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4" r:id="rId8"/>
    <p:sldId id="265" r:id="rId9"/>
    <p:sldId id="266" r:id="rId10"/>
    <p:sldId id="261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C1DE-8E67-4D21-B712-C8F36E19E0F4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AE16-1AB1-4630-AEC6-BC4195504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60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C1DE-8E67-4D21-B712-C8F36E19E0F4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AE16-1AB1-4630-AEC6-BC4195504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C1DE-8E67-4D21-B712-C8F36E19E0F4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AE16-1AB1-4630-AEC6-BC4195504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63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C1DE-8E67-4D21-B712-C8F36E19E0F4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AE16-1AB1-4630-AEC6-BC4195504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38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C1DE-8E67-4D21-B712-C8F36E19E0F4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AE16-1AB1-4630-AEC6-BC4195504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78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C1DE-8E67-4D21-B712-C8F36E19E0F4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AE16-1AB1-4630-AEC6-BC4195504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13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C1DE-8E67-4D21-B712-C8F36E19E0F4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AE16-1AB1-4630-AEC6-BC4195504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43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C1DE-8E67-4D21-B712-C8F36E19E0F4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AE16-1AB1-4630-AEC6-BC4195504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35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C1DE-8E67-4D21-B712-C8F36E19E0F4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AE16-1AB1-4630-AEC6-BC4195504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05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C1DE-8E67-4D21-B712-C8F36E19E0F4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3D3AE16-1AB1-4630-AEC6-BC4195504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27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C1DE-8E67-4D21-B712-C8F36E19E0F4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AE16-1AB1-4630-AEC6-BC4195504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52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C1DE-8E67-4D21-B712-C8F36E19E0F4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AE16-1AB1-4630-AEC6-BC4195504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41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C1DE-8E67-4D21-B712-C8F36E19E0F4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AE16-1AB1-4630-AEC6-BC4195504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0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C1DE-8E67-4D21-B712-C8F36E19E0F4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AE16-1AB1-4630-AEC6-BC4195504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85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C1DE-8E67-4D21-B712-C8F36E19E0F4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AE16-1AB1-4630-AEC6-BC4195504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55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C1DE-8E67-4D21-B712-C8F36E19E0F4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AE16-1AB1-4630-AEC6-BC4195504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31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C1DE-8E67-4D21-B712-C8F36E19E0F4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AE16-1AB1-4630-AEC6-BC4195504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65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3B6C1DE-8E67-4D21-B712-C8F36E19E0F4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D3AE16-1AB1-4630-AEC6-BC4195504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8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urpose At Work: Why Brands Are Asking You To Vote">
            <a:extLst>
              <a:ext uri="{FF2B5EF4-FFF2-40B4-BE49-F238E27FC236}">
                <a16:creationId xmlns:a16="http://schemas.microsoft.com/office/drawing/2014/main" id="{3CAD7BFB-D5B1-4678-822B-613EE4397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282" y="-43962"/>
            <a:ext cx="4741359" cy="443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A2C45D6-AD4B-4469-B059-E2276A27561A}"/>
              </a:ext>
            </a:extLst>
          </p:cNvPr>
          <p:cNvSpPr/>
          <p:nvPr/>
        </p:nvSpPr>
        <p:spPr>
          <a:xfrm>
            <a:off x="2096417" y="493835"/>
            <a:ext cx="5292603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College &amp; University Election</a:t>
            </a:r>
          </a:p>
          <a:p>
            <a:pPr algn="ctr"/>
            <a:r>
              <a:rPr 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system</a:t>
            </a:r>
          </a:p>
        </p:txBody>
      </p:sp>
      <p:pic>
        <p:nvPicPr>
          <p:cNvPr id="1026" name="Picture 2" descr="LNCT University">
            <a:extLst>
              <a:ext uri="{FF2B5EF4-FFF2-40B4-BE49-F238E27FC236}">
                <a16:creationId xmlns:a16="http://schemas.microsoft.com/office/drawing/2014/main" id="{2ABFA7E8-6BCD-4C4F-8992-ADAB5477D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3266" y="0"/>
            <a:ext cx="185737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3F3BE7-9BC2-4419-9189-527E51FD7928}"/>
              </a:ext>
            </a:extLst>
          </p:cNvPr>
          <p:cNvSpPr txBox="1"/>
          <p:nvPr/>
        </p:nvSpPr>
        <p:spPr>
          <a:xfrm>
            <a:off x="8035423" y="4790677"/>
            <a:ext cx="60974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Bell MT" panose="02020503060305020303" pitchFamily="18" charset="0"/>
              </a:rPr>
              <a:t>Developed By: </a:t>
            </a:r>
            <a:r>
              <a:rPr lang="en-US" b="1" dirty="0" err="1">
                <a:latin typeface="Bell MT" panose="02020503060305020303" pitchFamily="18" charset="0"/>
              </a:rPr>
              <a:t>Raghaw</a:t>
            </a:r>
            <a:r>
              <a:rPr lang="en-US" b="1" dirty="0">
                <a:latin typeface="Bell MT" panose="02020503060305020303" pitchFamily="18" charset="0"/>
              </a:rPr>
              <a:t> Kumar</a:t>
            </a:r>
          </a:p>
          <a:p>
            <a:r>
              <a:rPr lang="en-US" b="1" dirty="0">
                <a:latin typeface="Bell MT" panose="02020503060305020303" pitchFamily="18" charset="0"/>
              </a:rPr>
              <a:t>Course: B.Tech. CSE</a:t>
            </a:r>
          </a:p>
          <a:p>
            <a:r>
              <a:rPr lang="en-US" b="1" dirty="0">
                <a:latin typeface="Bell MT" panose="02020503060305020303" pitchFamily="18" charset="0"/>
              </a:rPr>
              <a:t>Scholar NO.:1501-21-001</a:t>
            </a:r>
          </a:p>
          <a:p>
            <a:r>
              <a:rPr lang="en-US" sz="1400" b="1" dirty="0">
                <a:latin typeface="Bell MT" panose="02020503060305020303" pitchFamily="18" charset="0"/>
              </a:rPr>
              <a:t>Enrollment No.:</a:t>
            </a:r>
            <a:r>
              <a:rPr lang="en-US" sz="1600" b="1" dirty="0">
                <a:latin typeface="Bell MT" panose="02020503060305020303" pitchFamily="18" charset="0"/>
              </a:rPr>
              <a:t>LNCBBTCSE119</a:t>
            </a:r>
            <a:endParaRPr lang="en-US" b="1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4236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1B3980-0109-499F-BCE3-E70750D1456A}"/>
              </a:ext>
            </a:extLst>
          </p:cNvPr>
          <p:cNvSpPr/>
          <p:nvPr/>
        </p:nvSpPr>
        <p:spPr>
          <a:xfrm>
            <a:off x="3354827" y="620061"/>
            <a:ext cx="3257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FD0A44-745E-45F4-8411-AF4D6B03B53E}"/>
              </a:ext>
            </a:extLst>
          </p:cNvPr>
          <p:cNvSpPr txBox="1"/>
          <p:nvPr/>
        </p:nvSpPr>
        <p:spPr>
          <a:xfrm>
            <a:off x="1560227" y="1980173"/>
            <a:ext cx="870094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 past, when technology is not evolved it is difficult to Conduct election by this program we can easily save and read phonebook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This is console base Election conducting program made in C-programming language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Data is stored  in hard disk permanently by using   file handling</a:t>
            </a:r>
          </a:p>
        </p:txBody>
      </p:sp>
    </p:spTree>
    <p:extLst>
      <p:ext uri="{BB962C8B-B14F-4D97-AF65-F5344CB8AC3E}">
        <p14:creationId xmlns:p14="http://schemas.microsoft.com/office/powerpoint/2010/main" val="582894314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Images – Browse 165,338 Stock Photos, Vectors, and Video | Adobe  Stock">
            <a:extLst>
              <a:ext uri="{FF2B5EF4-FFF2-40B4-BE49-F238E27FC236}">
                <a16:creationId xmlns:a16="http://schemas.microsoft.com/office/drawing/2014/main" id="{F02BA32E-7F14-4707-A2E3-6C0865FED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938" y="2280506"/>
            <a:ext cx="4173415" cy="178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124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0BCEF8-2709-41E9-81AD-462C4C2732A3}"/>
              </a:ext>
            </a:extLst>
          </p:cNvPr>
          <p:cNvSpPr/>
          <p:nvPr/>
        </p:nvSpPr>
        <p:spPr>
          <a:xfrm>
            <a:off x="3605252" y="374964"/>
            <a:ext cx="38502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08CEDA-6CF4-4288-B925-9D31B702393C}"/>
              </a:ext>
            </a:extLst>
          </p:cNvPr>
          <p:cNvSpPr txBox="1"/>
          <p:nvPr/>
        </p:nvSpPr>
        <p:spPr>
          <a:xfrm>
            <a:off x="1338606" y="2092751"/>
            <a:ext cx="94927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It is a console based College /university Election system.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From this we can conduct election and chose candidate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We also can conduct new election year wise.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The system is completely believable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It is made by C-Programming language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It is easy to use.</a:t>
            </a:r>
          </a:p>
        </p:txBody>
      </p:sp>
    </p:spTree>
    <p:extLst>
      <p:ext uri="{BB962C8B-B14F-4D97-AF65-F5344CB8AC3E}">
        <p14:creationId xmlns:p14="http://schemas.microsoft.com/office/powerpoint/2010/main" val="269982957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78D892E5-4578-4504-86DE-3E7872F74ECD}"/>
              </a:ext>
            </a:extLst>
          </p:cNvPr>
          <p:cNvSpPr/>
          <p:nvPr/>
        </p:nvSpPr>
        <p:spPr>
          <a:xfrm>
            <a:off x="2354105" y="134406"/>
            <a:ext cx="1026588" cy="3590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6C1F68-D9EB-4B31-926A-E3C8D233A544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2867399" y="493408"/>
            <a:ext cx="3189" cy="333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FD03129-9124-4A3D-B31E-B48AC24559D1}"/>
              </a:ext>
            </a:extLst>
          </p:cNvPr>
          <p:cNvSpPr/>
          <p:nvPr/>
        </p:nvSpPr>
        <p:spPr>
          <a:xfrm>
            <a:off x="2357294" y="826418"/>
            <a:ext cx="1026587" cy="398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Menu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750656AE-5BE2-4990-A137-8EC0829BB930}"/>
              </a:ext>
            </a:extLst>
          </p:cNvPr>
          <p:cNvSpPr/>
          <p:nvPr/>
        </p:nvSpPr>
        <p:spPr>
          <a:xfrm>
            <a:off x="1919479" y="1563461"/>
            <a:ext cx="1895840" cy="89745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If choice is 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FC4C527-D3A4-42B8-8524-D8373212317E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2867399" y="1224820"/>
            <a:ext cx="3189" cy="338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AB57DB1-68C2-4163-9666-86078BF42499}"/>
              </a:ext>
            </a:extLst>
          </p:cNvPr>
          <p:cNvSpPr/>
          <p:nvPr/>
        </p:nvSpPr>
        <p:spPr>
          <a:xfrm>
            <a:off x="2142950" y="2687976"/>
            <a:ext cx="1460501" cy="480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Student panel</a:t>
            </a:r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A5C801AC-5280-4EA2-B6B1-A7288C4AC720}"/>
              </a:ext>
            </a:extLst>
          </p:cNvPr>
          <p:cNvSpPr/>
          <p:nvPr/>
        </p:nvSpPr>
        <p:spPr>
          <a:xfrm>
            <a:off x="4524566" y="1563461"/>
            <a:ext cx="1958988" cy="89745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If choice is 2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BEB8EEF2-1227-4145-8D4F-324024ABE1A9}"/>
              </a:ext>
            </a:extLst>
          </p:cNvPr>
          <p:cNvSpPr/>
          <p:nvPr/>
        </p:nvSpPr>
        <p:spPr>
          <a:xfrm>
            <a:off x="4844084" y="2821495"/>
            <a:ext cx="1319951" cy="41294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Admin panel</a:t>
            </a:r>
          </a:p>
        </p:txBody>
      </p:sp>
      <p:sp>
        <p:nvSpPr>
          <p:cNvPr id="18" name="Flowchart: Decision 17">
            <a:extLst>
              <a:ext uri="{FF2B5EF4-FFF2-40B4-BE49-F238E27FC236}">
                <a16:creationId xmlns:a16="http://schemas.microsoft.com/office/drawing/2014/main" id="{10CD7A8A-4767-4C8F-88DF-4E15231F83A8}"/>
              </a:ext>
            </a:extLst>
          </p:cNvPr>
          <p:cNvSpPr/>
          <p:nvPr/>
        </p:nvSpPr>
        <p:spPr>
          <a:xfrm>
            <a:off x="6960240" y="2802848"/>
            <a:ext cx="2099733" cy="73106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If choice is 3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68883C6E-BAAE-4A80-9C95-4702B2891936}"/>
              </a:ext>
            </a:extLst>
          </p:cNvPr>
          <p:cNvSpPr/>
          <p:nvPr/>
        </p:nvSpPr>
        <p:spPr>
          <a:xfrm>
            <a:off x="2400939" y="5609931"/>
            <a:ext cx="1083206" cy="24553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9D8C768-70B0-4E82-AF7E-5B8996B3B72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38236" y="4244863"/>
            <a:ext cx="1177708" cy="4270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2795144-EA50-41D9-9FC2-D0B03E70D7BD}"/>
              </a:ext>
            </a:extLst>
          </p:cNvPr>
          <p:cNvCxnSpPr>
            <a:cxnSpLocks/>
          </p:cNvCxnSpPr>
          <p:nvPr/>
        </p:nvCxnSpPr>
        <p:spPr>
          <a:xfrm>
            <a:off x="3784907" y="4286516"/>
            <a:ext cx="33603" cy="97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0466AF0-99F8-45A4-86D1-5E61218A8F18}"/>
              </a:ext>
            </a:extLst>
          </p:cNvPr>
          <p:cNvCxnSpPr>
            <a:cxnSpLocks/>
          </p:cNvCxnSpPr>
          <p:nvPr/>
        </p:nvCxnSpPr>
        <p:spPr>
          <a:xfrm flipH="1">
            <a:off x="3805286" y="4673628"/>
            <a:ext cx="13224" cy="96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A9D87A9-7ECC-4738-A08A-FFC5B124EE66}"/>
              </a:ext>
            </a:extLst>
          </p:cNvPr>
          <p:cNvCxnSpPr>
            <a:cxnSpLocks/>
          </p:cNvCxnSpPr>
          <p:nvPr/>
        </p:nvCxnSpPr>
        <p:spPr>
          <a:xfrm>
            <a:off x="3805286" y="5324508"/>
            <a:ext cx="13223" cy="107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D587E81-9456-4F7C-B360-89984AE2CE88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8010107" y="2740358"/>
            <a:ext cx="5292" cy="62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lowchart: Decision 100">
            <a:extLst>
              <a:ext uri="{FF2B5EF4-FFF2-40B4-BE49-F238E27FC236}">
                <a16:creationId xmlns:a16="http://schemas.microsoft.com/office/drawing/2014/main" id="{0912EC24-6CF3-4138-8C96-B0A9BA2FE7DF}"/>
              </a:ext>
            </a:extLst>
          </p:cNvPr>
          <p:cNvSpPr/>
          <p:nvPr/>
        </p:nvSpPr>
        <p:spPr>
          <a:xfrm>
            <a:off x="1922669" y="3501038"/>
            <a:ext cx="1895840" cy="89745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User id correct can vote</a:t>
            </a:r>
            <a:endParaRPr lang="en-IN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C754BFE-5A30-484B-A5AF-DA542B5BE4A7}"/>
              </a:ext>
            </a:extLst>
          </p:cNvPr>
          <p:cNvCxnSpPr>
            <a:cxnSpLocks/>
          </p:cNvCxnSpPr>
          <p:nvPr/>
        </p:nvCxnSpPr>
        <p:spPr>
          <a:xfrm>
            <a:off x="2867399" y="537370"/>
            <a:ext cx="3189" cy="333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E9BBEBB-9B31-4162-A69B-BC7045C4105A}"/>
              </a:ext>
            </a:extLst>
          </p:cNvPr>
          <p:cNvCxnSpPr>
            <a:cxnSpLocks/>
          </p:cNvCxnSpPr>
          <p:nvPr/>
        </p:nvCxnSpPr>
        <p:spPr>
          <a:xfrm>
            <a:off x="2862615" y="1251155"/>
            <a:ext cx="3189" cy="333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BECF54F-A722-4E04-8A3E-92F941A3C0A0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2867399" y="2460916"/>
            <a:ext cx="5802" cy="227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C5053DB-4182-4632-9520-0A52AA3FFC44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3815319" y="2012189"/>
            <a:ext cx="7092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F4415D1-C6DC-4206-9BC2-D8631604D243}"/>
              </a:ext>
            </a:extLst>
          </p:cNvPr>
          <p:cNvCxnSpPr>
            <a:cxnSpLocks/>
          </p:cNvCxnSpPr>
          <p:nvPr/>
        </p:nvCxnSpPr>
        <p:spPr>
          <a:xfrm>
            <a:off x="5495632" y="2500865"/>
            <a:ext cx="3189" cy="333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1E63642-508A-42F9-A83E-A0D075B7FC6C}"/>
              </a:ext>
            </a:extLst>
          </p:cNvPr>
          <p:cNvCxnSpPr>
            <a:cxnSpLocks/>
          </p:cNvCxnSpPr>
          <p:nvPr/>
        </p:nvCxnSpPr>
        <p:spPr>
          <a:xfrm>
            <a:off x="2859426" y="3157565"/>
            <a:ext cx="3189" cy="333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461244CB-BBCA-4330-A130-2670700EAD44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rot="5400000">
            <a:off x="4647734" y="2370325"/>
            <a:ext cx="2198784" cy="4525962"/>
          </a:xfrm>
          <a:prstGeom prst="bentConnector2">
            <a:avLst/>
          </a:prstGeom>
          <a:ln>
            <a:tailEnd type="triangle"/>
          </a:ln>
          <a:effectLst>
            <a:reflection blurRad="12700" stA="0" endPos="32000" dist="12700" dir="5400000" sy="-100000" rotWithShape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BC7DF0B9-530B-418E-84B9-ADE1CAA586D4}"/>
              </a:ext>
            </a:extLst>
          </p:cNvPr>
          <p:cNvCxnSpPr>
            <a:cxnSpLocks/>
            <a:stCxn id="101" idx="1"/>
            <a:endCxn id="11" idx="1"/>
          </p:cNvCxnSpPr>
          <p:nvPr/>
        </p:nvCxnSpPr>
        <p:spPr>
          <a:xfrm rot="10800000" flipH="1">
            <a:off x="1922668" y="2928180"/>
            <a:ext cx="220281" cy="1021587"/>
          </a:xfrm>
          <a:prstGeom prst="bentConnector3">
            <a:avLst>
              <a:gd name="adj1" fmla="val -10377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23EEB400-5CDF-45A0-ADAA-C796A323CE11}"/>
              </a:ext>
            </a:extLst>
          </p:cNvPr>
          <p:cNvCxnSpPr>
            <a:cxnSpLocks/>
            <a:stCxn id="101" idx="3"/>
          </p:cNvCxnSpPr>
          <p:nvPr/>
        </p:nvCxnSpPr>
        <p:spPr>
          <a:xfrm flipH="1" flipV="1">
            <a:off x="3381070" y="1043398"/>
            <a:ext cx="437439" cy="2906368"/>
          </a:xfrm>
          <a:prstGeom prst="bentConnector4">
            <a:avLst>
              <a:gd name="adj1" fmla="val -52259"/>
              <a:gd name="adj2" fmla="val 101507"/>
            </a:avLst>
          </a:prstGeom>
          <a:ln>
            <a:tailEnd type="triangle"/>
          </a:ln>
          <a:effectLst>
            <a:reflection blurRad="12700" stA="3000" endPos="32000" dist="12700" dir="5400000" sy="-100000" rotWithShape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Flowchart: Decision 138">
            <a:extLst>
              <a:ext uri="{FF2B5EF4-FFF2-40B4-BE49-F238E27FC236}">
                <a16:creationId xmlns:a16="http://schemas.microsoft.com/office/drawing/2014/main" id="{1AE01243-5E42-4551-A1FF-8E8F72DDC948}"/>
              </a:ext>
            </a:extLst>
          </p:cNvPr>
          <p:cNvSpPr/>
          <p:nvPr/>
        </p:nvSpPr>
        <p:spPr>
          <a:xfrm>
            <a:off x="4413969" y="4122991"/>
            <a:ext cx="2155498" cy="104572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Conduct new vote calculate result</a:t>
            </a:r>
            <a:endParaRPr lang="en-IN" sz="1050" dirty="0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F72E63C4-A9FC-4BC0-AD6C-3F82A99B52C0}"/>
              </a:ext>
            </a:extLst>
          </p:cNvPr>
          <p:cNvCxnSpPr>
            <a:cxnSpLocks/>
            <a:stCxn id="13" idx="2"/>
            <a:endCxn id="139" idx="0"/>
          </p:cNvCxnSpPr>
          <p:nvPr/>
        </p:nvCxnSpPr>
        <p:spPr>
          <a:xfrm flipH="1">
            <a:off x="5491718" y="3234440"/>
            <a:ext cx="12342" cy="8885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E908060C-DA1C-4D49-8423-8105D4F1C326}"/>
              </a:ext>
            </a:extLst>
          </p:cNvPr>
          <p:cNvCxnSpPr>
            <a:cxnSpLocks/>
            <a:endCxn id="8" idx="1"/>
          </p:cNvCxnSpPr>
          <p:nvPr/>
        </p:nvCxnSpPr>
        <p:spPr>
          <a:xfrm rot="16200000" flipV="1">
            <a:off x="1584828" y="1798086"/>
            <a:ext cx="3601611" cy="2056677"/>
          </a:xfrm>
          <a:prstGeom prst="bentConnector4">
            <a:avLst>
              <a:gd name="adj1" fmla="val -139"/>
              <a:gd name="adj2" fmla="val 14182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E4DCB06E-8C19-42C2-88F3-C8D84545B1DA}"/>
              </a:ext>
            </a:extLst>
          </p:cNvPr>
          <p:cNvCxnSpPr>
            <a:cxnSpLocks/>
            <a:stCxn id="12" idx="3"/>
            <a:endCxn id="18" idx="0"/>
          </p:cNvCxnSpPr>
          <p:nvPr/>
        </p:nvCxnSpPr>
        <p:spPr>
          <a:xfrm>
            <a:off x="6483554" y="2012189"/>
            <a:ext cx="1526553" cy="79065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01BB6DF1-C725-409A-83D7-7CA1744EABF6}"/>
              </a:ext>
            </a:extLst>
          </p:cNvPr>
          <p:cNvSpPr txBox="1"/>
          <p:nvPr/>
        </p:nvSpPr>
        <p:spPr>
          <a:xfrm>
            <a:off x="7406528" y="3552427"/>
            <a:ext cx="1026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120D8634-2E78-436C-90C4-578474B83364}"/>
              </a:ext>
            </a:extLst>
          </p:cNvPr>
          <p:cNvSpPr txBox="1"/>
          <p:nvPr/>
        </p:nvSpPr>
        <p:spPr>
          <a:xfrm>
            <a:off x="2202562" y="2317138"/>
            <a:ext cx="1026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8B3AE64-DAB6-4F25-B31D-87A0C8331E6B}"/>
              </a:ext>
            </a:extLst>
          </p:cNvPr>
          <p:cNvSpPr txBox="1"/>
          <p:nvPr/>
        </p:nvSpPr>
        <p:spPr>
          <a:xfrm>
            <a:off x="4720539" y="2403720"/>
            <a:ext cx="1026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FA7B1F3C-965A-4349-9194-AA32C7D41048}"/>
              </a:ext>
            </a:extLst>
          </p:cNvPr>
          <p:cNvSpPr txBox="1"/>
          <p:nvPr/>
        </p:nvSpPr>
        <p:spPr>
          <a:xfrm>
            <a:off x="3361405" y="3333004"/>
            <a:ext cx="1080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False</a:t>
            </a:r>
          </a:p>
          <a:p>
            <a:r>
              <a:rPr lang="en-US" sz="1200" b="1" dirty="0"/>
              <a:t>If input 0</a:t>
            </a:r>
          </a:p>
          <a:p>
            <a:endParaRPr lang="en-US" sz="1200" b="1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BB0FEC64-56CF-4DD5-8653-E5891D5E4B47}"/>
              </a:ext>
            </a:extLst>
          </p:cNvPr>
          <p:cNvSpPr txBox="1"/>
          <p:nvPr/>
        </p:nvSpPr>
        <p:spPr>
          <a:xfrm>
            <a:off x="6234911" y="1466944"/>
            <a:ext cx="1026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C1F94313-503E-4C8B-8699-FDA0A8EDD1A1}"/>
              </a:ext>
            </a:extLst>
          </p:cNvPr>
          <p:cNvSpPr txBox="1"/>
          <p:nvPr/>
        </p:nvSpPr>
        <p:spPr>
          <a:xfrm>
            <a:off x="3986730" y="1592183"/>
            <a:ext cx="1026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4711489-968A-44B4-8C3C-AA08D5D30BFB}"/>
              </a:ext>
            </a:extLst>
          </p:cNvPr>
          <p:cNvSpPr txBox="1"/>
          <p:nvPr/>
        </p:nvSpPr>
        <p:spPr>
          <a:xfrm>
            <a:off x="3229149" y="460394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Logout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8275E4DB-16EA-44E4-825C-C705FE0CAD3E}"/>
              </a:ext>
            </a:extLst>
          </p:cNvPr>
          <p:cNvSpPr txBox="1"/>
          <p:nvPr/>
        </p:nvSpPr>
        <p:spPr>
          <a:xfrm>
            <a:off x="1622635" y="3395441"/>
            <a:ext cx="706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4A203DE5-6E66-41C1-9D30-56C34600D964}"/>
              </a:ext>
            </a:extLst>
          </p:cNvPr>
          <p:cNvSpPr/>
          <p:nvPr/>
        </p:nvSpPr>
        <p:spPr>
          <a:xfrm>
            <a:off x="6888906" y="535440"/>
            <a:ext cx="45768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Fig: Flow chart</a:t>
            </a:r>
          </a:p>
        </p:txBody>
      </p:sp>
    </p:spTree>
    <p:extLst>
      <p:ext uri="{BB962C8B-B14F-4D97-AF65-F5344CB8AC3E}">
        <p14:creationId xmlns:p14="http://schemas.microsoft.com/office/powerpoint/2010/main" val="203915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F61CB5D-6541-498A-9632-F06FB0F7F063}"/>
              </a:ext>
            </a:extLst>
          </p:cNvPr>
          <p:cNvSpPr txBox="1"/>
          <p:nvPr/>
        </p:nvSpPr>
        <p:spPr>
          <a:xfrm>
            <a:off x="2360083" y="131181"/>
            <a:ext cx="74718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Castellar" panose="020A0402060406010301" pitchFamily="18" charset="0"/>
              </a:rPr>
              <a:t>SYSTEM REQUIREMENT</a:t>
            </a:r>
            <a:endParaRPr lang="en-IN" sz="4400" b="1" dirty="0">
              <a:latin typeface="Castellar" panose="020A0402060406010301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A0D938-1D85-4BBB-8B65-D44D40BDB249}"/>
              </a:ext>
            </a:extLst>
          </p:cNvPr>
          <p:cNvSpPr txBox="1"/>
          <p:nvPr/>
        </p:nvSpPr>
        <p:spPr>
          <a:xfrm>
            <a:off x="1344082" y="1251486"/>
            <a:ext cx="5401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Book Antiqua" panose="02040602050305030304" pitchFamily="18" charset="0"/>
              </a:rPr>
              <a:t>Hardware Required:</a:t>
            </a:r>
          </a:p>
          <a:p>
            <a:endParaRPr lang="en-US" u="sng" dirty="0">
              <a:latin typeface="Book Antiqua" panose="02040602050305030304" pitchFamily="18" charset="0"/>
            </a:endParaRPr>
          </a:p>
          <a:p>
            <a:r>
              <a:rPr lang="en-US" b="1" dirty="0"/>
              <a:t>Operating System: </a:t>
            </a:r>
            <a:r>
              <a:rPr lang="en-US" dirty="0">
                <a:latin typeface="+mj-lt"/>
              </a:rPr>
              <a:t>Windows 98, 2000, XP , Vista, 7, 8, 8.1, 10, 11</a:t>
            </a:r>
          </a:p>
          <a:p>
            <a:r>
              <a:rPr lang="en-US" b="1" dirty="0"/>
              <a:t>Memory: </a:t>
            </a:r>
            <a:r>
              <a:rPr lang="en-US" dirty="0">
                <a:latin typeface="+mj-lt"/>
              </a:rPr>
              <a:t>512 Mb RAM</a:t>
            </a:r>
          </a:p>
          <a:p>
            <a:r>
              <a:rPr lang="en-US" b="1" dirty="0"/>
              <a:t>Storage: </a:t>
            </a:r>
            <a:r>
              <a:rPr lang="en-US" dirty="0">
                <a:latin typeface="+mj-lt"/>
              </a:rPr>
              <a:t>60 free space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6C430F-FA73-4996-96C8-67448575DC47}"/>
              </a:ext>
            </a:extLst>
          </p:cNvPr>
          <p:cNvSpPr txBox="1"/>
          <p:nvPr/>
        </p:nvSpPr>
        <p:spPr>
          <a:xfrm>
            <a:off x="1344080" y="3113525"/>
            <a:ext cx="54017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Book Antiqua" panose="02040602050305030304" pitchFamily="18" charset="0"/>
              </a:rPr>
              <a:t>Software Required:</a:t>
            </a:r>
          </a:p>
          <a:p>
            <a:endParaRPr lang="en-US" u="sng" dirty="0">
              <a:latin typeface="Book Antiqua" panose="02040602050305030304" pitchFamily="18" charset="0"/>
            </a:endParaRPr>
          </a:p>
          <a:p>
            <a:r>
              <a:rPr lang="en-US" dirty="0"/>
              <a:t>GCC Version 9.2.0</a:t>
            </a:r>
          </a:p>
          <a:p>
            <a:r>
              <a:rPr lang="en-US" dirty="0"/>
              <a:t>Command Prompt</a:t>
            </a:r>
          </a:p>
          <a:p>
            <a:r>
              <a:rPr lang="en-US" dirty="0"/>
              <a:t>Visual Studio 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9F88DF-15EC-4F2D-9D6D-BF96B85E1448}"/>
              </a:ext>
            </a:extLst>
          </p:cNvPr>
          <p:cNvSpPr txBox="1"/>
          <p:nvPr/>
        </p:nvSpPr>
        <p:spPr>
          <a:xfrm>
            <a:off x="1344079" y="4789159"/>
            <a:ext cx="5401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Book Antiqua" panose="02040602050305030304" pitchFamily="18" charset="0"/>
              </a:rPr>
              <a:t>Technique Used:</a:t>
            </a:r>
          </a:p>
          <a:p>
            <a:endParaRPr lang="en-US" u="sng" dirty="0">
              <a:latin typeface="Book Antiqua" panose="02040602050305030304" pitchFamily="18" charset="0"/>
            </a:endParaRPr>
          </a:p>
          <a:p>
            <a:r>
              <a:rPr lang="en-US" dirty="0"/>
              <a:t>C-Programming language</a:t>
            </a:r>
          </a:p>
          <a:p>
            <a:r>
              <a:rPr lang="en-US" dirty="0"/>
              <a:t>File Handling</a:t>
            </a:r>
          </a:p>
          <a:p>
            <a:endParaRPr lang="en-US" dirty="0"/>
          </a:p>
          <a:p>
            <a:endParaRPr lang="en-US" u="sng" dirty="0"/>
          </a:p>
        </p:txBody>
      </p:sp>
      <p:pic>
        <p:nvPicPr>
          <p:cNvPr id="14" name="Picture 2" descr="windows logo PNG">
            <a:extLst>
              <a:ext uri="{FF2B5EF4-FFF2-40B4-BE49-F238E27FC236}">
                <a16:creationId xmlns:a16="http://schemas.microsoft.com/office/drawing/2014/main" id="{39CF5F92-3280-4E50-AB5A-FF17DEEC1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337" y="971256"/>
            <a:ext cx="4043157" cy="3568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2FC5D5-D91A-412E-ADEC-D6D1996149F8}"/>
              </a:ext>
            </a:extLst>
          </p:cNvPr>
          <p:cNvSpPr txBox="1"/>
          <p:nvPr/>
        </p:nvSpPr>
        <p:spPr>
          <a:xfrm>
            <a:off x="4381664" y="2384028"/>
            <a:ext cx="5401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Book Antiqua" panose="02040602050305030304" pitchFamily="18" charset="0"/>
              </a:rPr>
              <a:t>Header file used:</a:t>
            </a:r>
          </a:p>
          <a:p>
            <a:r>
              <a:rPr lang="en-US" dirty="0"/>
              <a:t>#include&lt;stdio.h&gt;</a:t>
            </a:r>
            <a:endParaRPr lang="en-US" u="sng" dirty="0">
              <a:latin typeface="Book Antiqua" panose="02040602050305030304" pitchFamily="18" charset="0"/>
            </a:endParaRPr>
          </a:p>
          <a:p>
            <a:r>
              <a:rPr lang="en-US" dirty="0"/>
              <a:t>#include&lt;conio.h&gt;</a:t>
            </a:r>
          </a:p>
          <a:p>
            <a:r>
              <a:rPr lang="en-US" dirty="0"/>
              <a:t>#include&lt;string.h&gt;</a:t>
            </a:r>
          </a:p>
          <a:p>
            <a:r>
              <a:rPr lang="en-US" dirty="0"/>
              <a:t>#include&lt;stdlib.h&gt;</a:t>
            </a:r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95660786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1CDABD-2901-4E85-8C71-DBFF2C565BF7}"/>
              </a:ext>
            </a:extLst>
          </p:cNvPr>
          <p:cNvSpPr/>
          <p:nvPr/>
        </p:nvSpPr>
        <p:spPr>
          <a:xfrm>
            <a:off x="4549753" y="648341"/>
            <a:ext cx="26965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Output1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6DF111-728E-4E12-94AA-3574A56BB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946" y="2006819"/>
            <a:ext cx="2638793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7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6C3BC5-4280-4B23-B74A-1CA6308B0BFC}"/>
              </a:ext>
            </a:extLst>
          </p:cNvPr>
          <p:cNvSpPr/>
          <p:nvPr/>
        </p:nvSpPr>
        <p:spPr>
          <a:xfrm>
            <a:off x="4548150" y="648341"/>
            <a:ext cx="26997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Output2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8BD86A-80DE-47F6-AE7B-5B90468E426F}"/>
              </a:ext>
            </a:extLst>
          </p:cNvPr>
          <p:cNvSpPr/>
          <p:nvPr/>
        </p:nvSpPr>
        <p:spPr>
          <a:xfrm>
            <a:off x="2166222" y="1486830"/>
            <a:ext cx="7328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646525-9034-434F-99CA-B5AA8E595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002" y="2614782"/>
            <a:ext cx="5172797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2576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93D72C-BB34-4B71-A5B1-FCFE80671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496" y="921087"/>
            <a:ext cx="5249008" cy="548716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7A50D1-4D40-4634-B427-46E5D114417B}"/>
              </a:ext>
            </a:extLst>
          </p:cNvPr>
          <p:cNvSpPr/>
          <p:nvPr/>
        </p:nvSpPr>
        <p:spPr>
          <a:xfrm>
            <a:off x="4567423" y="101586"/>
            <a:ext cx="27366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Output3</a:t>
            </a:r>
          </a:p>
        </p:txBody>
      </p:sp>
    </p:spTree>
    <p:extLst>
      <p:ext uri="{BB962C8B-B14F-4D97-AF65-F5344CB8AC3E}">
        <p14:creationId xmlns:p14="http://schemas.microsoft.com/office/powerpoint/2010/main" val="2124987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1664F3-ADD8-4AD2-8C32-CEBA4357C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917" y="1838103"/>
            <a:ext cx="4944165" cy="31817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B031E6-00EA-4DBC-9968-F7D81CDCA15F}"/>
              </a:ext>
            </a:extLst>
          </p:cNvPr>
          <p:cNvSpPr/>
          <p:nvPr/>
        </p:nvSpPr>
        <p:spPr>
          <a:xfrm>
            <a:off x="4538532" y="648341"/>
            <a:ext cx="27190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Output4</a:t>
            </a:r>
          </a:p>
        </p:txBody>
      </p:sp>
    </p:spTree>
    <p:extLst>
      <p:ext uri="{BB962C8B-B14F-4D97-AF65-F5344CB8AC3E}">
        <p14:creationId xmlns:p14="http://schemas.microsoft.com/office/powerpoint/2010/main" val="3092869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DE85B8-DCD6-4508-85A9-277FD9B3F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970" y="1110006"/>
            <a:ext cx="4182059" cy="55729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64B87D4-6A67-4F89-BFFA-F7A3B406116E}"/>
              </a:ext>
            </a:extLst>
          </p:cNvPr>
          <p:cNvSpPr/>
          <p:nvPr/>
        </p:nvSpPr>
        <p:spPr>
          <a:xfrm>
            <a:off x="4589865" y="186676"/>
            <a:ext cx="26917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Output5</a:t>
            </a:r>
          </a:p>
        </p:txBody>
      </p:sp>
    </p:spTree>
    <p:extLst>
      <p:ext uri="{BB962C8B-B14F-4D97-AF65-F5344CB8AC3E}">
        <p14:creationId xmlns:p14="http://schemas.microsoft.com/office/powerpoint/2010/main" val="21399495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213</TotalTime>
  <Words>257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Bell MT</vt:lpstr>
      <vt:lpstr>Book Antiqua</vt:lpstr>
      <vt:lpstr>Castellar</vt:lpstr>
      <vt:lpstr>Corbel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manav khadka</dc:creator>
  <cp:lastModifiedBy>manav khadka</cp:lastModifiedBy>
  <cp:revision>13</cp:revision>
  <dcterms:created xsi:type="dcterms:W3CDTF">2022-02-20T14:12:23Z</dcterms:created>
  <dcterms:modified xsi:type="dcterms:W3CDTF">2022-02-25T07:02:06Z</dcterms:modified>
</cp:coreProperties>
</file>