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637B92-68C9-4E40-9BBD-59AA7321343A}" type="datetimeFigureOut">
              <a:rPr lang="en-IN" smtClean="0"/>
              <a:t>28-08-2025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830858-0238-4F65-832F-FD2E866AE023}" type="slidenum">
              <a:rPr lang="en-IN" smtClean="0"/>
              <a:t>‹#›</a:t>
            </a:fld>
            <a:endParaRPr lang="en-IN"/>
          </a:p>
        </p:txBody>
      </p:sp>
    </p:spTree>
    <p:extLst>
      <p:ext uri="{BB962C8B-B14F-4D97-AF65-F5344CB8AC3E}">
        <p14:creationId xmlns:p14="http://schemas.microsoft.com/office/powerpoint/2010/main" val="636045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830858-0238-4F65-832F-FD2E866AE023}" type="slidenum">
              <a:rPr lang="en-IN" smtClean="0"/>
              <a:t>1</a:t>
            </a:fld>
            <a:endParaRPr lang="en-IN"/>
          </a:p>
        </p:txBody>
      </p:sp>
    </p:spTree>
    <p:extLst>
      <p:ext uri="{BB962C8B-B14F-4D97-AF65-F5344CB8AC3E}">
        <p14:creationId xmlns:p14="http://schemas.microsoft.com/office/powerpoint/2010/main" val="346923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830858-0238-4F65-832F-FD2E866AE023}" type="slidenum">
              <a:rPr lang="en-IN" smtClean="0"/>
              <a:t>2</a:t>
            </a:fld>
            <a:endParaRPr lang="en-IN"/>
          </a:p>
        </p:txBody>
      </p:sp>
    </p:spTree>
    <p:extLst>
      <p:ext uri="{BB962C8B-B14F-4D97-AF65-F5344CB8AC3E}">
        <p14:creationId xmlns:p14="http://schemas.microsoft.com/office/powerpoint/2010/main" val="3830174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830858-0238-4F65-832F-FD2E866AE023}" type="slidenum">
              <a:rPr lang="en-IN" smtClean="0"/>
              <a:t>6</a:t>
            </a:fld>
            <a:endParaRPr lang="en-IN"/>
          </a:p>
        </p:txBody>
      </p:sp>
    </p:spTree>
    <p:extLst>
      <p:ext uri="{BB962C8B-B14F-4D97-AF65-F5344CB8AC3E}">
        <p14:creationId xmlns:p14="http://schemas.microsoft.com/office/powerpoint/2010/main" val="88375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830858-0238-4F65-832F-FD2E866AE023}" type="slidenum">
              <a:rPr lang="en-IN" smtClean="0"/>
              <a:t>7</a:t>
            </a:fld>
            <a:endParaRPr lang="en-IN"/>
          </a:p>
        </p:txBody>
      </p:sp>
    </p:spTree>
    <p:extLst>
      <p:ext uri="{BB962C8B-B14F-4D97-AF65-F5344CB8AC3E}">
        <p14:creationId xmlns:p14="http://schemas.microsoft.com/office/powerpoint/2010/main" val="707304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E830858-0238-4F65-832F-FD2E866AE023}" type="slidenum">
              <a:rPr lang="en-IN" smtClean="0"/>
              <a:t>16</a:t>
            </a:fld>
            <a:endParaRPr lang="en-IN"/>
          </a:p>
        </p:txBody>
      </p:sp>
    </p:spTree>
    <p:extLst>
      <p:ext uri="{BB962C8B-B14F-4D97-AF65-F5344CB8AC3E}">
        <p14:creationId xmlns:p14="http://schemas.microsoft.com/office/powerpoint/2010/main" val="484722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40B557-145A-423A-8D9A-7CFFAB18EC6F}"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8F36DA-B8EB-4D7A-9073-5A28A0DEA379}" type="slidenum">
              <a:rPr lang="en-IN" smtClean="0"/>
              <a:t>‹#›</a:t>
            </a:fld>
            <a:endParaRPr lang="en-IN"/>
          </a:p>
        </p:txBody>
      </p:sp>
    </p:spTree>
    <p:extLst>
      <p:ext uri="{BB962C8B-B14F-4D97-AF65-F5344CB8AC3E}">
        <p14:creationId xmlns:p14="http://schemas.microsoft.com/office/powerpoint/2010/main" val="2181933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40B557-145A-423A-8D9A-7CFFAB18EC6F}"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8F36DA-B8EB-4D7A-9073-5A28A0DEA379}" type="slidenum">
              <a:rPr lang="en-IN" smtClean="0"/>
              <a:t>‹#›</a:t>
            </a:fld>
            <a:endParaRPr lang="en-IN"/>
          </a:p>
        </p:txBody>
      </p:sp>
    </p:spTree>
    <p:extLst>
      <p:ext uri="{BB962C8B-B14F-4D97-AF65-F5344CB8AC3E}">
        <p14:creationId xmlns:p14="http://schemas.microsoft.com/office/powerpoint/2010/main" val="2454431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40B557-145A-423A-8D9A-7CFFAB18EC6F}"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8F36DA-B8EB-4D7A-9073-5A28A0DEA379}" type="slidenum">
              <a:rPr lang="en-IN" smtClean="0"/>
              <a:t>‹#›</a:t>
            </a:fld>
            <a:endParaRPr lang="en-IN"/>
          </a:p>
        </p:txBody>
      </p:sp>
    </p:spTree>
    <p:extLst>
      <p:ext uri="{BB962C8B-B14F-4D97-AF65-F5344CB8AC3E}">
        <p14:creationId xmlns:p14="http://schemas.microsoft.com/office/powerpoint/2010/main" val="2328014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40B557-145A-423A-8D9A-7CFFAB18EC6F}"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8F36DA-B8EB-4D7A-9073-5A28A0DEA379}" type="slidenum">
              <a:rPr lang="en-IN" smtClean="0"/>
              <a:t>‹#›</a:t>
            </a:fld>
            <a:endParaRPr lang="en-IN"/>
          </a:p>
        </p:txBody>
      </p:sp>
    </p:spTree>
    <p:extLst>
      <p:ext uri="{BB962C8B-B14F-4D97-AF65-F5344CB8AC3E}">
        <p14:creationId xmlns:p14="http://schemas.microsoft.com/office/powerpoint/2010/main" val="3459716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40B557-145A-423A-8D9A-7CFFAB18EC6F}"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8F36DA-B8EB-4D7A-9073-5A28A0DEA379}" type="slidenum">
              <a:rPr lang="en-IN" smtClean="0"/>
              <a:t>‹#›</a:t>
            </a:fld>
            <a:endParaRPr lang="en-IN"/>
          </a:p>
        </p:txBody>
      </p:sp>
    </p:spTree>
    <p:extLst>
      <p:ext uri="{BB962C8B-B14F-4D97-AF65-F5344CB8AC3E}">
        <p14:creationId xmlns:p14="http://schemas.microsoft.com/office/powerpoint/2010/main" val="762199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40B557-145A-423A-8D9A-7CFFAB18EC6F}" type="datetimeFigureOut">
              <a:rPr lang="en-IN" smtClean="0"/>
              <a:t>28-08-2025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8F36DA-B8EB-4D7A-9073-5A28A0DEA379}" type="slidenum">
              <a:rPr lang="en-IN" smtClean="0"/>
              <a:t>‹#›</a:t>
            </a:fld>
            <a:endParaRPr lang="en-IN"/>
          </a:p>
        </p:txBody>
      </p:sp>
    </p:spTree>
    <p:extLst>
      <p:ext uri="{BB962C8B-B14F-4D97-AF65-F5344CB8AC3E}">
        <p14:creationId xmlns:p14="http://schemas.microsoft.com/office/powerpoint/2010/main" val="3022150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40B557-145A-423A-8D9A-7CFFAB18EC6F}" type="datetimeFigureOut">
              <a:rPr lang="en-IN" smtClean="0"/>
              <a:t>28-08-2025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8F36DA-B8EB-4D7A-9073-5A28A0DEA379}" type="slidenum">
              <a:rPr lang="en-IN" smtClean="0"/>
              <a:t>‹#›</a:t>
            </a:fld>
            <a:endParaRPr lang="en-IN"/>
          </a:p>
        </p:txBody>
      </p:sp>
    </p:spTree>
    <p:extLst>
      <p:ext uri="{BB962C8B-B14F-4D97-AF65-F5344CB8AC3E}">
        <p14:creationId xmlns:p14="http://schemas.microsoft.com/office/powerpoint/2010/main" val="2709617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40B557-145A-423A-8D9A-7CFFAB18EC6F}" type="datetimeFigureOut">
              <a:rPr lang="en-IN" smtClean="0"/>
              <a:t>28-08-2025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8F36DA-B8EB-4D7A-9073-5A28A0DEA379}" type="slidenum">
              <a:rPr lang="en-IN" smtClean="0"/>
              <a:t>‹#›</a:t>
            </a:fld>
            <a:endParaRPr lang="en-IN"/>
          </a:p>
        </p:txBody>
      </p:sp>
    </p:spTree>
    <p:extLst>
      <p:ext uri="{BB962C8B-B14F-4D97-AF65-F5344CB8AC3E}">
        <p14:creationId xmlns:p14="http://schemas.microsoft.com/office/powerpoint/2010/main" val="4201909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40B557-145A-423A-8D9A-7CFFAB18EC6F}" type="datetimeFigureOut">
              <a:rPr lang="en-IN" smtClean="0"/>
              <a:t>28-08-2025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8F36DA-B8EB-4D7A-9073-5A28A0DEA379}" type="slidenum">
              <a:rPr lang="en-IN" smtClean="0"/>
              <a:t>‹#›</a:t>
            </a:fld>
            <a:endParaRPr lang="en-IN"/>
          </a:p>
        </p:txBody>
      </p:sp>
    </p:spTree>
    <p:extLst>
      <p:ext uri="{BB962C8B-B14F-4D97-AF65-F5344CB8AC3E}">
        <p14:creationId xmlns:p14="http://schemas.microsoft.com/office/powerpoint/2010/main" val="1679201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40B557-145A-423A-8D9A-7CFFAB18EC6F}" type="datetimeFigureOut">
              <a:rPr lang="en-IN" smtClean="0"/>
              <a:t>28-08-2025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8F36DA-B8EB-4D7A-9073-5A28A0DEA379}" type="slidenum">
              <a:rPr lang="en-IN" smtClean="0"/>
              <a:t>‹#›</a:t>
            </a:fld>
            <a:endParaRPr lang="en-IN"/>
          </a:p>
        </p:txBody>
      </p:sp>
    </p:spTree>
    <p:extLst>
      <p:ext uri="{BB962C8B-B14F-4D97-AF65-F5344CB8AC3E}">
        <p14:creationId xmlns:p14="http://schemas.microsoft.com/office/powerpoint/2010/main" val="428510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40B557-145A-423A-8D9A-7CFFAB18EC6F}" type="datetimeFigureOut">
              <a:rPr lang="en-IN" smtClean="0"/>
              <a:t>28-08-2025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8F36DA-B8EB-4D7A-9073-5A28A0DEA379}" type="slidenum">
              <a:rPr lang="en-IN" smtClean="0"/>
              <a:t>‹#›</a:t>
            </a:fld>
            <a:endParaRPr lang="en-IN"/>
          </a:p>
        </p:txBody>
      </p:sp>
    </p:spTree>
    <p:extLst>
      <p:ext uri="{BB962C8B-B14F-4D97-AF65-F5344CB8AC3E}">
        <p14:creationId xmlns:p14="http://schemas.microsoft.com/office/powerpoint/2010/main" val="2657635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40B557-145A-423A-8D9A-7CFFAB18EC6F}" type="datetimeFigureOut">
              <a:rPr lang="en-IN" smtClean="0"/>
              <a:t>28-08-2025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8F36DA-B8EB-4D7A-9073-5A28A0DEA379}" type="slidenum">
              <a:rPr lang="en-IN" smtClean="0"/>
              <a:t>‹#›</a:t>
            </a:fld>
            <a:endParaRPr lang="en-IN"/>
          </a:p>
        </p:txBody>
      </p:sp>
    </p:spTree>
    <p:extLst>
      <p:ext uri="{BB962C8B-B14F-4D97-AF65-F5344CB8AC3E}">
        <p14:creationId xmlns:p14="http://schemas.microsoft.com/office/powerpoint/2010/main" val="167373464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eoi.es/blogs/imsd/page/3/"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3000"/>
            <a:lum/>
            <a:extLst>
              <a:ext uri="{837473B0-CC2E-450A-ABE3-18F120FF3D39}">
                <a1611:picAttrSrcUrl xmlns:a1611="http://schemas.microsoft.com/office/drawing/2016/11/main" r:id="rId4"/>
              </a:ext>
            </a:extLst>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3816E-A802-C66D-C185-97251E009080}"/>
              </a:ext>
            </a:extLst>
          </p:cNvPr>
          <p:cNvSpPr>
            <a:spLocks noGrp="1"/>
          </p:cNvSpPr>
          <p:nvPr>
            <p:ph type="ctrTitle"/>
          </p:nvPr>
        </p:nvSpPr>
        <p:spPr>
          <a:noFill/>
        </p:spPr>
        <p:txBody>
          <a:bodyPr>
            <a:normAutofit fontScale="90000"/>
          </a:bodyPr>
          <a:lstStyle/>
          <a:p>
            <a:br>
              <a:rPr lang="en-IN" b="1" dirty="0"/>
            </a:br>
            <a:br>
              <a:rPr lang="en-IN" b="1" dirty="0"/>
            </a:br>
            <a:br>
              <a:rPr lang="en-IN" b="1" dirty="0"/>
            </a:br>
            <a:br>
              <a:rPr lang="en-IN" b="1" dirty="0"/>
            </a:br>
            <a:r>
              <a:rPr lang="en-US" b="1" dirty="0">
                <a:effectLst>
                  <a:outerShdw blurRad="38100" dist="38100" dir="2700000" algn="tl">
                    <a:srgbClr val="000000">
                      <a:alpha val="43137"/>
                    </a:srgbClr>
                  </a:outerShdw>
                </a:effectLst>
              </a:rPr>
              <a:t>Air Purifier Market Fit Using</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 AQI Data</a:t>
            </a:r>
            <a:endParaRPr lang="en-IN" b="1"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2A3B976F-C933-16A9-573C-DF2993E4CCF8}"/>
              </a:ext>
            </a:extLst>
          </p:cNvPr>
          <p:cNvSpPr>
            <a:spLocks noGrp="1"/>
          </p:cNvSpPr>
          <p:nvPr>
            <p:ph type="subTitle" idx="1"/>
          </p:nvPr>
        </p:nvSpPr>
        <p:spPr/>
        <p:txBody>
          <a:bodyPr>
            <a:normAutofit/>
          </a:bodyPr>
          <a:lstStyle/>
          <a:p>
            <a:r>
              <a:rPr lang="en-IN" sz="1800" dirty="0">
                <a:latin typeface="Bahnschrift Light Condensed" panose="020B0502040204020203" pitchFamily="34" charset="0"/>
              </a:rPr>
              <a:t>P Raghavendra</a:t>
            </a:r>
          </a:p>
          <a:p>
            <a:endParaRPr lang="en-IN" sz="1800" dirty="0">
              <a:latin typeface="Bahnschrift Light Condensed" panose="020B0502040204020203" pitchFamily="34" charset="0"/>
            </a:endParaRPr>
          </a:p>
          <a:p>
            <a:endParaRPr lang="en-IN" sz="1800" dirty="0">
              <a:latin typeface="Bahnschrift Light Condensed" panose="020B0502040204020203" pitchFamily="34" charset="0"/>
            </a:endParaRPr>
          </a:p>
          <a:p>
            <a:endParaRPr lang="en-IN" sz="1800" dirty="0">
              <a:latin typeface="Bahnschrift Light Condensed" panose="020B0502040204020203" pitchFamily="34" charset="0"/>
            </a:endParaRPr>
          </a:p>
          <a:p>
            <a:endParaRPr lang="en-IN" sz="1800" dirty="0">
              <a:latin typeface="Bahnschrift Light Condensed" panose="020B0502040204020203" pitchFamily="34" charset="0"/>
            </a:endParaRPr>
          </a:p>
          <a:p>
            <a:endParaRPr lang="en-IN" sz="1800" dirty="0">
              <a:latin typeface="Bahnschrift Light Condensed" panose="020B0502040204020203" pitchFamily="34" charset="0"/>
            </a:endParaRPr>
          </a:p>
          <a:p>
            <a:endParaRPr lang="en-IN" sz="1800" dirty="0">
              <a:latin typeface="Bahnschrift Light Condensed" panose="020B0502040204020203" pitchFamily="34" charset="0"/>
            </a:endParaRPr>
          </a:p>
          <a:p>
            <a:endParaRPr lang="en-IN" sz="1800" dirty="0">
              <a:latin typeface="Bahnschrift Light Condensed" panose="020B0502040204020203" pitchFamily="34" charset="0"/>
            </a:endParaRPr>
          </a:p>
          <a:p>
            <a:endParaRPr lang="en-IN" sz="1800" dirty="0">
              <a:latin typeface="Bahnschrift Light Condensed" panose="020B0502040204020203" pitchFamily="34" charset="0"/>
            </a:endParaRPr>
          </a:p>
          <a:p>
            <a:endParaRPr lang="en-IN" sz="1800" dirty="0">
              <a:latin typeface="Bahnschrift Light Condensed" panose="020B0502040204020203" pitchFamily="34" charset="0"/>
            </a:endParaRPr>
          </a:p>
          <a:p>
            <a:endParaRPr lang="en-IN" sz="1800" dirty="0">
              <a:latin typeface="Bahnschrift Light Condensed" panose="020B0502040204020203" pitchFamily="34" charset="0"/>
            </a:endParaRPr>
          </a:p>
          <a:p>
            <a:endParaRPr lang="en-IN" sz="1800" dirty="0">
              <a:latin typeface="Bahnschrift Light Condensed" panose="020B0502040204020203" pitchFamily="34" charset="0"/>
            </a:endParaRPr>
          </a:p>
          <a:p>
            <a:endParaRPr lang="en-IN" sz="1800" dirty="0">
              <a:latin typeface="Bahnschrift Light Condensed" panose="020B0502040204020203" pitchFamily="34" charset="0"/>
            </a:endParaRPr>
          </a:p>
          <a:p>
            <a:endParaRPr lang="en-IN" sz="1800" dirty="0">
              <a:latin typeface="Bahnschrift Light Condensed" panose="020B0502040204020203" pitchFamily="34" charset="0"/>
            </a:endParaRPr>
          </a:p>
          <a:p>
            <a:endParaRPr lang="en-IN" sz="1800" dirty="0">
              <a:latin typeface="Bahnschrift Light Condensed" panose="020B0502040204020203" pitchFamily="34" charset="0"/>
            </a:endParaRPr>
          </a:p>
        </p:txBody>
      </p:sp>
    </p:spTree>
    <p:extLst>
      <p:ext uri="{BB962C8B-B14F-4D97-AF65-F5344CB8AC3E}">
        <p14:creationId xmlns:p14="http://schemas.microsoft.com/office/powerpoint/2010/main" val="502666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a:extLst>
            <a:ext uri="{FF2B5EF4-FFF2-40B4-BE49-F238E27FC236}">
              <a16:creationId xmlns:a16="http://schemas.microsoft.com/office/drawing/2014/main" id="{21099C20-78C6-8F45-FE52-F9171AA6F5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E426B6-EC75-EF31-44B2-CEE3E6AF1E06}"/>
              </a:ext>
            </a:extLst>
          </p:cNvPr>
          <p:cNvSpPr>
            <a:spLocks noGrp="1"/>
          </p:cNvSpPr>
          <p:nvPr>
            <p:ph type="title"/>
          </p:nvPr>
        </p:nvSpPr>
        <p:spPr>
          <a:xfrm>
            <a:off x="363681" y="323272"/>
            <a:ext cx="11612009" cy="715530"/>
          </a:xfrm>
        </p:spPr>
        <p:txBody>
          <a:bodyPr>
            <a:noAutofit/>
          </a:bodyPr>
          <a:lstStyle/>
          <a:p>
            <a:br>
              <a:rPr lang="en-IN" sz="2400" b="1" dirty="0">
                <a:solidFill>
                  <a:srgbClr val="C00000"/>
                </a:solidFill>
                <a:latin typeface="+mn-lt"/>
              </a:rPr>
            </a:br>
            <a:r>
              <a:rPr lang="en-IN" sz="2400" b="1" dirty="0">
                <a:solidFill>
                  <a:srgbClr val="C00000"/>
                </a:solidFill>
                <a:latin typeface="+mn-lt"/>
              </a:rPr>
              <a:t> </a:t>
            </a:r>
            <a:br>
              <a:rPr lang="en-IN" sz="2400" b="1" dirty="0">
                <a:solidFill>
                  <a:srgbClr val="C00000"/>
                </a:solidFill>
                <a:latin typeface="+mn-lt"/>
              </a:rPr>
            </a:br>
            <a:r>
              <a:rPr lang="en-IN" sz="2400" b="1" dirty="0">
                <a:solidFill>
                  <a:srgbClr val="C00000"/>
                </a:solidFill>
                <a:latin typeface="+mn-lt"/>
              </a:rPr>
              <a:t>6) </a:t>
            </a:r>
            <a:r>
              <a:rPr lang="en-US" sz="2400" b="1" dirty="0">
                <a:solidFill>
                  <a:srgbClr val="C00000"/>
                </a:solidFill>
                <a:latin typeface="+mn-lt"/>
              </a:rPr>
              <a:t>List the top 5 states with high EV adoption and analyze if their average AQI is significantly better compared to states with lower EV adoption </a:t>
            </a:r>
            <a:br>
              <a:rPr lang="en-US" sz="2400" b="1" dirty="0">
                <a:solidFill>
                  <a:srgbClr val="C00000"/>
                </a:solidFill>
                <a:latin typeface="+mn-lt"/>
              </a:rPr>
            </a:br>
            <a:endParaRPr lang="en-IN" sz="2400" b="1" dirty="0">
              <a:solidFill>
                <a:srgbClr val="C00000"/>
              </a:solidFill>
              <a:latin typeface="+mn-lt"/>
            </a:endParaRPr>
          </a:p>
        </p:txBody>
      </p:sp>
      <p:pic>
        <p:nvPicPr>
          <p:cNvPr id="5" name="Content Placeholder 4">
            <a:extLst>
              <a:ext uri="{FF2B5EF4-FFF2-40B4-BE49-F238E27FC236}">
                <a16:creationId xmlns:a16="http://schemas.microsoft.com/office/drawing/2014/main" id="{45481495-DA97-471F-8BA0-9FD0624542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681" y="1415845"/>
            <a:ext cx="7649609" cy="5260258"/>
          </a:xfrm>
        </p:spPr>
      </p:pic>
      <p:sp>
        <p:nvSpPr>
          <p:cNvPr id="6" name="TextBox 5">
            <a:extLst>
              <a:ext uri="{FF2B5EF4-FFF2-40B4-BE49-F238E27FC236}">
                <a16:creationId xmlns:a16="http://schemas.microsoft.com/office/drawing/2014/main" id="{174F592D-37ED-09A7-1269-2329D40F5D9E}"/>
              </a:ext>
            </a:extLst>
          </p:cNvPr>
          <p:cNvSpPr txBox="1"/>
          <p:nvPr/>
        </p:nvSpPr>
        <p:spPr>
          <a:xfrm>
            <a:off x="8200103" y="1415844"/>
            <a:ext cx="3775587" cy="193899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IN" sz="2400" dirty="0"/>
              <a:t>We have the top 5 states with High EV adoption but the AQI for some states is still higher than the Avg. AQI.  </a:t>
            </a:r>
          </a:p>
        </p:txBody>
      </p:sp>
      <p:sp>
        <p:nvSpPr>
          <p:cNvPr id="7" name="Arrow: Curved Right 6">
            <a:extLst>
              <a:ext uri="{FF2B5EF4-FFF2-40B4-BE49-F238E27FC236}">
                <a16:creationId xmlns:a16="http://schemas.microsoft.com/office/drawing/2014/main" id="{34E6A732-D5C6-8297-903A-033437D162CD}"/>
              </a:ext>
            </a:extLst>
          </p:cNvPr>
          <p:cNvSpPr/>
          <p:nvPr/>
        </p:nvSpPr>
        <p:spPr>
          <a:xfrm rot="14112499">
            <a:off x="8976134" y="3348654"/>
            <a:ext cx="1339325" cy="2590228"/>
          </a:xfrm>
          <a:prstGeom prst="curvedRightArrow">
            <a:avLst>
              <a:gd name="adj1" fmla="val 25000"/>
              <a:gd name="adj2" fmla="val 55244"/>
              <a:gd name="adj3" fmla="val 25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653391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a:extLst>
            <a:ext uri="{FF2B5EF4-FFF2-40B4-BE49-F238E27FC236}">
              <a16:creationId xmlns:a16="http://schemas.microsoft.com/office/drawing/2014/main" id="{4CA22ADA-31A6-D4A9-EEDF-0534FC6A2A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6E2E6D-82AF-9B05-9478-DC3C92569FCC}"/>
              </a:ext>
            </a:extLst>
          </p:cNvPr>
          <p:cNvSpPr>
            <a:spLocks noGrp="1"/>
          </p:cNvSpPr>
          <p:nvPr>
            <p:ph type="title"/>
          </p:nvPr>
        </p:nvSpPr>
        <p:spPr>
          <a:xfrm>
            <a:off x="363681" y="365126"/>
            <a:ext cx="10990119" cy="715530"/>
          </a:xfrm>
        </p:spPr>
        <p:txBody>
          <a:bodyPr/>
          <a:lstStyle/>
          <a:p>
            <a:endParaRPr lang="en-IN" dirty="0"/>
          </a:p>
        </p:txBody>
      </p:sp>
      <p:sp>
        <p:nvSpPr>
          <p:cNvPr id="3" name="Content Placeholder 2">
            <a:extLst>
              <a:ext uri="{FF2B5EF4-FFF2-40B4-BE49-F238E27FC236}">
                <a16:creationId xmlns:a16="http://schemas.microsoft.com/office/drawing/2014/main" id="{D0F624BD-C339-E2D6-DD98-0EF1DAF253DD}"/>
              </a:ext>
            </a:extLst>
          </p:cNvPr>
          <p:cNvSpPr>
            <a:spLocks noGrp="1"/>
          </p:cNvSpPr>
          <p:nvPr>
            <p:ph idx="1"/>
          </p:nvPr>
        </p:nvSpPr>
        <p:spPr>
          <a:xfrm>
            <a:off x="363681" y="1080656"/>
            <a:ext cx="11533909" cy="5096307"/>
          </a:xfrm>
        </p:spPr>
        <p:txBody>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sz="4000" b="1" dirty="0">
                <a:solidFill>
                  <a:srgbClr val="C00000"/>
                </a:solidFill>
              </a:rPr>
              <a:t>Secondary Analysis</a:t>
            </a:r>
          </a:p>
        </p:txBody>
      </p:sp>
    </p:spTree>
    <p:extLst>
      <p:ext uri="{BB962C8B-B14F-4D97-AF65-F5344CB8AC3E}">
        <p14:creationId xmlns:p14="http://schemas.microsoft.com/office/powerpoint/2010/main" val="599219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a:extLst>
            <a:ext uri="{FF2B5EF4-FFF2-40B4-BE49-F238E27FC236}">
              <a16:creationId xmlns:a16="http://schemas.microsoft.com/office/drawing/2014/main" id="{2FAB5995-B07D-9B61-17C5-4525F6B87C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D5F654-7A50-A718-A16B-735C759ED1E3}"/>
              </a:ext>
            </a:extLst>
          </p:cNvPr>
          <p:cNvSpPr>
            <a:spLocks noGrp="1"/>
          </p:cNvSpPr>
          <p:nvPr>
            <p:ph type="title"/>
          </p:nvPr>
        </p:nvSpPr>
        <p:spPr>
          <a:xfrm>
            <a:off x="363681" y="365126"/>
            <a:ext cx="10990119" cy="715530"/>
          </a:xfrm>
        </p:spPr>
        <p:txBody>
          <a:bodyPr>
            <a:noAutofit/>
          </a:bodyPr>
          <a:lstStyle/>
          <a:p>
            <a:br>
              <a:rPr lang="en-IN" sz="2400" dirty="0">
                <a:solidFill>
                  <a:srgbClr val="C00000"/>
                </a:solidFill>
                <a:latin typeface="+mn-lt"/>
              </a:rPr>
            </a:br>
            <a:r>
              <a:rPr lang="en-IN" sz="2400" b="1" dirty="0">
                <a:solidFill>
                  <a:srgbClr val="C00000"/>
                </a:solidFill>
                <a:latin typeface="+mn-lt"/>
              </a:rPr>
              <a:t>1) </a:t>
            </a:r>
            <a:r>
              <a:rPr lang="en-US" sz="2400" b="1" dirty="0">
                <a:solidFill>
                  <a:srgbClr val="C00000"/>
                </a:solidFill>
                <a:latin typeface="+mn-lt"/>
              </a:rPr>
              <a:t>Which age group is most affected by air pollution-related health outcomes — and how does this vary by city? </a:t>
            </a:r>
            <a:br>
              <a:rPr lang="en-US" sz="2400" dirty="0">
                <a:solidFill>
                  <a:srgbClr val="C00000"/>
                </a:solidFill>
                <a:latin typeface="+mn-lt"/>
              </a:rPr>
            </a:br>
            <a:endParaRPr lang="en-IN" sz="2400" dirty="0">
              <a:solidFill>
                <a:srgbClr val="C00000"/>
              </a:solidFill>
              <a:latin typeface="+mn-lt"/>
            </a:endParaRPr>
          </a:p>
        </p:txBody>
      </p:sp>
      <p:sp>
        <p:nvSpPr>
          <p:cNvPr id="3" name="Content Placeholder 2">
            <a:extLst>
              <a:ext uri="{FF2B5EF4-FFF2-40B4-BE49-F238E27FC236}">
                <a16:creationId xmlns:a16="http://schemas.microsoft.com/office/drawing/2014/main" id="{614EEC2B-25CD-383B-F91B-B337B2689452}"/>
              </a:ext>
            </a:extLst>
          </p:cNvPr>
          <p:cNvSpPr>
            <a:spLocks noGrp="1"/>
          </p:cNvSpPr>
          <p:nvPr>
            <p:ph idx="1"/>
          </p:nvPr>
        </p:nvSpPr>
        <p:spPr>
          <a:xfrm>
            <a:off x="176981" y="1080656"/>
            <a:ext cx="11818374" cy="5497125"/>
          </a:xfrm>
        </p:spPr>
        <p:txBody>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dirty="0"/>
              <a:t>h</a:t>
            </a:r>
          </a:p>
        </p:txBody>
      </p:sp>
      <p:pic>
        <p:nvPicPr>
          <p:cNvPr id="5" name="Picture 4">
            <a:extLst>
              <a:ext uri="{FF2B5EF4-FFF2-40B4-BE49-F238E27FC236}">
                <a16:creationId xmlns:a16="http://schemas.microsoft.com/office/drawing/2014/main" id="{84F1F831-A566-4BC9-8A49-2C050F95B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684" y="1191495"/>
            <a:ext cx="6233762" cy="5559118"/>
          </a:xfrm>
          <a:prstGeom prst="rect">
            <a:avLst/>
          </a:prstGeom>
        </p:spPr>
      </p:pic>
      <p:sp>
        <p:nvSpPr>
          <p:cNvPr id="7" name="TextBox 6">
            <a:extLst>
              <a:ext uri="{FF2B5EF4-FFF2-40B4-BE49-F238E27FC236}">
                <a16:creationId xmlns:a16="http://schemas.microsoft.com/office/drawing/2014/main" id="{07A9752F-F8BC-D24B-0C62-A7D034F3748D}"/>
              </a:ext>
            </a:extLst>
          </p:cNvPr>
          <p:cNvSpPr txBox="1"/>
          <p:nvPr/>
        </p:nvSpPr>
        <p:spPr>
          <a:xfrm>
            <a:off x="6774426" y="1191495"/>
            <a:ext cx="5152103" cy="193899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IN" sz="2400" dirty="0"/>
              <a:t>We observe that 60+ and 45-59 are most affected by the air pollution and every city follows the same trend. Thus shifting our focus more to the elderly aged people. </a:t>
            </a:r>
          </a:p>
        </p:txBody>
      </p:sp>
      <p:sp>
        <p:nvSpPr>
          <p:cNvPr id="8" name="Arrow: Bent-Up 7">
            <a:extLst>
              <a:ext uri="{FF2B5EF4-FFF2-40B4-BE49-F238E27FC236}">
                <a16:creationId xmlns:a16="http://schemas.microsoft.com/office/drawing/2014/main" id="{BFC7ED6A-B83E-AADE-7B0B-66111B9E0A63}"/>
              </a:ext>
            </a:extLst>
          </p:cNvPr>
          <p:cNvSpPr/>
          <p:nvPr/>
        </p:nvSpPr>
        <p:spPr>
          <a:xfrm>
            <a:off x="6971071" y="3598606"/>
            <a:ext cx="2025445" cy="2178738"/>
          </a:xfrm>
          <a:prstGeom prst="bentUpArrow">
            <a:avLst>
              <a:gd name="adj1" fmla="val 25709"/>
              <a:gd name="adj2" fmla="val 25000"/>
              <a:gd name="adj3" fmla="val 25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54485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a:extLst>
            <a:ext uri="{FF2B5EF4-FFF2-40B4-BE49-F238E27FC236}">
              <a16:creationId xmlns:a16="http://schemas.microsoft.com/office/drawing/2014/main" id="{ED96E012-F308-C465-38D0-6198CFB8FC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4A1300-2CAE-F8A6-E7C1-D678FDE8DC7D}"/>
              </a:ext>
            </a:extLst>
          </p:cNvPr>
          <p:cNvSpPr>
            <a:spLocks noGrp="1"/>
          </p:cNvSpPr>
          <p:nvPr>
            <p:ph type="title"/>
          </p:nvPr>
        </p:nvSpPr>
        <p:spPr>
          <a:xfrm>
            <a:off x="363681" y="365126"/>
            <a:ext cx="10990119" cy="715530"/>
          </a:xfrm>
        </p:spPr>
        <p:txBody>
          <a:bodyPr>
            <a:noAutofit/>
          </a:bodyPr>
          <a:lstStyle/>
          <a:p>
            <a:br>
              <a:rPr lang="en-IN" sz="2400" b="1" dirty="0">
                <a:solidFill>
                  <a:srgbClr val="C00000"/>
                </a:solidFill>
                <a:latin typeface="Calibri" panose="020F0502020204030204" pitchFamily="34" charset="0"/>
                <a:ea typeface="Calibri" panose="020F0502020204030204" pitchFamily="34" charset="0"/>
                <a:cs typeface="Calibri" panose="020F0502020204030204" pitchFamily="34" charset="0"/>
              </a:rPr>
            </a:br>
            <a:r>
              <a:rPr lang="en-IN" sz="2400" b="1" dirty="0">
                <a:solidFill>
                  <a:srgbClr val="C00000"/>
                </a:solidFill>
                <a:latin typeface="Calibri" panose="020F0502020204030204" pitchFamily="34" charset="0"/>
                <a:ea typeface="Calibri" panose="020F0502020204030204" pitchFamily="34" charset="0"/>
                <a:cs typeface="Calibri" panose="020F0502020204030204" pitchFamily="34" charset="0"/>
              </a:rPr>
              <a:t>2) </a:t>
            </a:r>
            <a:r>
              <a:rPr lang="en-US" sz="2400" b="1" dirty="0">
                <a:solidFill>
                  <a:srgbClr val="C00000"/>
                </a:solidFill>
                <a:latin typeface="Calibri" panose="020F0502020204030204" pitchFamily="34" charset="0"/>
                <a:ea typeface="Calibri" panose="020F0502020204030204" pitchFamily="34" charset="0"/>
                <a:cs typeface="Calibri" panose="020F0502020204030204" pitchFamily="34" charset="0"/>
              </a:rPr>
              <a:t>Who are the major competitors in the Indian air purifier market, and what are their key differentiators (e.g., price, filtration stages, smart features)? </a:t>
            </a:r>
            <a:br>
              <a:rPr lang="en-US" sz="2400" b="1" dirty="0">
                <a:solidFill>
                  <a:srgbClr val="C00000"/>
                </a:solidFill>
                <a:latin typeface="Calibri" panose="020F0502020204030204" pitchFamily="34" charset="0"/>
                <a:ea typeface="Calibri" panose="020F0502020204030204" pitchFamily="34" charset="0"/>
                <a:cs typeface="Calibri" panose="020F0502020204030204" pitchFamily="34" charset="0"/>
              </a:rPr>
            </a:br>
            <a:r>
              <a:rPr lang="en-IN" sz="2400" b="1" dirty="0">
                <a:solidFill>
                  <a:srgbClr val="C00000"/>
                </a:solidFill>
                <a:latin typeface="Calibri" panose="020F0502020204030204" pitchFamily="34" charset="0"/>
                <a:ea typeface="Calibri" panose="020F0502020204030204" pitchFamily="34" charset="0"/>
                <a:cs typeface="Calibri" panose="020F0502020204030204" pitchFamily="34" charset="0"/>
              </a:rPr>
              <a:t> </a:t>
            </a:r>
          </a:p>
        </p:txBody>
      </p:sp>
      <p:sp>
        <p:nvSpPr>
          <p:cNvPr id="3" name="Content Placeholder 2">
            <a:extLst>
              <a:ext uri="{FF2B5EF4-FFF2-40B4-BE49-F238E27FC236}">
                <a16:creationId xmlns:a16="http://schemas.microsoft.com/office/drawing/2014/main" id="{A488E3D8-66C1-0392-F179-D8C5A12B1084}"/>
              </a:ext>
            </a:extLst>
          </p:cNvPr>
          <p:cNvSpPr>
            <a:spLocks noGrp="1"/>
          </p:cNvSpPr>
          <p:nvPr>
            <p:ph idx="1"/>
          </p:nvPr>
        </p:nvSpPr>
        <p:spPr>
          <a:xfrm>
            <a:off x="176981" y="1080656"/>
            <a:ext cx="11818374" cy="5497125"/>
          </a:xfrm>
        </p:spPr>
        <p:txBody>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p:txBody>
      </p:sp>
      <p:pic>
        <p:nvPicPr>
          <p:cNvPr id="6" name="Picture 5">
            <a:extLst>
              <a:ext uri="{FF2B5EF4-FFF2-40B4-BE49-F238E27FC236}">
                <a16:creationId xmlns:a16="http://schemas.microsoft.com/office/drawing/2014/main" id="{4FBC1601-9875-30E0-A006-FA2464A72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681" y="1240708"/>
            <a:ext cx="10068345" cy="3102416"/>
          </a:xfrm>
          <a:prstGeom prst="rect">
            <a:avLst/>
          </a:prstGeom>
        </p:spPr>
      </p:pic>
      <p:sp>
        <p:nvSpPr>
          <p:cNvPr id="7" name="TextBox 6">
            <a:extLst>
              <a:ext uri="{FF2B5EF4-FFF2-40B4-BE49-F238E27FC236}">
                <a16:creationId xmlns:a16="http://schemas.microsoft.com/office/drawing/2014/main" id="{3140CA2D-177C-835A-7B32-A4F6FB39BA0F}"/>
              </a:ext>
            </a:extLst>
          </p:cNvPr>
          <p:cNvSpPr txBox="1"/>
          <p:nvPr/>
        </p:nvSpPr>
        <p:spPr>
          <a:xfrm>
            <a:off x="363681" y="4503174"/>
            <a:ext cx="11395700" cy="1631216"/>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IN" sz="2000" dirty="0"/>
              <a:t>Honeywell and Dyson target the expensive segment while Xiaomi and Philips target the budget segment. No company has it’s own app except Dyson. Hence we need to develop our air purifier in such a way that it has a running app and HEPA filter installed which is mostly used in the expensive filters. We need to price the filter in middle category 20,000-30,000 and provide all these features because no one player is present in the middle price segment and providing all the features.</a:t>
            </a:r>
          </a:p>
        </p:txBody>
      </p:sp>
    </p:spTree>
    <p:extLst>
      <p:ext uri="{BB962C8B-B14F-4D97-AF65-F5344CB8AC3E}">
        <p14:creationId xmlns:p14="http://schemas.microsoft.com/office/powerpoint/2010/main" val="1178571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a:extLst>
            <a:ext uri="{FF2B5EF4-FFF2-40B4-BE49-F238E27FC236}">
              <a16:creationId xmlns:a16="http://schemas.microsoft.com/office/drawing/2014/main" id="{0835C91E-C9D6-8FE4-539E-587693F73D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BD56C9-FE23-8ECB-146B-6B1428FB43F7}"/>
              </a:ext>
            </a:extLst>
          </p:cNvPr>
          <p:cNvSpPr>
            <a:spLocks noGrp="1"/>
          </p:cNvSpPr>
          <p:nvPr>
            <p:ph type="title"/>
          </p:nvPr>
        </p:nvSpPr>
        <p:spPr>
          <a:xfrm>
            <a:off x="363681" y="365126"/>
            <a:ext cx="10990119" cy="715530"/>
          </a:xfrm>
        </p:spPr>
        <p:txBody>
          <a:bodyPr>
            <a:noAutofit/>
          </a:bodyPr>
          <a:lstStyle/>
          <a:p>
            <a:br>
              <a:rPr lang="en-IN" sz="2400" b="1" dirty="0">
                <a:solidFill>
                  <a:srgbClr val="C00000"/>
                </a:solidFill>
                <a:latin typeface="+mn-lt"/>
              </a:rPr>
            </a:br>
            <a:r>
              <a:rPr lang="en-IN" sz="2400" b="1" dirty="0">
                <a:solidFill>
                  <a:srgbClr val="C00000"/>
                </a:solidFill>
                <a:latin typeface="+mn-lt"/>
              </a:rPr>
              <a:t>3) </a:t>
            </a:r>
            <a:r>
              <a:rPr lang="en-US" sz="2400" b="1" dirty="0">
                <a:solidFill>
                  <a:srgbClr val="C00000"/>
                </a:solidFill>
                <a:latin typeface="+mn-lt"/>
              </a:rPr>
              <a:t>What is the relationship between a city’s population size and its average AQI — do larger cities always suffer from worse air quality? </a:t>
            </a:r>
            <a:br>
              <a:rPr lang="en-US" sz="2400" b="1" dirty="0">
                <a:solidFill>
                  <a:srgbClr val="C00000"/>
                </a:solidFill>
                <a:latin typeface="+mn-lt"/>
              </a:rPr>
            </a:br>
            <a:endParaRPr lang="en-IN" sz="2400" b="1" dirty="0">
              <a:solidFill>
                <a:srgbClr val="C00000"/>
              </a:solidFill>
              <a:latin typeface="+mn-lt"/>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58E8ADA-D035-5CDD-7189-39B9EAAEFCE1}"/>
              </a:ext>
            </a:extLst>
          </p:cNvPr>
          <p:cNvSpPr>
            <a:spLocks noGrp="1"/>
          </p:cNvSpPr>
          <p:nvPr>
            <p:ph idx="1"/>
          </p:nvPr>
        </p:nvSpPr>
        <p:spPr>
          <a:xfrm>
            <a:off x="176981" y="1080656"/>
            <a:ext cx="11818374" cy="5497125"/>
          </a:xfrm>
        </p:spPr>
        <p:txBody>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p:txBody>
      </p:sp>
      <p:sp>
        <p:nvSpPr>
          <p:cNvPr id="6" name="TextBox 5">
            <a:extLst>
              <a:ext uri="{FF2B5EF4-FFF2-40B4-BE49-F238E27FC236}">
                <a16:creationId xmlns:a16="http://schemas.microsoft.com/office/drawing/2014/main" id="{8AD05076-32A6-F336-39E1-91F1AF612CEB}"/>
              </a:ext>
            </a:extLst>
          </p:cNvPr>
          <p:cNvSpPr txBox="1"/>
          <p:nvPr/>
        </p:nvSpPr>
        <p:spPr>
          <a:xfrm>
            <a:off x="7098890" y="1927122"/>
            <a:ext cx="4621161" cy="2677656"/>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sz="2400" dirty="0"/>
              <a:t>The data shows that larger cities with higher populations generally record higher AQI levels compared to smaller cities. This indicates the need to promote air purifier adoption in bigger cities through targeted marketing campaigns.</a:t>
            </a:r>
            <a:endParaRPr lang="en-IN" sz="2400" dirty="0"/>
          </a:p>
        </p:txBody>
      </p:sp>
      <p:pic>
        <p:nvPicPr>
          <p:cNvPr id="8" name="Picture 7">
            <a:extLst>
              <a:ext uri="{FF2B5EF4-FFF2-40B4-BE49-F238E27FC236}">
                <a16:creationId xmlns:a16="http://schemas.microsoft.com/office/drawing/2014/main" id="{8631231A-CBE7-548D-A330-F0EA786DB5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16" y="1462007"/>
            <a:ext cx="6852793" cy="4958458"/>
          </a:xfrm>
          <a:prstGeom prst="rect">
            <a:avLst/>
          </a:prstGeom>
        </p:spPr>
      </p:pic>
    </p:spTree>
    <p:extLst>
      <p:ext uri="{BB962C8B-B14F-4D97-AF65-F5344CB8AC3E}">
        <p14:creationId xmlns:p14="http://schemas.microsoft.com/office/powerpoint/2010/main" val="332615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a:extLst>
            <a:ext uri="{FF2B5EF4-FFF2-40B4-BE49-F238E27FC236}">
              <a16:creationId xmlns:a16="http://schemas.microsoft.com/office/drawing/2014/main" id="{A5F3D709-3649-3453-E1F6-659ECE8546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003AA6-0B75-2923-D52A-AE40EA645EB1}"/>
              </a:ext>
            </a:extLst>
          </p:cNvPr>
          <p:cNvSpPr>
            <a:spLocks noGrp="1"/>
          </p:cNvSpPr>
          <p:nvPr>
            <p:ph type="title"/>
          </p:nvPr>
        </p:nvSpPr>
        <p:spPr>
          <a:xfrm>
            <a:off x="363681" y="365126"/>
            <a:ext cx="10990119" cy="715530"/>
          </a:xfrm>
        </p:spPr>
        <p:txBody>
          <a:bodyPr>
            <a:noAutofit/>
          </a:bodyPr>
          <a:lstStyle/>
          <a:p>
            <a:br>
              <a:rPr lang="en-IN" sz="2400" b="1" dirty="0">
                <a:solidFill>
                  <a:srgbClr val="C00000"/>
                </a:solidFill>
                <a:latin typeface="+mn-lt"/>
              </a:rPr>
            </a:br>
            <a:r>
              <a:rPr lang="en-IN" sz="2400" b="1" dirty="0">
                <a:solidFill>
                  <a:srgbClr val="C00000"/>
                </a:solidFill>
                <a:latin typeface="+mn-lt"/>
              </a:rPr>
              <a:t>4) </a:t>
            </a:r>
            <a:r>
              <a:rPr lang="en-US" sz="2400" b="1" dirty="0">
                <a:solidFill>
                  <a:srgbClr val="C00000"/>
                </a:solidFill>
                <a:latin typeface="+mn-lt"/>
              </a:rPr>
              <a:t>How aware are Indian citizens of what AQI (Air Quality Index) means </a:t>
            </a:r>
            <a:br>
              <a:rPr lang="en-US" sz="2400" b="1" dirty="0">
                <a:solidFill>
                  <a:srgbClr val="C00000"/>
                </a:solidFill>
                <a:latin typeface="+mn-lt"/>
              </a:rPr>
            </a:br>
            <a:endParaRPr lang="en-IN" sz="2400" b="1" dirty="0">
              <a:solidFill>
                <a:srgbClr val="C00000"/>
              </a:solidFill>
              <a:latin typeface="+mn-lt"/>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EE2945D-9EF2-085B-1EC5-3DF4FF31F016}"/>
              </a:ext>
            </a:extLst>
          </p:cNvPr>
          <p:cNvSpPr>
            <a:spLocks noGrp="1"/>
          </p:cNvSpPr>
          <p:nvPr>
            <p:ph idx="1"/>
          </p:nvPr>
        </p:nvSpPr>
        <p:spPr>
          <a:xfrm>
            <a:off x="176981" y="1080656"/>
            <a:ext cx="11818374" cy="5497125"/>
          </a:xfrm>
        </p:spPr>
        <p:txBody>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p:txBody>
      </p:sp>
      <p:pic>
        <p:nvPicPr>
          <p:cNvPr id="7" name="Picture 6">
            <a:extLst>
              <a:ext uri="{FF2B5EF4-FFF2-40B4-BE49-F238E27FC236}">
                <a16:creationId xmlns:a16="http://schemas.microsoft.com/office/drawing/2014/main" id="{1A0BCDAF-BF65-CF58-F96B-E12DF1D7B7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681" y="1307691"/>
            <a:ext cx="8076271" cy="4935794"/>
          </a:xfrm>
          <a:prstGeom prst="rect">
            <a:avLst/>
          </a:prstGeom>
        </p:spPr>
      </p:pic>
      <p:sp>
        <p:nvSpPr>
          <p:cNvPr id="8" name="TextBox 7">
            <a:extLst>
              <a:ext uri="{FF2B5EF4-FFF2-40B4-BE49-F238E27FC236}">
                <a16:creationId xmlns:a16="http://schemas.microsoft.com/office/drawing/2014/main" id="{D6368230-5EDE-B37E-A594-A7AB4B9DA129}"/>
              </a:ext>
            </a:extLst>
          </p:cNvPr>
          <p:cNvSpPr txBox="1"/>
          <p:nvPr/>
        </p:nvSpPr>
        <p:spPr>
          <a:xfrm>
            <a:off x="8711381" y="1543665"/>
            <a:ext cx="3303638" cy="452431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sz="2400" dirty="0"/>
              <a:t>I extracted Google Trends data, and the spikes clearly show that people are interested in learning about AQI and its effects. Noticeable surges appear at the end and beginning of each year, which aligns with the winter season when air quality typically worsens.</a:t>
            </a:r>
            <a:endParaRPr lang="en-IN" sz="2400" dirty="0"/>
          </a:p>
        </p:txBody>
      </p:sp>
    </p:spTree>
    <p:extLst>
      <p:ext uri="{BB962C8B-B14F-4D97-AF65-F5344CB8AC3E}">
        <p14:creationId xmlns:p14="http://schemas.microsoft.com/office/powerpoint/2010/main" val="3158078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a:extLst>
            <a:ext uri="{FF2B5EF4-FFF2-40B4-BE49-F238E27FC236}">
              <a16:creationId xmlns:a16="http://schemas.microsoft.com/office/drawing/2014/main" id="{9AEA0C09-7723-E263-3CBE-25CC853A52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2DA63C-6609-2590-820D-8F948FA127C7}"/>
              </a:ext>
            </a:extLst>
          </p:cNvPr>
          <p:cNvSpPr>
            <a:spLocks noGrp="1"/>
          </p:cNvSpPr>
          <p:nvPr>
            <p:ph type="title"/>
          </p:nvPr>
        </p:nvSpPr>
        <p:spPr>
          <a:xfrm>
            <a:off x="363681" y="365126"/>
            <a:ext cx="10990119" cy="618100"/>
          </a:xfrm>
        </p:spPr>
        <p:txBody>
          <a:bodyPr>
            <a:noAutofit/>
          </a:bodyPr>
          <a:lstStyle/>
          <a:p>
            <a:br>
              <a:rPr lang="en-IN" sz="2400" b="1" dirty="0">
                <a:solidFill>
                  <a:srgbClr val="C00000"/>
                </a:solidFill>
                <a:latin typeface="+mn-lt"/>
              </a:rPr>
            </a:br>
            <a:r>
              <a:rPr lang="en-IN" sz="2400" b="1" dirty="0">
                <a:solidFill>
                  <a:srgbClr val="C00000"/>
                </a:solidFill>
                <a:latin typeface="+mn-lt"/>
              </a:rPr>
              <a:t>5) </a:t>
            </a:r>
            <a:r>
              <a:rPr lang="en-US" sz="2400" b="1" dirty="0">
                <a:solidFill>
                  <a:srgbClr val="C00000"/>
                </a:solidFill>
                <a:latin typeface="+mn-lt"/>
              </a:rPr>
              <a:t>Which pollution control policies introduced by the Indian government in the past 5 years have had the most measurable impact on improving air quality — and how have these impacts varied across regions or cities? </a:t>
            </a:r>
            <a:br>
              <a:rPr lang="en-US" sz="2400" b="1" dirty="0">
                <a:solidFill>
                  <a:srgbClr val="C00000"/>
                </a:solidFill>
                <a:latin typeface="+mn-lt"/>
              </a:rPr>
            </a:br>
            <a:endParaRPr lang="en-IN" sz="2400" b="1" dirty="0">
              <a:solidFill>
                <a:srgbClr val="C00000"/>
              </a:solidFill>
              <a:latin typeface="+mn-lt"/>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98692C0-44D2-9406-C5C9-838CD0D0B5AE}"/>
              </a:ext>
            </a:extLst>
          </p:cNvPr>
          <p:cNvSpPr>
            <a:spLocks noGrp="1"/>
          </p:cNvSpPr>
          <p:nvPr>
            <p:ph idx="1"/>
          </p:nvPr>
        </p:nvSpPr>
        <p:spPr>
          <a:xfrm>
            <a:off x="176981" y="1080656"/>
            <a:ext cx="11818374" cy="5497125"/>
          </a:xfrm>
        </p:spPr>
        <p:txBody>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p:txBody>
      </p:sp>
      <p:sp>
        <p:nvSpPr>
          <p:cNvPr id="7" name="TextBox 6">
            <a:extLst>
              <a:ext uri="{FF2B5EF4-FFF2-40B4-BE49-F238E27FC236}">
                <a16:creationId xmlns:a16="http://schemas.microsoft.com/office/drawing/2014/main" id="{808B5770-2F9C-EC65-9D54-02C7D480E6AC}"/>
              </a:ext>
            </a:extLst>
          </p:cNvPr>
          <p:cNvSpPr txBox="1"/>
          <p:nvPr/>
        </p:nvSpPr>
        <p:spPr>
          <a:xfrm>
            <a:off x="363681" y="1196788"/>
            <a:ext cx="10990119" cy="5478423"/>
          </a:xfrm>
          <a:prstGeom prst="rect">
            <a:avLst/>
          </a:prstGeom>
          <a:noFill/>
        </p:spPr>
        <p:txBody>
          <a:bodyPr wrap="square">
            <a:spAutoFit/>
          </a:bodyPr>
          <a:lstStyle/>
          <a:p>
            <a:pPr marL="342900" indent="-342900">
              <a:buAutoNum type="arabicParenR"/>
            </a:pPr>
            <a:r>
              <a:rPr lang="en-IN" sz="2000" b="1" dirty="0"/>
              <a:t>NCAP (National Clean Air Programme)</a:t>
            </a:r>
            <a:br>
              <a:rPr lang="en-IN" dirty="0"/>
            </a:br>
            <a:r>
              <a:rPr lang="en-IN" b="1" dirty="0">
                <a:latin typeface="Bahnschrift SemiBold" panose="020B0502040204020203" pitchFamily="34" charset="0"/>
              </a:rPr>
              <a:t>Impact</a:t>
            </a:r>
            <a:r>
              <a:rPr lang="en-IN" dirty="0">
                <a:latin typeface="Bahnschrift SemiBold" panose="020B0502040204020203" pitchFamily="34" charset="0"/>
              </a:rPr>
              <a:t>: </a:t>
            </a:r>
            <a:r>
              <a:rPr lang="en-IN" dirty="0"/>
              <a:t>Brought down PM10 in cities like Chennai, Bengaluru, Mumbai, Pune, Ahmedabad by 10–20% between 2019–23.</a:t>
            </a:r>
            <a:br>
              <a:rPr lang="en-IN" dirty="0"/>
            </a:br>
            <a:r>
              <a:rPr lang="en-IN" b="1" dirty="0">
                <a:latin typeface="Bahnschrift SemiBold" panose="020B0502040204020203" pitchFamily="34" charset="0"/>
              </a:rPr>
              <a:t>Variation</a:t>
            </a:r>
            <a:r>
              <a:rPr lang="en-IN" dirty="0">
                <a:latin typeface="Bahnschrift SemiBold" panose="020B0502040204020203" pitchFamily="34" charset="0"/>
              </a:rPr>
              <a:t>: </a:t>
            </a:r>
            <a:r>
              <a:rPr lang="en-IN" dirty="0"/>
              <a:t>Worked better in coastal + southern/western cities; Indo-Gangetic belt cities (Delhi, Lucknow, Patna, Kolkata) barely improved.</a:t>
            </a:r>
          </a:p>
          <a:p>
            <a:pPr marL="342900" indent="-342900">
              <a:buAutoNum type="arabicParenR"/>
            </a:pPr>
            <a:endParaRPr lang="en-IN" dirty="0"/>
          </a:p>
          <a:p>
            <a:pPr marL="342900" indent="-342900">
              <a:buAutoNum type="arabicParenR"/>
            </a:pPr>
            <a:r>
              <a:rPr lang="en-IN" sz="2000" b="1" dirty="0"/>
              <a:t>Brick-kiln “Zig-Zag” technology conversion</a:t>
            </a:r>
            <a:br>
              <a:rPr lang="en-IN" dirty="0"/>
            </a:br>
            <a:r>
              <a:rPr lang="en-IN" dirty="0">
                <a:latin typeface="Bahnschrift SemiBold" panose="020B0502040204020203" pitchFamily="34" charset="0"/>
              </a:rPr>
              <a:t>Impact: </a:t>
            </a:r>
            <a:r>
              <a:rPr lang="en-IN" dirty="0"/>
              <a:t>Cut coal use + PM emissions by 30–40%.</a:t>
            </a:r>
            <a:br>
              <a:rPr lang="en-IN" dirty="0"/>
            </a:br>
            <a:r>
              <a:rPr lang="en-IN" dirty="0">
                <a:latin typeface="Bahnschrift SemiBold" panose="020B0502040204020203" pitchFamily="34" charset="0"/>
              </a:rPr>
              <a:t>Variation: </a:t>
            </a:r>
            <a:r>
              <a:rPr lang="en-IN" dirty="0"/>
              <a:t>Strongest in UP, Bihar, West Bengal kiln clusters where adoption was high; negligible in regions with poor enforcement.</a:t>
            </a:r>
          </a:p>
          <a:p>
            <a:pPr marL="342900" indent="-342900">
              <a:buAutoNum type="arabicParenR"/>
            </a:pPr>
            <a:endParaRPr lang="en-IN" dirty="0"/>
          </a:p>
          <a:p>
            <a:pPr marL="342900" indent="-342900">
              <a:buAutoNum type="arabicParenR"/>
            </a:pPr>
            <a:r>
              <a:rPr lang="en-IN" sz="2000" b="1" dirty="0"/>
              <a:t>BS-VI vehicle norms (2020 onwards)</a:t>
            </a:r>
            <a:br>
              <a:rPr lang="en-IN" dirty="0"/>
            </a:br>
            <a:r>
              <a:rPr lang="en-IN" dirty="0">
                <a:latin typeface="Bahnschrift SemiBold" panose="020B0502040204020203" pitchFamily="34" charset="0"/>
              </a:rPr>
              <a:t>Impact:</a:t>
            </a:r>
            <a:r>
              <a:rPr lang="en-IN" dirty="0"/>
              <a:t> Reduced tailpipe PM and SO2 from new cars/buses/trucks.</a:t>
            </a:r>
            <a:br>
              <a:rPr lang="en-IN" dirty="0"/>
            </a:br>
            <a:r>
              <a:rPr lang="en-IN" dirty="0">
                <a:latin typeface="Bahnschrift SemiBold" panose="020B0502040204020203" pitchFamily="34" charset="0"/>
              </a:rPr>
              <a:t>Variation: </a:t>
            </a:r>
            <a:r>
              <a:rPr lang="en-IN" dirty="0"/>
              <a:t>Cities with faster fleet turnover (Delhi, Bengaluru, Mumbai, Pune) gained more; smaller cities with older diesel fleets saw limited benefit.</a:t>
            </a:r>
          </a:p>
          <a:p>
            <a:pPr marL="342900" indent="-342900">
              <a:buAutoNum type="arabicParenR"/>
            </a:pPr>
            <a:endParaRPr lang="en-IN" dirty="0"/>
          </a:p>
          <a:p>
            <a:pPr marL="342900" indent="-342900">
              <a:buAutoNum type="arabicParenR"/>
            </a:pPr>
            <a:r>
              <a:rPr lang="en-IN" sz="2000" b="1" dirty="0"/>
              <a:t>Odd–Even scheme (Delhi, temporary)</a:t>
            </a:r>
            <a:br>
              <a:rPr lang="en-IN" dirty="0"/>
            </a:br>
            <a:r>
              <a:rPr lang="en-IN" dirty="0">
                <a:latin typeface="Bahnschrift SemiBold" panose="020B0502040204020203" pitchFamily="34" charset="0"/>
              </a:rPr>
              <a:t>Impact: </a:t>
            </a:r>
            <a:r>
              <a:rPr lang="en-IN" dirty="0"/>
              <a:t>Short-term drop (10–13%) in PM2.5 during enforcement days.</a:t>
            </a:r>
            <a:br>
              <a:rPr lang="en-IN" dirty="0"/>
            </a:br>
            <a:r>
              <a:rPr lang="en-IN" dirty="0">
                <a:latin typeface="Bahnschrift SemiBold" panose="020B0502040204020203" pitchFamily="34" charset="0"/>
              </a:rPr>
              <a:t>Variation: </a:t>
            </a:r>
            <a:r>
              <a:rPr lang="en-IN" dirty="0"/>
              <a:t>Only visible in Delhi; impact vanished once scheme ended.</a:t>
            </a:r>
          </a:p>
        </p:txBody>
      </p:sp>
    </p:spTree>
    <p:extLst>
      <p:ext uri="{BB962C8B-B14F-4D97-AF65-F5344CB8AC3E}">
        <p14:creationId xmlns:p14="http://schemas.microsoft.com/office/powerpoint/2010/main" val="3442460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a:extLst>
            <a:ext uri="{FF2B5EF4-FFF2-40B4-BE49-F238E27FC236}">
              <a16:creationId xmlns:a16="http://schemas.microsoft.com/office/drawing/2014/main" id="{9B01D50A-7E57-8E71-6857-4A68D98B6C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BE40B7-A22C-F22F-6114-D786C18CEB51}"/>
              </a:ext>
            </a:extLst>
          </p:cNvPr>
          <p:cNvSpPr>
            <a:spLocks noGrp="1"/>
          </p:cNvSpPr>
          <p:nvPr>
            <p:ph type="title"/>
          </p:nvPr>
        </p:nvSpPr>
        <p:spPr>
          <a:xfrm>
            <a:off x="363681" y="365126"/>
            <a:ext cx="10990119" cy="715530"/>
          </a:xfrm>
        </p:spPr>
        <p:txBody>
          <a:bodyPr>
            <a:noAutofit/>
          </a:bodyPr>
          <a:lstStyle/>
          <a:p>
            <a:pPr algn="ctr"/>
            <a:r>
              <a:rPr lang="en-IN" sz="3600" b="1" dirty="0">
                <a:solidFill>
                  <a:srgbClr val="92D050"/>
                </a:solidFill>
                <a:effectLst>
                  <a:outerShdw blurRad="38100" dist="38100" dir="2700000" algn="tl">
                    <a:srgbClr val="000000">
                      <a:alpha val="43137"/>
                    </a:srgbClr>
                  </a:outerShdw>
                </a:effectLst>
                <a:latin typeface="+mn-lt"/>
                <a:ea typeface="Calibri" panose="020F0502020204030204" pitchFamily="34" charset="0"/>
                <a:cs typeface="Calibri" panose="020F0502020204030204" pitchFamily="34" charset="0"/>
              </a:rPr>
              <a:t>Top Key Insights</a:t>
            </a:r>
          </a:p>
        </p:txBody>
      </p:sp>
      <p:sp>
        <p:nvSpPr>
          <p:cNvPr id="3" name="Content Placeholder 2">
            <a:extLst>
              <a:ext uri="{FF2B5EF4-FFF2-40B4-BE49-F238E27FC236}">
                <a16:creationId xmlns:a16="http://schemas.microsoft.com/office/drawing/2014/main" id="{3980CAE0-0940-BFB5-58A9-3381FCFDDAD3}"/>
              </a:ext>
            </a:extLst>
          </p:cNvPr>
          <p:cNvSpPr>
            <a:spLocks noGrp="1"/>
          </p:cNvSpPr>
          <p:nvPr>
            <p:ph idx="1"/>
          </p:nvPr>
        </p:nvSpPr>
        <p:spPr>
          <a:xfrm>
            <a:off x="186813" y="1080656"/>
            <a:ext cx="11818374" cy="5497125"/>
          </a:xfrm>
        </p:spPr>
        <p:txBody>
          <a:bodyPr>
            <a:normAutofit/>
          </a:bodyPr>
          <a:lstStyle/>
          <a:p>
            <a:pPr eaLnBrk="0" fontAlgn="base" hangingPunct="0">
              <a:lnSpc>
                <a:spcPct val="100000"/>
              </a:lnSpc>
              <a:spcBef>
                <a:spcPct val="0"/>
              </a:spcBef>
              <a:spcAft>
                <a:spcPct val="0"/>
              </a:spcAft>
            </a:pPr>
            <a:r>
              <a:rPr lang="en-US" altLang="en-US" sz="2000" b="1" dirty="0">
                <a:latin typeface="Arial" panose="020B0604020202020204" pitchFamily="34" charset="0"/>
              </a:rPr>
              <a:t>Northern India</a:t>
            </a:r>
            <a:r>
              <a:rPr lang="en-US" altLang="en-US" sz="2000" dirty="0">
                <a:latin typeface="Arial" panose="020B0604020202020204" pitchFamily="34" charset="0"/>
              </a:rPr>
              <a:t> and large cities </a:t>
            </a:r>
            <a:r>
              <a:rPr lang="en-US" altLang="en-US" sz="2000" b="1" dirty="0">
                <a:latin typeface="Arial" panose="020B0604020202020204" pitchFamily="34" charset="0"/>
              </a:rPr>
              <a:t>face higher AQI</a:t>
            </a:r>
            <a:r>
              <a:rPr lang="en-US" altLang="en-US" sz="2000" dirty="0">
                <a:latin typeface="Arial" panose="020B0604020202020204" pitchFamily="34" charset="0"/>
              </a:rPr>
              <a:t>, while </a:t>
            </a:r>
            <a:r>
              <a:rPr lang="en-US" altLang="en-US" sz="2000" b="1" dirty="0">
                <a:latin typeface="Arial" panose="020B0604020202020204" pitchFamily="34" charset="0"/>
              </a:rPr>
              <a:t>South India has lower levels</a:t>
            </a:r>
            <a:r>
              <a:rPr lang="en-US" altLang="en-US" sz="2000" dirty="0">
                <a:latin typeface="Arial" panose="020B0604020202020204" pitchFamily="34" charset="0"/>
              </a:rPr>
              <a:t>.</a:t>
            </a:r>
            <a:br>
              <a:rPr lang="en-US" altLang="en-US" sz="2000" dirty="0">
                <a:latin typeface="Arial" panose="020B0604020202020204" pitchFamily="34" charset="0"/>
              </a:rPr>
            </a:br>
            <a:endParaRPr lang="en-US" altLang="en-US" sz="2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sz="2000" dirty="0">
                <a:latin typeface="Arial" panose="020B0604020202020204" pitchFamily="34" charset="0"/>
              </a:rPr>
              <a:t>  </a:t>
            </a:r>
            <a:r>
              <a:rPr lang="en-US" altLang="en-US" sz="2000" b="1" dirty="0">
                <a:latin typeface="Arial" panose="020B0604020202020204" pitchFamily="34" charset="0"/>
              </a:rPr>
              <a:t>PM10</a:t>
            </a:r>
            <a:r>
              <a:rPr lang="en-US" altLang="en-US" sz="2000" dirty="0">
                <a:latin typeface="Arial" panose="020B0604020202020204" pitchFamily="34" charset="0"/>
              </a:rPr>
              <a:t> and </a:t>
            </a:r>
            <a:r>
              <a:rPr lang="en-US" altLang="en-US" sz="2000" b="1" dirty="0">
                <a:latin typeface="Arial" panose="020B0604020202020204" pitchFamily="34" charset="0"/>
              </a:rPr>
              <a:t>PM2.5</a:t>
            </a:r>
            <a:r>
              <a:rPr lang="en-US" altLang="en-US" sz="2000" dirty="0">
                <a:latin typeface="Arial" panose="020B0604020202020204" pitchFamily="34" charset="0"/>
              </a:rPr>
              <a:t> are the </a:t>
            </a:r>
            <a:r>
              <a:rPr lang="en-US" altLang="en-US" sz="2000" b="1" dirty="0">
                <a:latin typeface="Arial" panose="020B0604020202020204" pitchFamily="34" charset="0"/>
              </a:rPr>
              <a:t>primary pollutants </a:t>
            </a:r>
            <a:r>
              <a:rPr lang="en-US" altLang="en-US" sz="2000" dirty="0">
                <a:latin typeface="Arial" panose="020B0604020202020204" pitchFamily="34" charset="0"/>
              </a:rPr>
              <a:t>driving poor air quality.</a:t>
            </a:r>
            <a:br>
              <a:rPr lang="en-US" altLang="en-US" sz="2000" dirty="0">
                <a:latin typeface="Arial" panose="020B0604020202020204" pitchFamily="34" charset="0"/>
              </a:rPr>
            </a:br>
            <a:endParaRPr lang="en-US" altLang="en-US" sz="20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sz="2000" dirty="0">
                <a:latin typeface="Arial" panose="020B0604020202020204" pitchFamily="34" charset="0"/>
              </a:rPr>
              <a:t>  </a:t>
            </a:r>
            <a:r>
              <a:rPr lang="en-US" altLang="en-US" sz="2000" b="1" dirty="0">
                <a:latin typeface="Arial" panose="020B0604020202020204" pitchFamily="34" charset="0"/>
              </a:rPr>
              <a:t>AQI values peak </a:t>
            </a:r>
            <a:r>
              <a:rPr lang="en-US" altLang="en-US" sz="2000" dirty="0">
                <a:latin typeface="Arial" panose="020B0604020202020204" pitchFamily="34" charset="0"/>
              </a:rPr>
              <a:t>during the </a:t>
            </a:r>
            <a:r>
              <a:rPr lang="en-US" altLang="en-US" sz="2000" b="1" dirty="0">
                <a:latin typeface="Arial" panose="020B0604020202020204" pitchFamily="34" charset="0"/>
              </a:rPr>
              <a:t>winter months </a:t>
            </a:r>
            <a:r>
              <a:rPr lang="en-US" altLang="en-US" sz="2000" dirty="0">
                <a:latin typeface="Arial" panose="020B0604020202020204" pitchFamily="34" charset="0"/>
              </a:rPr>
              <a:t>of November to February</a:t>
            </a:r>
            <a:br>
              <a:rPr lang="en-US" altLang="en-US" sz="2000" dirty="0">
                <a:latin typeface="Arial" panose="020B0604020202020204" pitchFamily="34" charset="0"/>
              </a:rPr>
            </a:br>
            <a:endParaRPr lang="en-US" altLang="en-US" sz="2000" dirty="0">
              <a:latin typeface="Arial" panose="020B0604020202020204" pitchFamily="34" charset="0"/>
            </a:endParaRPr>
          </a:p>
          <a:p>
            <a:pPr eaLnBrk="0" fontAlgn="base" hangingPunct="0">
              <a:lnSpc>
                <a:spcPct val="100000"/>
              </a:lnSpc>
              <a:spcBef>
                <a:spcPct val="0"/>
              </a:spcBef>
              <a:spcAft>
                <a:spcPct val="0"/>
              </a:spcAft>
            </a:pPr>
            <a:r>
              <a:rPr lang="en-US" altLang="en-US" sz="2000" dirty="0">
                <a:latin typeface="Arial" panose="020B0604020202020204" pitchFamily="34" charset="0"/>
              </a:rPr>
              <a:t>The </a:t>
            </a:r>
            <a:r>
              <a:rPr lang="en-US" altLang="en-US" sz="2000" b="1" dirty="0">
                <a:latin typeface="Arial" panose="020B0604020202020204" pitchFamily="34" charset="0"/>
              </a:rPr>
              <a:t>60+</a:t>
            </a:r>
            <a:r>
              <a:rPr lang="en-US" altLang="en-US" sz="2000" dirty="0">
                <a:latin typeface="Arial" panose="020B0604020202020204" pitchFamily="34" charset="0"/>
              </a:rPr>
              <a:t> and </a:t>
            </a:r>
            <a:r>
              <a:rPr lang="en-US" altLang="en-US" sz="2000" b="1" dirty="0">
                <a:latin typeface="Arial" panose="020B0604020202020204" pitchFamily="34" charset="0"/>
              </a:rPr>
              <a:t>45-59 </a:t>
            </a:r>
            <a:r>
              <a:rPr lang="en-US" altLang="en-US" sz="2000" dirty="0">
                <a:latin typeface="Arial" panose="020B0604020202020204" pitchFamily="34" charset="0"/>
              </a:rPr>
              <a:t>age groups are the </a:t>
            </a:r>
            <a:r>
              <a:rPr lang="en-US" altLang="en-US" sz="2000" b="1" dirty="0">
                <a:latin typeface="Arial" panose="020B0604020202020204" pitchFamily="34" charset="0"/>
              </a:rPr>
              <a:t>most affected by illness </a:t>
            </a:r>
            <a:r>
              <a:rPr lang="en-US" altLang="en-US" sz="2000" dirty="0">
                <a:latin typeface="Arial" panose="020B0604020202020204" pitchFamily="34" charset="0"/>
              </a:rPr>
              <a:t>due to poor air quality.</a:t>
            </a:r>
            <a:br>
              <a:rPr lang="en-US" altLang="en-US" sz="2000" dirty="0">
                <a:latin typeface="Arial" panose="020B0604020202020204" pitchFamily="34" charset="0"/>
              </a:rPr>
            </a:br>
            <a:endParaRPr lang="en-US" altLang="en-US" sz="2000" dirty="0">
              <a:latin typeface="Arial" panose="020B0604020202020204" pitchFamily="34" charset="0"/>
            </a:endParaRPr>
          </a:p>
          <a:p>
            <a:pPr eaLnBrk="0" fontAlgn="base" hangingPunct="0">
              <a:lnSpc>
                <a:spcPct val="100000"/>
              </a:lnSpc>
              <a:spcBef>
                <a:spcPct val="0"/>
              </a:spcBef>
              <a:spcAft>
                <a:spcPct val="0"/>
              </a:spcAft>
            </a:pPr>
            <a:r>
              <a:rPr lang="en-US" altLang="en-US" sz="2000" b="1" dirty="0">
                <a:latin typeface="Arial" panose="020B0604020202020204" pitchFamily="34" charset="0"/>
              </a:rPr>
              <a:t>Policies</a:t>
            </a:r>
            <a:r>
              <a:rPr lang="en-US" altLang="en-US" sz="2000" dirty="0">
                <a:latin typeface="Arial" panose="020B0604020202020204" pitchFamily="34" charset="0"/>
              </a:rPr>
              <a:t> to improve air quality are </a:t>
            </a:r>
            <a:r>
              <a:rPr lang="en-US" altLang="en-US" sz="2000" b="1" dirty="0">
                <a:latin typeface="Arial" panose="020B0604020202020204" pitchFamily="34" charset="0"/>
              </a:rPr>
              <a:t>more effective in South Indian </a:t>
            </a:r>
            <a:r>
              <a:rPr lang="en-US" altLang="en-US" sz="2000" dirty="0">
                <a:latin typeface="Arial" panose="020B0604020202020204" pitchFamily="34" charset="0"/>
              </a:rPr>
              <a:t>cities compared to those in North India.</a:t>
            </a:r>
            <a:br>
              <a:rPr lang="en-US" altLang="en-US" sz="2000" dirty="0">
                <a:latin typeface="Arial" panose="020B0604020202020204" pitchFamily="34" charset="0"/>
              </a:rPr>
            </a:br>
            <a:endParaRPr lang="en-US" altLang="en-US" sz="2000" dirty="0">
              <a:latin typeface="Arial" panose="020B0604020202020204" pitchFamily="34" charset="0"/>
            </a:endParaRPr>
          </a:p>
          <a:p>
            <a:pPr eaLnBrk="0" fontAlgn="base" hangingPunct="0">
              <a:lnSpc>
                <a:spcPct val="100000"/>
              </a:lnSpc>
              <a:spcBef>
                <a:spcPct val="0"/>
              </a:spcBef>
              <a:spcAft>
                <a:spcPct val="0"/>
              </a:spcAft>
            </a:pPr>
            <a:r>
              <a:rPr lang="en-US" altLang="en-US" sz="2000" dirty="0">
                <a:latin typeface="Arial" panose="020B0604020202020204" pitchFamily="34" charset="0"/>
              </a:rPr>
              <a:t>High EV adoption does not consistently lead to lower AQI, with Karnataka being the only exception.</a:t>
            </a:r>
            <a:br>
              <a:rPr lang="en-US" altLang="en-US" sz="2000" dirty="0">
                <a:latin typeface="Arial" panose="020B0604020202020204" pitchFamily="34" charset="0"/>
              </a:rPr>
            </a:br>
            <a:endParaRPr lang="en-US" altLang="en-US" sz="2000" dirty="0">
              <a:latin typeface="Arial" panose="020B0604020202020204" pitchFamily="34" charset="0"/>
            </a:endParaRPr>
          </a:p>
          <a:p>
            <a:pPr eaLnBrk="0" fontAlgn="base" hangingPunct="0">
              <a:lnSpc>
                <a:spcPct val="100000"/>
              </a:lnSpc>
              <a:spcBef>
                <a:spcPct val="0"/>
              </a:spcBef>
              <a:spcAft>
                <a:spcPct val="0"/>
              </a:spcAft>
            </a:pPr>
            <a:r>
              <a:rPr lang="en-US" altLang="en-US" sz="2000" dirty="0">
                <a:latin typeface="Arial" panose="020B0604020202020204" pitchFamily="34" charset="0"/>
              </a:rPr>
              <a:t>People are aware about AQI index but they are not aware about the health effects caused by High AQI.</a:t>
            </a:r>
          </a:p>
          <a:p>
            <a:pPr marL="0" indent="0" algn="ctr">
              <a:buNone/>
            </a:pPr>
            <a:endParaRPr lang="en-IN" dirty="0"/>
          </a:p>
        </p:txBody>
      </p:sp>
      <p:sp>
        <p:nvSpPr>
          <p:cNvPr id="5" name="Rectangle 2">
            <a:extLst>
              <a:ext uri="{FF2B5EF4-FFF2-40B4-BE49-F238E27FC236}">
                <a16:creationId xmlns:a16="http://schemas.microsoft.com/office/drawing/2014/main" id="{DF028392-E144-BB8B-2353-C530D16F739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3244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a:extLst>
            <a:ext uri="{FF2B5EF4-FFF2-40B4-BE49-F238E27FC236}">
              <a16:creationId xmlns:a16="http://schemas.microsoft.com/office/drawing/2014/main" id="{29F0E18A-BAD6-9F33-1264-858B39EC61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5EB7F0-5593-7338-B8A9-B97816D5B5F4}"/>
              </a:ext>
            </a:extLst>
          </p:cNvPr>
          <p:cNvSpPr>
            <a:spLocks noGrp="1"/>
          </p:cNvSpPr>
          <p:nvPr>
            <p:ph type="title"/>
          </p:nvPr>
        </p:nvSpPr>
        <p:spPr>
          <a:xfrm>
            <a:off x="363681" y="365126"/>
            <a:ext cx="10990119" cy="715530"/>
          </a:xfrm>
        </p:spPr>
        <p:txBody>
          <a:bodyPr>
            <a:noAutofit/>
          </a:bodyPr>
          <a:lstStyle/>
          <a:p>
            <a:pPr algn="ctr"/>
            <a:r>
              <a:rPr lang="en-IN" sz="3600" b="1" dirty="0">
                <a:solidFill>
                  <a:srgbClr val="92D050"/>
                </a:solidFill>
                <a:effectLst>
                  <a:outerShdw blurRad="38100" dist="38100" dir="2700000" algn="tl">
                    <a:srgbClr val="000000">
                      <a:alpha val="43137"/>
                    </a:srgbClr>
                  </a:outerShdw>
                </a:effectLst>
                <a:latin typeface="+mn-lt"/>
                <a:ea typeface="Calibri" panose="020F0502020204030204" pitchFamily="34" charset="0"/>
                <a:cs typeface="Calibri" panose="020F0502020204030204" pitchFamily="34" charset="0"/>
              </a:rPr>
              <a:t>Actionable Recommendations</a:t>
            </a:r>
          </a:p>
        </p:txBody>
      </p:sp>
      <p:sp>
        <p:nvSpPr>
          <p:cNvPr id="5" name="Rectangle 2">
            <a:extLst>
              <a:ext uri="{FF2B5EF4-FFF2-40B4-BE49-F238E27FC236}">
                <a16:creationId xmlns:a16="http://schemas.microsoft.com/office/drawing/2014/main" id="{B35F8C1F-3EDE-148B-9CF1-C5EEF156A100}"/>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B0C550B0-A878-12C3-3E02-50138970EDC3}"/>
              </a:ext>
            </a:extLst>
          </p:cNvPr>
          <p:cNvSpPr>
            <a:spLocks noGrp="1" noChangeArrowheads="1"/>
          </p:cNvSpPr>
          <p:nvPr>
            <p:ph idx="1"/>
          </p:nvPr>
        </p:nvSpPr>
        <p:spPr bwMode="auto">
          <a:xfrm>
            <a:off x="0" y="1012896"/>
            <a:ext cx="11927393"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Promote products in Northern India:</a:t>
            </a:r>
            <a:r>
              <a:rPr kumimoji="0" lang="en-US" altLang="en-US" sz="1800" b="0" i="0" u="none" strike="noStrike" cap="none" normalizeH="0" baseline="0" dirty="0">
                <a:ln>
                  <a:noFill/>
                </a:ln>
                <a:solidFill>
                  <a:schemeClr val="tx1"/>
                </a:solidFill>
                <a:effectLst/>
                <a:latin typeface="Arial" panose="020B0604020202020204" pitchFamily="34" charset="0"/>
              </a:rPr>
              <a:t> Since AQI is consistently higher in northern regions, we should prioritize marketing and sales in those cities to target a high-demand market.</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Focus on specific pollutants:</a:t>
            </a:r>
            <a:r>
              <a:rPr kumimoji="0" lang="en-US" altLang="en-US" sz="1800" b="0" i="0" u="none" strike="noStrike" cap="none" normalizeH="0" baseline="0" dirty="0">
                <a:ln>
                  <a:noFill/>
                </a:ln>
                <a:solidFill>
                  <a:schemeClr val="tx1"/>
                </a:solidFill>
                <a:effectLst/>
                <a:latin typeface="Arial" panose="020B0604020202020204" pitchFamily="34" charset="0"/>
              </a:rPr>
              <a:t> Our filters must be designed to effectively control the most common pollutants, PM10 and PM2.5. This should be a core selling point in our product design and marketing.</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Capitalize on seasonal demand:</a:t>
            </a:r>
            <a:r>
              <a:rPr kumimoji="0" lang="en-US" altLang="en-US" sz="1800" b="0" i="0" u="none" strike="noStrike" cap="none" normalizeH="0" baseline="0" dirty="0">
                <a:ln>
                  <a:noFill/>
                </a:ln>
                <a:solidFill>
                  <a:schemeClr val="tx1"/>
                </a:solidFill>
                <a:effectLst/>
                <a:latin typeface="Arial" panose="020B0604020202020204" pitchFamily="34" charset="0"/>
              </a:rPr>
              <a:t> Given that AQI values spike in winter (November to February), we should launch our most intensive marketing campaigns during this period to boost sales.</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Target key demographics:</a:t>
            </a:r>
            <a:r>
              <a:rPr kumimoji="0" lang="en-US" altLang="en-US" sz="1800" b="0" i="0" u="none" strike="noStrike" cap="none" normalizeH="0" baseline="0" dirty="0">
                <a:ln>
                  <a:noFill/>
                </a:ln>
                <a:solidFill>
                  <a:schemeClr val="tx1"/>
                </a:solidFill>
                <a:effectLst/>
                <a:latin typeface="Arial" panose="020B0604020202020204" pitchFamily="34" charset="0"/>
              </a:rPr>
              <a:t> The 45-59 and 60+ age groups are most affected by high AQI. Our messaging should be tailored to appeal directly to their health concerns.</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Position products in the mid-range:</a:t>
            </a:r>
            <a:r>
              <a:rPr kumimoji="0" lang="en-US" altLang="en-US" sz="1800" b="0" i="0" u="none" strike="noStrike" cap="none" normalizeH="0" baseline="0" dirty="0">
                <a:ln>
                  <a:noFill/>
                </a:ln>
                <a:solidFill>
                  <a:schemeClr val="tx1"/>
                </a:solidFill>
                <a:effectLst/>
                <a:latin typeface="Arial" panose="020B0604020202020204" pitchFamily="34" charset="0"/>
              </a:rPr>
              <a:t> We should launch a new product that fills the gap between premium and budget brands, offering a balance of features like an app and multi-stage filtration at a competitive price.</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Run educational campaigns:</a:t>
            </a:r>
            <a:r>
              <a:rPr kumimoji="0" lang="en-US" altLang="en-US" sz="1800" b="0" i="0" u="none" strike="noStrike" cap="none" normalizeH="0" baseline="0" dirty="0">
                <a:ln>
                  <a:noFill/>
                </a:ln>
                <a:solidFill>
                  <a:schemeClr val="tx1"/>
                </a:solidFill>
                <a:effectLst/>
                <a:latin typeface="Arial" panose="020B0604020202020204" pitchFamily="34" charset="0"/>
              </a:rPr>
              <a:t> We should run campaigns to educate people on the health effects of AQI, as this will help convert awareness into sales.</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Expand into underserved markets:</a:t>
            </a:r>
            <a:r>
              <a:rPr kumimoji="0" lang="en-US" altLang="en-US" sz="1800" b="0" i="0" u="none" strike="noStrike" cap="none" normalizeH="0" baseline="0" dirty="0">
                <a:ln>
                  <a:noFill/>
                </a:ln>
                <a:solidFill>
                  <a:schemeClr val="tx1"/>
                </a:solidFill>
                <a:effectLst/>
                <a:latin typeface="Arial" panose="020B0604020202020204" pitchFamily="34" charset="0"/>
              </a:rPr>
              <a:t> Since government policies have had limited impact in rural areas and Tier 2/3 cities, we should target these customers to capture a new market.</a:t>
            </a:r>
          </a:p>
        </p:txBody>
      </p:sp>
    </p:spTree>
    <p:extLst>
      <p:ext uri="{BB962C8B-B14F-4D97-AF65-F5344CB8AC3E}">
        <p14:creationId xmlns:p14="http://schemas.microsoft.com/office/powerpoint/2010/main" val="2048304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a:extLst>
            <a:ext uri="{FF2B5EF4-FFF2-40B4-BE49-F238E27FC236}">
              <a16:creationId xmlns:a16="http://schemas.microsoft.com/office/drawing/2014/main" id="{0F6D8572-A204-F4E3-A848-63B5E89F83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2E4794-3619-1A75-6CF1-E8E11C4AC3C6}"/>
              </a:ext>
            </a:extLst>
          </p:cNvPr>
          <p:cNvSpPr>
            <a:spLocks noGrp="1"/>
          </p:cNvSpPr>
          <p:nvPr>
            <p:ph type="title"/>
          </p:nvPr>
        </p:nvSpPr>
        <p:spPr>
          <a:xfrm>
            <a:off x="363681" y="365126"/>
            <a:ext cx="10990119" cy="715530"/>
          </a:xfrm>
        </p:spPr>
        <p:txBody>
          <a:bodyPr>
            <a:noAutofit/>
          </a:bodyPr>
          <a:lstStyle/>
          <a:p>
            <a:pPr algn="ctr"/>
            <a:endParaRPr lang="en-IN" sz="3600" b="1" dirty="0">
              <a:solidFill>
                <a:srgbClr val="92D050"/>
              </a:solidFill>
              <a:latin typeface="+mn-lt"/>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F4D5750-0CA2-CEFC-DBA7-46929774118F}"/>
              </a:ext>
            </a:extLst>
          </p:cNvPr>
          <p:cNvSpPr>
            <a:spLocks noGrp="1"/>
          </p:cNvSpPr>
          <p:nvPr>
            <p:ph idx="1"/>
          </p:nvPr>
        </p:nvSpPr>
        <p:spPr>
          <a:xfrm>
            <a:off x="186813" y="1080656"/>
            <a:ext cx="11818374" cy="5497125"/>
          </a:xfrm>
        </p:spPr>
        <p:txBody>
          <a:bodyPr>
            <a:normAutofit/>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sz="7200" dirty="0"/>
              <a:t>Thank You!</a:t>
            </a:r>
          </a:p>
        </p:txBody>
      </p:sp>
      <p:sp>
        <p:nvSpPr>
          <p:cNvPr id="5" name="Rectangle 2">
            <a:extLst>
              <a:ext uri="{FF2B5EF4-FFF2-40B4-BE49-F238E27FC236}">
                <a16:creationId xmlns:a16="http://schemas.microsoft.com/office/drawing/2014/main" id="{A98483B8-77CD-480F-8733-E396A52543E7}"/>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4328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505F4-984F-3431-D4B6-1FBAC900DA7D}"/>
              </a:ext>
            </a:extLst>
          </p:cNvPr>
          <p:cNvSpPr>
            <a:spLocks noGrp="1"/>
          </p:cNvSpPr>
          <p:nvPr>
            <p:ph type="title"/>
          </p:nvPr>
        </p:nvSpPr>
        <p:spPr/>
        <p:txBody>
          <a:bodyPr/>
          <a:lstStyle/>
          <a:p>
            <a:r>
              <a:rPr lang="en-IN" b="1" dirty="0">
                <a:latin typeface="Bodoni MT" panose="02070603080606020203" pitchFamily="18" charset="0"/>
              </a:rPr>
              <a:t>Business Problem</a:t>
            </a:r>
          </a:p>
        </p:txBody>
      </p:sp>
      <p:sp>
        <p:nvSpPr>
          <p:cNvPr id="3" name="Content Placeholder 2">
            <a:extLst>
              <a:ext uri="{FF2B5EF4-FFF2-40B4-BE49-F238E27FC236}">
                <a16:creationId xmlns:a16="http://schemas.microsoft.com/office/drawing/2014/main" id="{AA607066-EB8F-EB29-B799-06E19C9B26E7}"/>
              </a:ext>
            </a:extLst>
          </p:cNvPr>
          <p:cNvSpPr>
            <a:spLocks noGrp="1"/>
          </p:cNvSpPr>
          <p:nvPr>
            <p:ph idx="1"/>
          </p:nvPr>
        </p:nvSpPr>
        <p:spPr>
          <a:xfrm>
            <a:off x="589936" y="1533832"/>
            <a:ext cx="11189110" cy="4485968"/>
          </a:xfrm>
        </p:spPr>
        <p:txBody>
          <a:bodyPr>
            <a:noAutofit/>
          </a:bodyPr>
          <a:lstStyle/>
          <a:p>
            <a:pPr marL="0" indent="0">
              <a:buNone/>
            </a:pPr>
            <a:r>
              <a:rPr lang="en-US" b="1" dirty="0"/>
              <a:t>Airborne Innovations is a startup aiming to tackle rising air pollution in cities by launching air purifiers. However, before investing in R&amp;D, the company needs clarity on four key areas:</a:t>
            </a:r>
          </a:p>
          <a:p>
            <a:r>
              <a:rPr lang="en-US" sz="2400" dirty="0"/>
              <a:t>Whether there is real demand for air purifiers in the market.</a:t>
            </a:r>
          </a:p>
          <a:p>
            <a:r>
              <a:rPr lang="en-US" sz="2400" dirty="0"/>
              <a:t>Which pollutants should be targeted for maximum effectiveness.</a:t>
            </a:r>
          </a:p>
          <a:p>
            <a:r>
              <a:rPr lang="en-US" sz="2400" dirty="0"/>
              <a:t>The most essential features customers expect in an air purifier.</a:t>
            </a:r>
          </a:p>
          <a:p>
            <a:r>
              <a:rPr lang="en-US" sz="2400" dirty="0"/>
              <a:t>The cities with the highest demand and market size, and how product R&amp;D can be tailored to localized pollution patterns.</a:t>
            </a:r>
          </a:p>
          <a:p>
            <a:endParaRPr lang="en-IN" sz="2400" dirty="0"/>
          </a:p>
        </p:txBody>
      </p:sp>
    </p:spTree>
    <p:extLst>
      <p:ext uri="{BB962C8B-B14F-4D97-AF65-F5344CB8AC3E}">
        <p14:creationId xmlns:p14="http://schemas.microsoft.com/office/powerpoint/2010/main" val="4209014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8B0E2-DFE3-5493-DF67-FBCBF19532B9}"/>
              </a:ext>
            </a:extLst>
          </p:cNvPr>
          <p:cNvSpPr>
            <a:spLocks noGrp="1"/>
          </p:cNvSpPr>
          <p:nvPr>
            <p:ph type="title"/>
          </p:nvPr>
        </p:nvSpPr>
        <p:spPr/>
        <p:txBody>
          <a:bodyPr/>
          <a:lstStyle/>
          <a:p>
            <a:r>
              <a:rPr lang="en-IN" b="1" dirty="0">
                <a:latin typeface="Bodoni MT" panose="02070603080606020203" pitchFamily="18" charset="0"/>
              </a:rPr>
              <a:t>Goal of the Project</a:t>
            </a:r>
          </a:p>
        </p:txBody>
      </p:sp>
      <p:sp>
        <p:nvSpPr>
          <p:cNvPr id="3" name="Content Placeholder 2">
            <a:extLst>
              <a:ext uri="{FF2B5EF4-FFF2-40B4-BE49-F238E27FC236}">
                <a16:creationId xmlns:a16="http://schemas.microsoft.com/office/drawing/2014/main" id="{A0231D8E-8192-5E68-AB97-0D2C00CAE00E}"/>
              </a:ext>
            </a:extLst>
          </p:cNvPr>
          <p:cNvSpPr>
            <a:spLocks noGrp="1"/>
          </p:cNvSpPr>
          <p:nvPr>
            <p:ph idx="1"/>
          </p:nvPr>
        </p:nvSpPr>
        <p:spPr>
          <a:xfrm>
            <a:off x="706582" y="1825625"/>
            <a:ext cx="10647218" cy="4351338"/>
          </a:xfrm>
        </p:spPr>
        <p:txBody>
          <a:bodyPr/>
          <a:lstStyle/>
          <a:p>
            <a:pPr marL="0" indent="0">
              <a:buNone/>
            </a:pPr>
            <a:r>
              <a:rPr lang="en-US" dirty="0"/>
              <a:t>The goal of this project is to analyze AQI data and provide insights to determine the real demand for air purifiers, identify the key pollutants that should be targeted, define the essential features to include, and highlight the regions of the country with the highest market potential.</a:t>
            </a:r>
          </a:p>
        </p:txBody>
      </p:sp>
    </p:spTree>
    <p:extLst>
      <p:ext uri="{BB962C8B-B14F-4D97-AF65-F5344CB8AC3E}">
        <p14:creationId xmlns:p14="http://schemas.microsoft.com/office/powerpoint/2010/main" val="417379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FE9C-21B9-FDB6-C636-6EE07FB854A8}"/>
              </a:ext>
            </a:extLst>
          </p:cNvPr>
          <p:cNvSpPr>
            <a:spLocks noGrp="1"/>
          </p:cNvSpPr>
          <p:nvPr>
            <p:ph type="title"/>
          </p:nvPr>
        </p:nvSpPr>
        <p:spPr>
          <a:xfrm>
            <a:off x="838200" y="365126"/>
            <a:ext cx="10515600" cy="715530"/>
          </a:xfrm>
        </p:spPr>
        <p:txBody>
          <a:bodyPr/>
          <a:lstStyle/>
          <a:p>
            <a:endParaRPr lang="en-IN" dirty="0"/>
          </a:p>
        </p:txBody>
      </p:sp>
      <p:sp>
        <p:nvSpPr>
          <p:cNvPr id="3" name="Content Placeholder 2">
            <a:extLst>
              <a:ext uri="{FF2B5EF4-FFF2-40B4-BE49-F238E27FC236}">
                <a16:creationId xmlns:a16="http://schemas.microsoft.com/office/drawing/2014/main" id="{23336705-0537-7708-F11B-1975E0168C3E}"/>
              </a:ext>
            </a:extLst>
          </p:cNvPr>
          <p:cNvSpPr>
            <a:spLocks noGrp="1"/>
          </p:cNvSpPr>
          <p:nvPr>
            <p:ph idx="1"/>
          </p:nvPr>
        </p:nvSpPr>
        <p:spPr>
          <a:xfrm>
            <a:off x="363681" y="1080656"/>
            <a:ext cx="11533909" cy="5096307"/>
          </a:xfrm>
        </p:spPr>
        <p:txBody>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sz="5400" b="1" dirty="0">
                <a:effectLst>
                  <a:outerShdw blurRad="38100" dist="38100" dir="2700000" algn="tl">
                    <a:srgbClr val="000000">
                      <a:alpha val="43137"/>
                    </a:srgbClr>
                  </a:outerShdw>
                </a:effectLst>
              </a:rPr>
              <a:t>Let’s get into the insights</a:t>
            </a:r>
          </a:p>
          <a:p>
            <a:pPr marL="0" indent="0" algn="ctr">
              <a:buNone/>
            </a:pPr>
            <a:r>
              <a:rPr lang="en-IN" sz="4000" b="1" dirty="0">
                <a:solidFill>
                  <a:srgbClr val="92D050"/>
                </a:solidFill>
              </a:rPr>
              <a:t>Primary Analysis </a:t>
            </a:r>
          </a:p>
          <a:p>
            <a:pPr marL="0" indent="0" algn="ctr">
              <a:buNone/>
            </a:pPr>
            <a:endParaRPr lang="en-IN" dirty="0">
              <a:solidFill>
                <a:schemeClr val="accent2">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76434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a:extLst>
            <a:ext uri="{FF2B5EF4-FFF2-40B4-BE49-F238E27FC236}">
              <a16:creationId xmlns:a16="http://schemas.microsoft.com/office/drawing/2014/main" id="{4CAFF0AC-40CC-4832-3CEE-4B80BC6773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ED60BE-024C-4574-B90F-413E351EAB1B}"/>
              </a:ext>
            </a:extLst>
          </p:cNvPr>
          <p:cNvSpPr>
            <a:spLocks noGrp="1"/>
          </p:cNvSpPr>
          <p:nvPr>
            <p:ph type="title"/>
          </p:nvPr>
        </p:nvSpPr>
        <p:spPr>
          <a:xfrm>
            <a:off x="363681" y="365126"/>
            <a:ext cx="10990119" cy="1099992"/>
          </a:xfrm>
        </p:spPr>
        <p:txBody>
          <a:bodyPr>
            <a:noAutofit/>
          </a:bodyPr>
          <a:lstStyle/>
          <a:p>
            <a:br>
              <a:rPr lang="en-IN" sz="2400" dirty="0">
                <a:solidFill>
                  <a:srgbClr val="C00000"/>
                </a:solidFill>
                <a:latin typeface="Calibri" panose="020F0502020204030204" pitchFamily="34" charset="0"/>
                <a:ea typeface="Calibri" panose="020F0502020204030204" pitchFamily="34" charset="0"/>
                <a:cs typeface="Calibri" panose="020F0502020204030204" pitchFamily="34" charset="0"/>
              </a:rPr>
            </a:br>
            <a:r>
              <a:rPr lang="en-IN" sz="2400" b="1" dirty="0">
                <a:solidFill>
                  <a:srgbClr val="C00000"/>
                </a:solidFill>
                <a:latin typeface="Calibri" panose="020F0502020204030204" pitchFamily="34" charset="0"/>
                <a:ea typeface="Calibri" panose="020F0502020204030204" pitchFamily="34" charset="0"/>
                <a:cs typeface="Calibri" panose="020F0502020204030204" pitchFamily="34" charset="0"/>
              </a:rPr>
              <a:t>1) </a:t>
            </a:r>
            <a:r>
              <a:rPr lang="en-US" sz="2400" b="1" dirty="0">
                <a:solidFill>
                  <a:srgbClr val="C00000"/>
                </a:solidFill>
                <a:latin typeface="Calibri" panose="020F0502020204030204" pitchFamily="34" charset="0"/>
                <a:ea typeface="Calibri" panose="020F0502020204030204" pitchFamily="34" charset="0"/>
                <a:cs typeface="Calibri" panose="020F0502020204030204" pitchFamily="34" charset="0"/>
              </a:rPr>
              <a:t>List the top 5 and bottom 5 areas with highest average AQI. (Consider areas which    contains data from last 6 months: December 2024 to May 2025)</a:t>
            </a:r>
            <a:br>
              <a:rPr lang="en-US" sz="2400" dirty="0">
                <a:solidFill>
                  <a:srgbClr val="C00000"/>
                </a:solidFill>
              </a:rPr>
            </a:br>
            <a:endParaRPr lang="en-IN" sz="2400" dirty="0">
              <a:solidFill>
                <a:srgbClr val="C00000"/>
              </a:solidFill>
            </a:endParaRPr>
          </a:p>
        </p:txBody>
      </p:sp>
      <p:pic>
        <p:nvPicPr>
          <p:cNvPr id="5" name="Content Placeholder 4">
            <a:extLst>
              <a:ext uri="{FF2B5EF4-FFF2-40B4-BE49-F238E27FC236}">
                <a16:creationId xmlns:a16="http://schemas.microsoft.com/office/drawing/2014/main" id="{7212489C-F7AA-4E52-AE2D-DA0FCEFD0EE1}"/>
              </a:ext>
            </a:extLst>
          </p:cNvPr>
          <p:cNvPicPr>
            <a:picLocks noGrp="1" noChangeAspect="1"/>
          </p:cNvPicPr>
          <p:nvPr>
            <p:ph idx="1"/>
          </p:nvPr>
        </p:nvPicPr>
        <p:blipFill>
          <a:blip r:embed="rId2"/>
          <a:stretch>
            <a:fillRect/>
          </a:stretch>
        </p:blipFill>
        <p:spPr>
          <a:xfrm>
            <a:off x="442432" y="1577520"/>
            <a:ext cx="2496531" cy="1747571"/>
          </a:xfrm>
          <a:prstGeom prst="rect">
            <a:avLst/>
          </a:prstGeom>
        </p:spPr>
      </p:pic>
      <p:sp>
        <p:nvSpPr>
          <p:cNvPr id="9" name="Arrow: Curved Down 8">
            <a:extLst>
              <a:ext uri="{FF2B5EF4-FFF2-40B4-BE49-F238E27FC236}">
                <a16:creationId xmlns:a16="http://schemas.microsoft.com/office/drawing/2014/main" id="{27E69F3F-6B37-50DC-769D-886A9CEBC543}"/>
              </a:ext>
            </a:extLst>
          </p:cNvPr>
          <p:cNvSpPr/>
          <p:nvPr/>
        </p:nvSpPr>
        <p:spPr>
          <a:xfrm rot="2997893">
            <a:off x="3183570" y="2332662"/>
            <a:ext cx="1296717" cy="732360"/>
          </a:xfrm>
          <a:prstGeom prst="curved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solidFill>
                <a:schemeClr val="tx1"/>
              </a:solidFill>
            </a:endParaRPr>
          </a:p>
        </p:txBody>
      </p:sp>
      <p:pic>
        <p:nvPicPr>
          <p:cNvPr id="11" name="Picture 10">
            <a:extLst>
              <a:ext uri="{FF2B5EF4-FFF2-40B4-BE49-F238E27FC236}">
                <a16:creationId xmlns:a16="http://schemas.microsoft.com/office/drawing/2014/main" id="{D1773EEC-CBBF-E8EC-3F19-A6125D49538D}"/>
              </a:ext>
            </a:extLst>
          </p:cNvPr>
          <p:cNvPicPr>
            <a:picLocks noChangeAspect="1"/>
          </p:cNvPicPr>
          <p:nvPr/>
        </p:nvPicPr>
        <p:blipFill>
          <a:blip r:embed="rId3"/>
          <a:stretch>
            <a:fillRect/>
          </a:stretch>
        </p:blipFill>
        <p:spPr>
          <a:xfrm>
            <a:off x="3028618" y="1567046"/>
            <a:ext cx="2693549" cy="1728257"/>
          </a:xfrm>
          <a:prstGeom prst="rect">
            <a:avLst/>
          </a:prstGeom>
        </p:spPr>
      </p:pic>
      <p:pic>
        <p:nvPicPr>
          <p:cNvPr id="13" name="Picture 12">
            <a:extLst>
              <a:ext uri="{FF2B5EF4-FFF2-40B4-BE49-F238E27FC236}">
                <a16:creationId xmlns:a16="http://schemas.microsoft.com/office/drawing/2014/main" id="{40204614-1B46-0CCC-18D0-7DF1A4B15B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532909"/>
            <a:ext cx="5903085" cy="3073812"/>
          </a:xfrm>
          <a:prstGeom prst="rect">
            <a:avLst/>
          </a:prstGeom>
        </p:spPr>
      </p:pic>
      <p:sp>
        <p:nvSpPr>
          <p:cNvPr id="16" name="Arrow: Curved Right 15">
            <a:extLst>
              <a:ext uri="{FF2B5EF4-FFF2-40B4-BE49-F238E27FC236}">
                <a16:creationId xmlns:a16="http://schemas.microsoft.com/office/drawing/2014/main" id="{18FC7DA0-07C6-15A8-28A2-DA216EC5E88E}"/>
              </a:ext>
            </a:extLst>
          </p:cNvPr>
          <p:cNvSpPr/>
          <p:nvPr/>
        </p:nvSpPr>
        <p:spPr>
          <a:xfrm rot="1930700">
            <a:off x="7686250" y="2098999"/>
            <a:ext cx="866340" cy="1283360"/>
          </a:xfrm>
          <a:prstGeom prst="curvedRightArrow">
            <a:avLst>
              <a:gd name="adj1" fmla="val 25000"/>
              <a:gd name="adj2" fmla="val 50000"/>
              <a:gd name="adj3" fmla="val 29663"/>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solidFill>
                <a:schemeClr val="tx1"/>
              </a:solidFill>
            </a:endParaRPr>
          </a:p>
        </p:txBody>
      </p:sp>
      <p:pic>
        <p:nvPicPr>
          <p:cNvPr id="6" name="Picture 5">
            <a:extLst>
              <a:ext uri="{FF2B5EF4-FFF2-40B4-BE49-F238E27FC236}">
                <a16:creationId xmlns:a16="http://schemas.microsoft.com/office/drawing/2014/main" id="{3A3DD661-3C0D-9A00-8AE5-8C4000A1AD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915" y="3397231"/>
            <a:ext cx="5781711" cy="3329708"/>
          </a:xfrm>
          <a:prstGeom prst="rect">
            <a:avLst/>
          </a:prstGeom>
        </p:spPr>
      </p:pic>
    </p:spTree>
    <p:extLst>
      <p:ext uri="{BB962C8B-B14F-4D97-AF65-F5344CB8AC3E}">
        <p14:creationId xmlns:p14="http://schemas.microsoft.com/office/powerpoint/2010/main" val="193783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a:extLst>
            <a:ext uri="{FF2B5EF4-FFF2-40B4-BE49-F238E27FC236}">
              <a16:creationId xmlns:a16="http://schemas.microsoft.com/office/drawing/2014/main" id="{857CB397-6F10-05D3-17B8-5A99405A7C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5E8347-6810-C9D7-5C69-EF49BDEBAE40}"/>
              </a:ext>
            </a:extLst>
          </p:cNvPr>
          <p:cNvSpPr>
            <a:spLocks noGrp="1"/>
          </p:cNvSpPr>
          <p:nvPr>
            <p:ph type="title"/>
          </p:nvPr>
        </p:nvSpPr>
        <p:spPr>
          <a:xfrm>
            <a:off x="363681" y="365126"/>
            <a:ext cx="10990119" cy="715530"/>
          </a:xfrm>
        </p:spPr>
        <p:txBody>
          <a:bodyPr>
            <a:noAutofit/>
          </a:bodyPr>
          <a:lstStyle/>
          <a:p>
            <a:br>
              <a:rPr lang="en-IN" sz="2400" dirty="0">
                <a:latin typeface="+mn-lt"/>
              </a:rPr>
            </a:br>
            <a:r>
              <a:rPr lang="en-IN" sz="2400" dirty="0">
                <a:latin typeface="+mn-lt"/>
              </a:rPr>
              <a:t> </a:t>
            </a:r>
            <a:br>
              <a:rPr lang="en-IN" sz="2400" dirty="0">
                <a:solidFill>
                  <a:srgbClr val="C00000"/>
                </a:solidFill>
                <a:latin typeface="+mn-lt"/>
              </a:rPr>
            </a:br>
            <a:r>
              <a:rPr lang="en-IN" sz="2400" b="1" dirty="0">
                <a:solidFill>
                  <a:srgbClr val="C00000"/>
                </a:solidFill>
                <a:latin typeface="+mn-lt"/>
              </a:rPr>
              <a:t>2) </a:t>
            </a:r>
            <a:r>
              <a:rPr lang="en-US" sz="2400" b="1" dirty="0">
                <a:solidFill>
                  <a:srgbClr val="C00000"/>
                </a:solidFill>
                <a:latin typeface="+mn-lt"/>
              </a:rPr>
              <a:t>List out top 2 and bottom 2 prominent pollutants for each state of southern India. (Consider data post covid: 2022 onwards) </a:t>
            </a:r>
            <a:br>
              <a:rPr lang="en-US" sz="2400" dirty="0">
                <a:latin typeface="+mn-lt"/>
              </a:rPr>
            </a:br>
            <a:endParaRPr lang="en-IN" sz="2400" dirty="0">
              <a:latin typeface="+mn-lt"/>
            </a:endParaRPr>
          </a:p>
        </p:txBody>
      </p:sp>
      <p:pic>
        <p:nvPicPr>
          <p:cNvPr id="5" name="Content Placeholder 4">
            <a:extLst>
              <a:ext uri="{FF2B5EF4-FFF2-40B4-BE49-F238E27FC236}">
                <a16:creationId xmlns:a16="http://schemas.microsoft.com/office/drawing/2014/main" id="{FE4AA9AC-56C0-603E-3F0C-58C6AE75850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6534" y="2290916"/>
            <a:ext cx="5771648" cy="4402393"/>
          </a:xfrm>
        </p:spPr>
      </p:pic>
      <p:pic>
        <p:nvPicPr>
          <p:cNvPr id="9" name="Picture 8">
            <a:extLst>
              <a:ext uri="{FF2B5EF4-FFF2-40B4-BE49-F238E27FC236}">
                <a16:creationId xmlns:a16="http://schemas.microsoft.com/office/drawing/2014/main" id="{546E4848-A035-507C-5705-8659C1604331}"/>
              </a:ext>
            </a:extLst>
          </p:cNvPr>
          <p:cNvPicPr>
            <a:picLocks noChangeAspect="1"/>
          </p:cNvPicPr>
          <p:nvPr/>
        </p:nvPicPr>
        <p:blipFill>
          <a:blip r:embed="rId4"/>
          <a:stretch>
            <a:fillRect/>
          </a:stretch>
        </p:blipFill>
        <p:spPr>
          <a:xfrm>
            <a:off x="6223819" y="2290916"/>
            <a:ext cx="5771648" cy="4402393"/>
          </a:xfrm>
          <a:prstGeom prst="rect">
            <a:avLst/>
          </a:prstGeom>
        </p:spPr>
      </p:pic>
    </p:spTree>
    <p:extLst>
      <p:ext uri="{BB962C8B-B14F-4D97-AF65-F5344CB8AC3E}">
        <p14:creationId xmlns:p14="http://schemas.microsoft.com/office/powerpoint/2010/main" val="3517862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a:extLst>
            <a:ext uri="{FF2B5EF4-FFF2-40B4-BE49-F238E27FC236}">
              <a16:creationId xmlns:a16="http://schemas.microsoft.com/office/drawing/2014/main" id="{C21AA19D-0437-2FD0-AA0B-5A487BADDD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7A041C-D0CF-3B0E-5AFF-4CF8342544EC}"/>
              </a:ext>
            </a:extLst>
          </p:cNvPr>
          <p:cNvSpPr>
            <a:spLocks noGrp="1"/>
          </p:cNvSpPr>
          <p:nvPr>
            <p:ph type="title"/>
          </p:nvPr>
        </p:nvSpPr>
        <p:spPr>
          <a:xfrm>
            <a:off x="363681" y="365126"/>
            <a:ext cx="10990119" cy="677093"/>
          </a:xfrm>
        </p:spPr>
        <p:txBody>
          <a:bodyPr>
            <a:noAutofit/>
          </a:bodyPr>
          <a:lstStyle/>
          <a:p>
            <a:br>
              <a:rPr lang="en-IN" sz="2400" b="1" dirty="0">
                <a:solidFill>
                  <a:srgbClr val="C00000"/>
                </a:solidFill>
                <a:latin typeface="+mn-lt"/>
              </a:rPr>
            </a:br>
            <a:r>
              <a:rPr lang="en-IN" sz="2400" b="1" dirty="0">
                <a:solidFill>
                  <a:srgbClr val="C00000"/>
                </a:solidFill>
                <a:latin typeface="+mn-lt"/>
              </a:rPr>
              <a:t> </a:t>
            </a:r>
            <a:br>
              <a:rPr lang="en-IN" sz="2400" b="1" dirty="0">
                <a:solidFill>
                  <a:srgbClr val="C00000"/>
                </a:solidFill>
                <a:latin typeface="+mn-lt"/>
              </a:rPr>
            </a:br>
            <a:r>
              <a:rPr lang="en-IN" sz="2400" b="1" dirty="0">
                <a:solidFill>
                  <a:srgbClr val="C00000"/>
                </a:solidFill>
                <a:latin typeface="+mn-lt"/>
              </a:rPr>
              <a:t>3) Does AQI improve on weekends vs weekdays in Indian metro cities (Delhi, Mumbai, Chennai, Kolkata, Bengaluru, Hyderabad, Ahmedabad, Pune)? (Consider data from last 1 year) </a:t>
            </a:r>
            <a:br>
              <a:rPr lang="en-IN" sz="2400" b="1" dirty="0">
                <a:solidFill>
                  <a:srgbClr val="C00000"/>
                </a:solidFill>
                <a:latin typeface="+mn-lt"/>
              </a:rPr>
            </a:br>
            <a:endParaRPr lang="en-IN" sz="2400" b="1" dirty="0">
              <a:solidFill>
                <a:srgbClr val="C00000"/>
              </a:solidFill>
              <a:latin typeface="+mn-lt"/>
            </a:endParaRPr>
          </a:p>
        </p:txBody>
      </p:sp>
      <p:pic>
        <p:nvPicPr>
          <p:cNvPr id="5" name="Content Placeholder 4">
            <a:extLst>
              <a:ext uri="{FF2B5EF4-FFF2-40B4-BE49-F238E27FC236}">
                <a16:creationId xmlns:a16="http://schemas.microsoft.com/office/drawing/2014/main" id="{23E44657-F27D-7E28-2C54-A33A06C39AC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2302" y="1504950"/>
            <a:ext cx="4123556" cy="2614766"/>
          </a:xfrm>
        </p:spPr>
      </p:pic>
      <p:pic>
        <p:nvPicPr>
          <p:cNvPr id="7" name="Picture 6">
            <a:extLst>
              <a:ext uri="{FF2B5EF4-FFF2-40B4-BE49-F238E27FC236}">
                <a16:creationId xmlns:a16="http://schemas.microsoft.com/office/drawing/2014/main" id="{BE33780C-0411-C87B-379A-D329E508D1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7419" y="1504950"/>
            <a:ext cx="7422279" cy="4987924"/>
          </a:xfrm>
          <a:prstGeom prst="rect">
            <a:avLst/>
          </a:prstGeom>
        </p:spPr>
      </p:pic>
      <p:sp>
        <p:nvSpPr>
          <p:cNvPr id="9" name="TextBox 8">
            <a:extLst>
              <a:ext uri="{FF2B5EF4-FFF2-40B4-BE49-F238E27FC236}">
                <a16:creationId xmlns:a16="http://schemas.microsoft.com/office/drawing/2014/main" id="{B1ECE4E7-4F85-9303-BD07-B6B9B71E7DCD}"/>
              </a:ext>
            </a:extLst>
          </p:cNvPr>
          <p:cNvSpPr txBox="1"/>
          <p:nvPr/>
        </p:nvSpPr>
        <p:spPr>
          <a:xfrm>
            <a:off x="222302" y="4359344"/>
            <a:ext cx="4123556" cy="2000548"/>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dirty="0"/>
              <a:t>The difference between weekend AQI and weekday AQI is minimal, and in some cases, the values remain almost the same.</a:t>
            </a:r>
          </a:p>
          <a:p>
            <a:r>
              <a:rPr lang="en-US" b="1" dirty="0"/>
              <a:t>This implies that pollution sources are fairly consistent throughout the week.</a:t>
            </a:r>
          </a:p>
          <a:p>
            <a:r>
              <a:rPr lang="en-US" dirty="0"/>
              <a:t>       </a:t>
            </a:r>
            <a:r>
              <a:rPr lang="en-US" sz="1600" dirty="0"/>
              <a:t>Weekday</a:t>
            </a:r>
            <a:br>
              <a:rPr lang="en-US" sz="1600" dirty="0"/>
            </a:br>
            <a:r>
              <a:rPr lang="en-US" sz="1600" dirty="0"/>
              <a:t>        Weekend</a:t>
            </a:r>
          </a:p>
        </p:txBody>
      </p:sp>
      <p:sp>
        <p:nvSpPr>
          <p:cNvPr id="10" name="Rectangle 9">
            <a:extLst>
              <a:ext uri="{FF2B5EF4-FFF2-40B4-BE49-F238E27FC236}">
                <a16:creationId xmlns:a16="http://schemas.microsoft.com/office/drawing/2014/main" id="{7BDABDFF-E661-37EB-1BD8-C7A4C0537626}"/>
              </a:ext>
            </a:extLst>
          </p:cNvPr>
          <p:cNvSpPr/>
          <p:nvPr/>
        </p:nvSpPr>
        <p:spPr>
          <a:xfrm>
            <a:off x="363681" y="5830529"/>
            <a:ext cx="226254" cy="206477"/>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7D27E467-CCD1-3070-6352-B4BF933E499D}"/>
              </a:ext>
            </a:extLst>
          </p:cNvPr>
          <p:cNvSpPr/>
          <p:nvPr/>
        </p:nvSpPr>
        <p:spPr>
          <a:xfrm>
            <a:off x="363681" y="6095210"/>
            <a:ext cx="226254" cy="206477"/>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48552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a:extLst>
            <a:ext uri="{FF2B5EF4-FFF2-40B4-BE49-F238E27FC236}">
              <a16:creationId xmlns:a16="http://schemas.microsoft.com/office/drawing/2014/main" id="{976F59D6-5329-F762-41F0-3F238490F7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F682EE-0312-340D-2492-49F97543DDD8}"/>
              </a:ext>
            </a:extLst>
          </p:cNvPr>
          <p:cNvSpPr>
            <a:spLocks noGrp="1"/>
          </p:cNvSpPr>
          <p:nvPr>
            <p:ph type="title"/>
          </p:nvPr>
        </p:nvSpPr>
        <p:spPr>
          <a:xfrm>
            <a:off x="176981" y="172065"/>
            <a:ext cx="10990119" cy="715530"/>
          </a:xfrm>
        </p:spPr>
        <p:txBody>
          <a:bodyPr>
            <a:noAutofit/>
          </a:bodyPr>
          <a:lstStyle/>
          <a:p>
            <a:br>
              <a:rPr lang="en-IN" sz="2400" b="1" dirty="0">
                <a:solidFill>
                  <a:srgbClr val="C00000"/>
                </a:solidFill>
                <a:latin typeface="+mn-lt"/>
              </a:rPr>
            </a:br>
            <a:r>
              <a:rPr lang="en-IN" sz="2400" b="1" dirty="0">
                <a:solidFill>
                  <a:srgbClr val="C00000"/>
                </a:solidFill>
                <a:latin typeface="+mn-lt"/>
              </a:rPr>
              <a:t> </a:t>
            </a:r>
            <a:br>
              <a:rPr lang="en-IN" sz="2400" b="1" dirty="0">
                <a:solidFill>
                  <a:srgbClr val="C00000"/>
                </a:solidFill>
                <a:latin typeface="+mn-lt"/>
              </a:rPr>
            </a:br>
            <a:r>
              <a:rPr lang="en-IN" sz="2400" b="1" dirty="0">
                <a:solidFill>
                  <a:srgbClr val="C00000"/>
                </a:solidFill>
                <a:latin typeface="+mn-lt"/>
              </a:rPr>
              <a:t>4) </a:t>
            </a:r>
            <a:r>
              <a:rPr lang="en-US" sz="2400" b="1" dirty="0">
                <a:solidFill>
                  <a:srgbClr val="C00000"/>
                </a:solidFill>
                <a:latin typeface="+mn-lt"/>
              </a:rPr>
              <a:t>Which months consistently show the worst air quality across Indian states — (Consider top 10 states with high distinct areas) </a:t>
            </a:r>
            <a:br>
              <a:rPr lang="en-US" sz="2400" b="1" dirty="0">
                <a:solidFill>
                  <a:srgbClr val="C00000"/>
                </a:solidFill>
                <a:latin typeface="+mn-lt"/>
              </a:rPr>
            </a:br>
            <a:endParaRPr lang="en-IN" sz="2400" b="1" dirty="0">
              <a:solidFill>
                <a:srgbClr val="C00000"/>
              </a:solidFill>
              <a:latin typeface="+mn-lt"/>
            </a:endParaRPr>
          </a:p>
        </p:txBody>
      </p:sp>
      <p:pic>
        <p:nvPicPr>
          <p:cNvPr id="5" name="Content Placeholder 4">
            <a:extLst>
              <a:ext uri="{FF2B5EF4-FFF2-40B4-BE49-F238E27FC236}">
                <a16:creationId xmlns:a16="http://schemas.microsoft.com/office/drawing/2014/main" id="{973921D2-254E-C5AB-2EF2-1A63AE95C4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304" y="1200150"/>
            <a:ext cx="8740877" cy="5486400"/>
          </a:xfrm>
        </p:spPr>
      </p:pic>
      <p:sp>
        <p:nvSpPr>
          <p:cNvPr id="6" name="TextBox 5">
            <a:extLst>
              <a:ext uri="{FF2B5EF4-FFF2-40B4-BE49-F238E27FC236}">
                <a16:creationId xmlns:a16="http://schemas.microsoft.com/office/drawing/2014/main" id="{C6E2C4C7-96D5-1E45-FC14-4D61D25DCFA7}"/>
              </a:ext>
            </a:extLst>
          </p:cNvPr>
          <p:cNvSpPr txBox="1"/>
          <p:nvPr/>
        </p:nvSpPr>
        <p:spPr>
          <a:xfrm>
            <a:off x="9193161" y="1524000"/>
            <a:ext cx="2723535" cy="280076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IN" sz="2200" dirty="0"/>
              <a:t>We can observe that winter months ( Nov, Dec, Jan, Feb)  are consistently showing worst AQI index reaching up to 200+ Avg. AQI across Indian States.</a:t>
            </a:r>
          </a:p>
        </p:txBody>
      </p:sp>
      <p:sp>
        <p:nvSpPr>
          <p:cNvPr id="7" name="Arrow: Curved Right 6">
            <a:extLst>
              <a:ext uri="{FF2B5EF4-FFF2-40B4-BE49-F238E27FC236}">
                <a16:creationId xmlns:a16="http://schemas.microsoft.com/office/drawing/2014/main" id="{F749D0DE-0EB5-962E-195D-E9A8540502BD}"/>
              </a:ext>
            </a:extLst>
          </p:cNvPr>
          <p:cNvSpPr/>
          <p:nvPr/>
        </p:nvSpPr>
        <p:spPr>
          <a:xfrm rot="14775494">
            <a:off x="9565995" y="4732226"/>
            <a:ext cx="1307691" cy="1494504"/>
          </a:xfrm>
          <a:prstGeom prst="curvedRightArrow">
            <a:avLst>
              <a:gd name="adj1" fmla="val 25000"/>
              <a:gd name="adj2" fmla="val 57143"/>
              <a:gd name="adj3" fmla="val 3584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638515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a:extLst>
            <a:ext uri="{FF2B5EF4-FFF2-40B4-BE49-F238E27FC236}">
              <a16:creationId xmlns:a16="http://schemas.microsoft.com/office/drawing/2014/main" id="{66DDB8B2-EAF7-9ADC-D178-48F2E248A1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FF2719-8D9D-588C-1BB6-D7BC8ACB7612}"/>
              </a:ext>
            </a:extLst>
          </p:cNvPr>
          <p:cNvSpPr>
            <a:spLocks noGrp="1"/>
          </p:cNvSpPr>
          <p:nvPr>
            <p:ph type="title"/>
          </p:nvPr>
        </p:nvSpPr>
        <p:spPr>
          <a:xfrm>
            <a:off x="363681" y="365126"/>
            <a:ext cx="10990119" cy="715530"/>
          </a:xfrm>
        </p:spPr>
        <p:txBody>
          <a:bodyPr>
            <a:normAutofit/>
          </a:bodyPr>
          <a:lstStyle/>
          <a:p>
            <a:r>
              <a:rPr lang="en-IN" sz="2400" b="1" dirty="0">
                <a:solidFill>
                  <a:srgbClr val="C00000"/>
                </a:solidFill>
                <a:latin typeface="+mn-lt"/>
              </a:rPr>
              <a:t>5) List the most repeated diseases.</a:t>
            </a:r>
          </a:p>
        </p:txBody>
      </p:sp>
      <p:pic>
        <p:nvPicPr>
          <p:cNvPr id="9" name="Content Placeholder 8">
            <a:extLst>
              <a:ext uri="{FF2B5EF4-FFF2-40B4-BE49-F238E27FC236}">
                <a16:creationId xmlns:a16="http://schemas.microsoft.com/office/drawing/2014/main" id="{364CDF3B-9241-3F06-A7C3-F817BB78A0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681" y="1080656"/>
            <a:ext cx="8292993" cy="5526087"/>
          </a:xfrm>
        </p:spPr>
      </p:pic>
      <p:sp>
        <p:nvSpPr>
          <p:cNvPr id="10" name="TextBox 9">
            <a:extLst>
              <a:ext uri="{FF2B5EF4-FFF2-40B4-BE49-F238E27FC236}">
                <a16:creationId xmlns:a16="http://schemas.microsoft.com/office/drawing/2014/main" id="{AA37A7F1-1DC9-86C9-A015-371A9FD7B257}"/>
              </a:ext>
            </a:extLst>
          </p:cNvPr>
          <p:cNvSpPr txBox="1"/>
          <p:nvPr/>
        </p:nvSpPr>
        <p:spPr>
          <a:xfrm>
            <a:off x="8740877" y="1080656"/>
            <a:ext cx="3195484" cy="5078313"/>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a:t>Observation:</a:t>
            </a:r>
            <a:br>
              <a:rPr lang="en-US" dirty="0"/>
            </a:br>
            <a:r>
              <a:rPr lang="en-US" dirty="0"/>
              <a:t>The top 5 repeatedly occurring diseases are </a:t>
            </a:r>
          </a:p>
          <a:p>
            <a:r>
              <a:rPr lang="en-US" b="1" dirty="0"/>
              <a:t>1) Acute Diarrheal Disease</a:t>
            </a:r>
            <a:br>
              <a:rPr lang="en-US" b="1" dirty="0"/>
            </a:br>
            <a:r>
              <a:rPr lang="en-US" b="1" dirty="0"/>
              <a:t>2) Food Poisoning </a:t>
            </a:r>
            <a:br>
              <a:rPr lang="en-US" b="1" dirty="0"/>
            </a:br>
            <a:r>
              <a:rPr lang="en-US" b="1" dirty="0"/>
              <a:t>3) Dengue</a:t>
            </a:r>
            <a:br>
              <a:rPr lang="en-US" b="1" dirty="0"/>
            </a:br>
            <a:r>
              <a:rPr lang="en-US" b="1" dirty="0"/>
              <a:t>4) Chickenpox</a:t>
            </a:r>
            <a:br>
              <a:rPr lang="en-US" b="1" dirty="0"/>
            </a:br>
            <a:r>
              <a:rPr lang="en-US" b="1" dirty="0"/>
              <a:t>5) Hepatitis A</a:t>
            </a:r>
            <a:r>
              <a:rPr lang="en-US" dirty="0"/>
              <a:t>.</a:t>
            </a:r>
          </a:p>
          <a:p>
            <a:endParaRPr lang="en-US" dirty="0"/>
          </a:p>
          <a:p>
            <a:r>
              <a:rPr lang="en-US" b="1" dirty="0"/>
              <a:t>Implication:</a:t>
            </a:r>
            <a:br>
              <a:rPr lang="en-US" dirty="0"/>
            </a:br>
            <a:r>
              <a:rPr lang="en-US" dirty="0"/>
              <a:t>These should be the primary focus areas for prevention and control efforts, since they represent the most frequent public health risks and have the greatest impact on the population.</a:t>
            </a:r>
          </a:p>
          <a:p>
            <a:endParaRPr lang="en-IN" dirty="0"/>
          </a:p>
        </p:txBody>
      </p:sp>
    </p:spTree>
    <p:extLst>
      <p:ext uri="{BB962C8B-B14F-4D97-AF65-F5344CB8AC3E}">
        <p14:creationId xmlns:p14="http://schemas.microsoft.com/office/powerpoint/2010/main" val="11131115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3434</TotalTime>
  <Words>1423</Words>
  <Application>Microsoft Office PowerPoint</Application>
  <PresentationFormat>Widescreen</PresentationFormat>
  <Paragraphs>101</Paragraphs>
  <Slides>19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Bahnschrift Light Condensed</vt:lpstr>
      <vt:lpstr>Bahnschrift SemiBold</vt:lpstr>
      <vt:lpstr>Bodoni MT</vt:lpstr>
      <vt:lpstr>Calibri</vt:lpstr>
      <vt:lpstr>Calibri Light</vt:lpstr>
      <vt:lpstr>Office Theme</vt:lpstr>
      <vt:lpstr>    Air Purifier Market Fit Using  AQI Data</vt:lpstr>
      <vt:lpstr>Business Problem</vt:lpstr>
      <vt:lpstr>Goal of the Project</vt:lpstr>
      <vt:lpstr>PowerPoint Presentation</vt:lpstr>
      <vt:lpstr> 1) List the top 5 and bottom 5 areas with highest average AQI. (Consider areas which    contains data from last 6 months: December 2024 to May 2025) </vt:lpstr>
      <vt:lpstr>   2) List out top 2 and bottom 2 prominent pollutants for each state of southern India. (Consider data post covid: 2022 onwards)  </vt:lpstr>
      <vt:lpstr>   3) Does AQI improve on weekends vs weekdays in Indian metro cities (Delhi, Mumbai, Chennai, Kolkata, Bengaluru, Hyderabad, Ahmedabad, Pune)? (Consider data from last 1 year)  </vt:lpstr>
      <vt:lpstr>   4) Which months consistently show the worst air quality across Indian states — (Consider top 10 states with high distinct areas)  </vt:lpstr>
      <vt:lpstr>5) List the most repeated diseases.</vt:lpstr>
      <vt:lpstr>   6) List the top 5 states with high EV adoption and analyze if their average AQI is significantly better compared to states with lower EV adoption  </vt:lpstr>
      <vt:lpstr>PowerPoint Presentation</vt:lpstr>
      <vt:lpstr> 1) Which age group is most affected by air pollution-related health outcomes — and how does this vary by city?  </vt:lpstr>
      <vt:lpstr> 2) Who are the major competitors in the Indian air purifier market, and what are their key differentiators (e.g., price, filtration stages, smart features)?   </vt:lpstr>
      <vt:lpstr> 3) What is the relationship between a city’s population size and its average AQI — do larger cities always suffer from worse air quality?  </vt:lpstr>
      <vt:lpstr> 4) How aware are Indian citizens of what AQI (Air Quality Index) means  </vt:lpstr>
      <vt:lpstr> 5) Which pollution control policies introduced by the Indian government in the past 5 years have had the most measurable impact on improving air quality — and how have these impacts varied across regions or cities?  </vt:lpstr>
      <vt:lpstr>Top Key Insights</vt:lpstr>
      <vt:lpstr>Actionable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Shiva Raghavendra Kumar P</dc:creator>
  <cp:lastModifiedBy>Shiva Raghavendra Kumar P</cp:lastModifiedBy>
  <cp:revision>21</cp:revision>
  <dcterms:created xsi:type="dcterms:W3CDTF">2025-08-19T17:45:35Z</dcterms:created>
  <dcterms:modified xsi:type="dcterms:W3CDTF">2025-08-27T18:56:59Z</dcterms:modified>
</cp:coreProperties>
</file>