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9" r:id="rId7"/>
    <p:sldId id="303" r:id="rId8"/>
    <p:sldId id="261" r:id="rId9"/>
    <p:sldId id="307" r:id="rId10"/>
    <p:sldId id="308" r:id="rId11"/>
    <p:sldId id="309" r:id="rId12"/>
    <p:sldId id="263" r:id="rId13"/>
    <p:sldId id="312" r:id="rId14"/>
    <p:sldId id="313" r:id="rId15"/>
    <p:sldId id="314" r:id="rId16"/>
    <p:sldId id="265" r:id="rId17"/>
    <p:sldId id="317" r:id="rId18"/>
    <p:sldId id="330" r:id="rId19"/>
    <p:sldId id="331" r:id="rId20"/>
    <p:sldId id="319" r:id="rId21"/>
    <p:sldId id="267" r:id="rId22"/>
    <p:sldId id="322" r:id="rId23"/>
    <p:sldId id="323" r:id="rId24"/>
    <p:sldId id="332" r:id="rId25"/>
    <p:sldId id="324" r:id="rId26"/>
    <p:sldId id="315" r:id="rId27"/>
    <p:sldId id="326" r:id="rId28"/>
    <p:sldId id="335" r:id="rId29"/>
    <p:sldId id="270" r:id="rId30"/>
    <p:sldId id="334" r:id="rId31"/>
    <p:sldId id="333" r:id="rId32"/>
    <p:sldId id="271" r:id="rId33"/>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27FF9631-1FF8-4D3D-9FC8-66E4151B37C7}">
          <p14:sldIdLst>
            <p14:sldId id="256"/>
            <p14:sldId id="257"/>
          </p14:sldIdLst>
        </p14:section>
        <p14:section name="topices" id="{9FE28852-3DD1-45F8-82BC-5249B4D10B7A}">
          <p14:sldIdLst>
            <p14:sldId id="258"/>
          </p14:sldIdLst>
        </p14:section>
        <p14:section name="Processes &amp; Threades" id="{6A15F378-C97B-418D-917F-2839B36F0313}">
          <p14:sldIdLst>
            <p14:sldId id="259"/>
            <p14:sldId id="260"/>
            <p14:sldId id="299"/>
            <p14:sldId id="303"/>
          </p14:sldIdLst>
        </p14:section>
        <p14:section name="CPU Scheduling" id="{FEA5D53F-2E7E-4A45-9960-2FEDC296A3BF}">
          <p14:sldIdLst>
            <p14:sldId id="261"/>
            <p14:sldId id="307"/>
            <p14:sldId id="308"/>
            <p14:sldId id="309"/>
          </p14:sldIdLst>
        </p14:section>
        <p14:section name="Synchronization" id="{DA2E38BD-0CB4-459A-93DE-1383DD6F2D4D}">
          <p14:sldIdLst>
            <p14:sldId id="263"/>
            <p14:sldId id="312"/>
            <p14:sldId id="313"/>
            <p14:sldId id="314"/>
          </p14:sldIdLst>
        </p14:section>
        <p14:section name="File Systems" id="{986C4F39-FF8F-4899-AC89-669546003A40}">
          <p14:sldIdLst>
            <p14:sldId id="265"/>
            <p14:sldId id="317"/>
            <p14:sldId id="330"/>
            <p14:sldId id="331"/>
            <p14:sldId id="319"/>
          </p14:sldIdLst>
        </p14:section>
        <p14:section name="Security &amp; Protection" id="{AD9C3AA0-6416-48A5-B935-0A208BC1BABB}">
          <p14:sldIdLst>
            <p14:sldId id="267"/>
            <p14:sldId id="322"/>
            <p14:sldId id="323"/>
            <p14:sldId id="332"/>
            <p14:sldId id="324"/>
          </p14:sldIdLst>
        </p14:section>
        <p14:section name="Conclusion" id="{EFFAB0B0-984C-487C-B63F-04E01E550E43}">
          <p14:sldIdLst>
            <p14:sldId id="315"/>
            <p14:sldId id="326"/>
            <p14:sldId id="335"/>
            <p14:sldId id="270"/>
            <p14:sldId id="334"/>
            <p14:sldId id="333"/>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818"/>
    <a:srgbClr val="16C016"/>
    <a:srgbClr val="595959"/>
    <a:srgbClr val="969696"/>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p:scale>
          <a:sx n="32" d="100"/>
          <a:sy n="32" d="100"/>
        </p:scale>
        <p:origin x="2072"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0929-2EBB-2C05-9D71-EAF4DA840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A3E64755-EF59-2CFC-64E7-000926375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8455F8FB-25FA-FF48-8921-C7C76B6F6859}"/>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5" name="Footer Placeholder 4">
            <a:extLst>
              <a:ext uri="{FF2B5EF4-FFF2-40B4-BE49-F238E27FC236}">
                <a16:creationId xmlns:a16="http://schemas.microsoft.com/office/drawing/2014/main" id="{E5A1D319-F9F0-7693-CF3D-E0D7B0950CB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6B718710-DDFF-387B-305C-A76CF9F82643}"/>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250787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3D09-CD6E-AF4E-959C-89BC9F0E7ACC}"/>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DD4B29D4-839E-1987-3BF4-F4AD7981A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97F0C33C-D3F6-C5F4-DE6D-9826F52802E6}"/>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5" name="Footer Placeholder 4">
            <a:extLst>
              <a:ext uri="{FF2B5EF4-FFF2-40B4-BE49-F238E27FC236}">
                <a16:creationId xmlns:a16="http://schemas.microsoft.com/office/drawing/2014/main" id="{029E0A0D-AAA9-F607-7C70-D669C0BD27E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6DD02D0B-9E96-5680-E039-DBD0AFB8BE43}"/>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29451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CBB6F0-E0BF-4676-1EE7-0616EB3E6A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9C31F799-849F-7D0E-696C-632EBCE36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5CD00BBF-ACD9-9BDB-1397-A4A18ED9D285}"/>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5" name="Footer Placeholder 4">
            <a:extLst>
              <a:ext uri="{FF2B5EF4-FFF2-40B4-BE49-F238E27FC236}">
                <a16:creationId xmlns:a16="http://schemas.microsoft.com/office/drawing/2014/main" id="{9E9D5B4F-5816-92D1-9D7C-56F3B2430759}"/>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F12D91C4-FD02-DF6F-1A1F-AAFAA9944E47}"/>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392489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DC78-8044-CD23-48A8-A6E9B38FC307}"/>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C677B316-3CD3-6575-94F9-3D9859CBE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96415F49-49A9-56AE-509A-64D8FB0F7120}"/>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5" name="Footer Placeholder 4">
            <a:extLst>
              <a:ext uri="{FF2B5EF4-FFF2-40B4-BE49-F238E27FC236}">
                <a16:creationId xmlns:a16="http://schemas.microsoft.com/office/drawing/2014/main" id="{C06D6EDE-4944-F852-4A49-28BAB70A90B6}"/>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BF14EEFE-8213-7DD2-6B29-0CF253677E2D}"/>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151531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1DA7-71AA-0E08-E7B4-805FD3E4C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F62AFAC3-060E-871B-A4DE-BFDB3C1934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A93A2-9726-9FF2-8035-32685680FC98}"/>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5" name="Footer Placeholder 4">
            <a:extLst>
              <a:ext uri="{FF2B5EF4-FFF2-40B4-BE49-F238E27FC236}">
                <a16:creationId xmlns:a16="http://schemas.microsoft.com/office/drawing/2014/main" id="{C5D05833-43AE-A161-DC09-E281A4EC6CE0}"/>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86933460-162E-990E-2E92-9F25DC7A0721}"/>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403038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564C-39DB-E4C8-33BF-6AECB1E42336}"/>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EEA49C67-9BE7-F015-F250-C3EDA2C739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96C2013D-3AB5-0D13-0392-203A1CADC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86F19BF7-585A-7674-66EE-F16864C80DF8}"/>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6" name="Footer Placeholder 5">
            <a:extLst>
              <a:ext uri="{FF2B5EF4-FFF2-40B4-BE49-F238E27FC236}">
                <a16:creationId xmlns:a16="http://schemas.microsoft.com/office/drawing/2014/main" id="{88E10AD8-05D5-4F46-EF73-087521C80C17}"/>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CB2C3A6E-6651-5E97-466F-C252DEF87762}"/>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371967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B46E-BB14-6D75-8854-76D047FE03C6}"/>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AE49867B-837F-71F9-813C-C0C85600F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23982-0263-17F5-3D92-DCAFD69A1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5BD6D296-322D-6CC1-C69B-52FB64EC4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984FFE-C78E-E53A-913B-A364D1B57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ED60AEA2-A90B-9D14-A5D7-F55CA3BC2E1E}"/>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8" name="Footer Placeholder 7">
            <a:extLst>
              <a:ext uri="{FF2B5EF4-FFF2-40B4-BE49-F238E27FC236}">
                <a16:creationId xmlns:a16="http://schemas.microsoft.com/office/drawing/2014/main" id="{FB941AB1-F33A-BAED-5637-36BC733EE33F}"/>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0361EC4E-356C-A180-3BC9-20863C8275D6}"/>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392407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4450-0322-9D5C-20B8-0393F3E030C3}"/>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0A1C2087-6881-F3A0-8E2E-D971D38C79D4}"/>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4" name="Footer Placeholder 3">
            <a:extLst>
              <a:ext uri="{FF2B5EF4-FFF2-40B4-BE49-F238E27FC236}">
                <a16:creationId xmlns:a16="http://schemas.microsoft.com/office/drawing/2014/main" id="{5D3D0054-1A02-2852-9B33-9AFA9C41A116}"/>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6EA30256-1DEF-3DA8-5A9B-E95C2F87B222}"/>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337649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AA9F97-7580-09FB-57C8-7DF222D4C58C}"/>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3" name="Footer Placeholder 2">
            <a:extLst>
              <a:ext uri="{FF2B5EF4-FFF2-40B4-BE49-F238E27FC236}">
                <a16:creationId xmlns:a16="http://schemas.microsoft.com/office/drawing/2014/main" id="{BB9D1C46-B8A2-F45C-D0C1-F8495AA4E3DB}"/>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81840DF8-5EC2-63A9-6028-8F7270754FB6}"/>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261248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877E-C61C-8BB5-2E9D-41B04B950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A3626A23-8DE1-BDDB-D091-02D324181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5926295C-B2C5-FA60-3323-700E9985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809D7-96FD-F5E7-04A0-5824F3213152}"/>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6" name="Footer Placeholder 5">
            <a:extLst>
              <a:ext uri="{FF2B5EF4-FFF2-40B4-BE49-F238E27FC236}">
                <a16:creationId xmlns:a16="http://schemas.microsoft.com/office/drawing/2014/main" id="{55B889ED-086D-31AC-4D64-9F38F5D1C0B9}"/>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FE3FFEA3-4F0B-9A18-B471-E45DDF4F282C}"/>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304281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0F24-BD44-0FE5-4409-008CFB953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992F54A2-28DB-0017-BFD3-08D4BD803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8B2DAB80-7BDC-4463-E23B-F4FE79349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F1FA5-9513-5FB9-3A69-9157FB938EB8}"/>
              </a:ext>
            </a:extLst>
          </p:cNvPr>
          <p:cNvSpPr>
            <a:spLocks noGrp="1"/>
          </p:cNvSpPr>
          <p:nvPr>
            <p:ph type="dt" sz="half" idx="10"/>
          </p:nvPr>
        </p:nvSpPr>
        <p:spPr/>
        <p:txBody>
          <a:bodyPr/>
          <a:lstStyle/>
          <a:p>
            <a:fld id="{013017A1-45D5-4DC5-9971-915CAFF4E814}" type="datetimeFigureOut">
              <a:rPr lang="ar-SA" smtClean="0"/>
              <a:t>22/03/46</a:t>
            </a:fld>
            <a:endParaRPr lang="ar-SA"/>
          </a:p>
        </p:txBody>
      </p:sp>
      <p:sp>
        <p:nvSpPr>
          <p:cNvPr id="6" name="Footer Placeholder 5">
            <a:extLst>
              <a:ext uri="{FF2B5EF4-FFF2-40B4-BE49-F238E27FC236}">
                <a16:creationId xmlns:a16="http://schemas.microsoft.com/office/drawing/2014/main" id="{502DD5AF-FDE6-2ED3-4984-E486558BE644}"/>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DC91FF68-3B3F-9462-604A-6F7DCF1BB833}"/>
              </a:ext>
            </a:extLst>
          </p:cNvPr>
          <p:cNvSpPr>
            <a:spLocks noGrp="1"/>
          </p:cNvSpPr>
          <p:nvPr>
            <p:ph type="sldNum" sz="quarter" idx="12"/>
          </p:nvPr>
        </p:nvSpPr>
        <p:spPr/>
        <p:txBody>
          <a:bodyPr/>
          <a:lstStyle/>
          <a:p>
            <a:fld id="{E52E7A4D-F391-43EA-BDE0-F1678A4C009F}" type="slidenum">
              <a:rPr lang="ar-SA" smtClean="0"/>
              <a:t>‹#›</a:t>
            </a:fld>
            <a:endParaRPr lang="ar-SA"/>
          </a:p>
        </p:txBody>
      </p:sp>
    </p:spTree>
    <p:extLst>
      <p:ext uri="{BB962C8B-B14F-4D97-AF65-F5344CB8AC3E}">
        <p14:creationId xmlns:p14="http://schemas.microsoft.com/office/powerpoint/2010/main" val="207685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8D347-70EE-C0E1-6CE1-AAFDB7BC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59646ADE-2029-5E92-707A-BED113E13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31817344-9575-A4D8-6148-4FB0A1CA1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3017A1-45D5-4DC5-9971-915CAFF4E814}" type="datetimeFigureOut">
              <a:rPr lang="ar-SA" smtClean="0"/>
              <a:t>22/03/46</a:t>
            </a:fld>
            <a:endParaRPr lang="ar-SA"/>
          </a:p>
        </p:txBody>
      </p:sp>
      <p:sp>
        <p:nvSpPr>
          <p:cNvPr id="5" name="Footer Placeholder 4">
            <a:extLst>
              <a:ext uri="{FF2B5EF4-FFF2-40B4-BE49-F238E27FC236}">
                <a16:creationId xmlns:a16="http://schemas.microsoft.com/office/drawing/2014/main" id="{50A8A6A0-8A62-6297-CE16-97E824A6D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ar-SA"/>
          </a:p>
        </p:txBody>
      </p:sp>
      <p:sp>
        <p:nvSpPr>
          <p:cNvPr id="6" name="Slide Number Placeholder 5">
            <a:extLst>
              <a:ext uri="{FF2B5EF4-FFF2-40B4-BE49-F238E27FC236}">
                <a16:creationId xmlns:a16="http://schemas.microsoft.com/office/drawing/2014/main" id="{F559E589-A362-F06D-56C8-FAC5047A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2E7A4D-F391-43EA-BDE0-F1678A4C009F}" type="slidenum">
              <a:rPr lang="ar-SA" smtClean="0"/>
              <a:t>‹#›</a:t>
            </a:fld>
            <a:endParaRPr lang="ar-SA"/>
          </a:p>
        </p:txBody>
      </p:sp>
    </p:spTree>
    <p:extLst>
      <p:ext uri="{BB962C8B-B14F-4D97-AF65-F5344CB8AC3E}">
        <p14:creationId xmlns:p14="http://schemas.microsoft.com/office/powerpoint/2010/main" val="2751262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5.png"/><Relationship Id="rId18" Type="http://schemas.openxmlformats.org/officeDocument/2006/relationships/image" Target="../media/image6.png"/><Relationship Id="rId3" Type="http://schemas.openxmlformats.org/officeDocument/2006/relationships/hyperlink" Target="https://pixabay.com/en/background-circuit-grey-digital-2426328/" TargetMode="External"/><Relationship Id="rId7" Type="http://schemas.openxmlformats.org/officeDocument/2006/relationships/image" Target="../media/image3.png"/><Relationship Id="rId12" Type="http://schemas.openxmlformats.org/officeDocument/2006/relationships/image" Target="../media/image4.png"/><Relationship Id="rId17" Type="http://schemas.openxmlformats.org/officeDocument/2006/relationships/slide" Target="slide21.xml"/><Relationship Id="rId2" Type="http://schemas.openxmlformats.org/officeDocument/2006/relationships/image" Target="../media/image1.jpeg"/><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slide" Target="slide12.xml"/><Relationship Id="rId5" Type="http://schemas.openxmlformats.org/officeDocument/2006/relationships/slide" Target="slide4.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slide" Target="slide16.xml"/></Relationships>
</file>

<file path=ppt/slides/_rels/slide30.xml.rels><?xml version="1.0" encoding="UTF-8" standalone="yes"?>
<Relationships xmlns="http://schemas.openxmlformats.org/package/2006/relationships"><Relationship Id="rId8" Type="http://schemas.openxmlformats.org/officeDocument/2006/relationships/hyperlink" Target="https://learn.microsoft.com/en-us/windows/win32/fileio/filesystems" TargetMode="External"/><Relationship Id="rId3" Type="http://schemas.openxmlformats.org/officeDocument/2006/relationships/hyperlink" Target="https://pixabay.com/en/background-circuit-grey-digital-2426328/" TargetMode="External"/><Relationship Id="rId7" Type="http://schemas.openxmlformats.org/officeDocument/2006/relationships/hyperlink" Target="https://learn.microsoft.com/en-us/windows-server/storage/file-server/ntfs-overvie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learn.microsoft.com/en-us/windows/win32/sync/synchronization" TargetMode="External"/><Relationship Id="rId5" Type="http://schemas.openxmlformats.org/officeDocument/2006/relationships/hyperlink" Target="https://learn.microsoft.com/en-us/windows/win32/procthread/scheduling-priorities" TargetMode="External"/><Relationship Id="rId10" Type="http://schemas.openxmlformats.org/officeDocument/2006/relationships/hyperlink" Target="https://learn.microsoft.com/en-us/windows/security/identity-protection/user-account-control/how-user-account-control-works" TargetMode="External"/><Relationship Id="rId4" Type="http://schemas.openxmlformats.org/officeDocument/2006/relationships/hyperlink" Target="https://learn.microsoft.com/en-us/windows/win32/procthread/processes-and-threads" TargetMode="External"/><Relationship Id="rId9" Type="http://schemas.openxmlformats.org/officeDocument/2006/relationships/hyperlink" Target="https://learn.microsoft.com/en-us/windows/securit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7" Type="http://schemas.openxmlformats.org/officeDocument/2006/relationships/hyperlink" Target="https://users.cs.jmu.edu/abzugcx/Public/Student-Produced-Term-Projects/Operating-Systems-2003-FALL/MacOSX-by-Tomomi-Kotera-2003-Fall.doc#:~:text=Mac%20OS%20X%20supports%20both,robin%20(RR)%20scheduling%20algorith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support.apple.com/en-al/guide/mac-help/mchl923c1147/mac" TargetMode="External"/><Relationship Id="rId5" Type="http://schemas.openxmlformats.org/officeDocument/2006/relationships/hyperlink" Target="https://developer.apple.com/library/archive/documentation/FileManagement/Conceptual/FileSystemProgrammingGuide/FileSystemOverview/FileSystemOverview.html" TargetMode="External"/><Relationship Id="rId4" Type="http://schemas.openxmlformats.org/officeDocument/2006/relationships/hyperlink" Target="https://www.macworld.com/article/668710/how-secure-mac.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background-circuit-grey-digital-2426328/"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20" y="1"/>
            <a:ext cx="12191980" cy="7000406"/>
          </a:xfrm>
          <a:prstGeom prst="rect">
            <a:avLst/>
          </a:prstGeom>
        </p:spPr>
      </p:pic>
      <p:sp>
        <p:nvSpPr>
          <p:cNvPr id="2" name="Title 1">
            <a:extLst>
              <a:ext uri="{FF2B5EF4-FFF2-40B4-BE49-F238E27FC236}">
                <a16:creationId xmlns:a16="http://schemas.microsoft.com/office/drawing/2014/main" id="{EEAC0EA6-AB03-FD94-9982-55A5406A1F99}"/>
              </a:ext>
            </a:extLst>
          </p:cNvPr>
          <p:cNvSpPr>
            <a:spLocks noGrp="1"/>
          </p:cNvSpPr>
          <p:nvPr>
            <p:ph type="ctrTitle"/>
          </p:nvPr>
        </p:nvSpPr>
        <p:spPr>
          <a:xfrm>
            <a:off x="1524000" y="3241416"/>
            <a:ext cx="9144000" cy="1436842"/>
          </a:xfrm>
        </p:spPr>
        <p:txBody>
          <a:bodyPr>
            <a:normAutofit fontScale="90000"/>
          </a:bodyPr>
          <a:lstStyle/>
          <a:p>
            <a:r>
              <a:rPr lang="en-US" dirty="0">
                <a:solidFill>
                  <a:srgbClr val="FFFFFF"/>
                </a:solidFill>
              </a:rPr>
              <a:t>Group7 Project</a:t>
            </a:r>
            <a:br>
              <a:rPr lang="en-US" dirty="0">
                <a:solidFill>
                  <a:srgbClr val="FFFFFF"/>
                </a:solidFill>
              </a:rPr>
            </a:br>
            <a:br>
              <a:rPr lang="en-US" dirty="0">
                <a:solidFill>
                  <a:srgbClr val="FFFFFF"/>
                </a:solidFill>
              </a:rPr>
            </a:br>
            <a:r>
              <a:rPr lang="en-US" sz="2700" dirty="0">
                <a:solidFill>
                  <a:srgbClr val="FFFFFF"/>
                </a:solidFill>
                <a:latin typeface="+mn-lt"/>
                <a:ea typeface="+mn-ea"/>
                <a:cs typeface="+mn-cs"/>
              </a:rPr>
              <a:t>Aisha </a:t>
            </a:r>
            <a:r>
              <a:rPr lang="en-US" sz="2700" dirty="0" err="1">
                <a:solidFill>
                  <a:srgbClr val="FFFFFF"/>
                </a:solidFill>
                <a:latin typeface="+mn-lt"/>
                <a:ea typeface="+mn-ea"/>
                <a:cs typeface="+mn-cs"/>
              </a:rPr>
              <a:t>Alnashri-Raghed</a:t>
            </a:r>
            <a:r>
              <a:rPr lang="en-US" sz="2700" dirty="0">
                <a:solidFill>
                  <a:srgbClr val="FFFFFF"/>
                </a:solidFill>
                <a:latin typeface="+mn-lt"/>
                <a:ea typeface="+mn-ea"/>
                <a:cs typeface="+mn-cs"/>
              </a:rPr>
              <a:t> </a:t>
            </a:r>
            <a:r>
              <a:rPr lang="en-US" sz="2700" dirty="0" err="1">
                <a:solidFill>
                  <a:srgbClr val="FFFFFF"/>
                </a:solidFill>
                <a:latin typeface="+mn-lt"/>
                <a:ea typeface="+mn-ea"/>
                <a:cs typeface="+mn-cs"/>
              </a:rPr>
              <a:t>Almasari</a:t>
            </a:r>
            <a:r>
              <a:rPr lang="en-US" sz="2700" dirty="0">
                <a:solidFill>
                  <a:srgbClr val="FFFFFF"/>
                </a:solidFill>
                <a:latin typeface="+mn-lt"/>
                <a:ea typeface="+mn-ea"/>
                <a:cs typeface="+mn-cs"/>
              </a:rPr>
              <a:t>-Kholod Alamri</a:t>
            </a:r>
            <a:br>
              <a:rPr lang="ar-SA" dirty="0">
                <a:solidFill>
                  <a:srgbClr val="FFFFFF"/>
                </a:solidFill>
              </a:rPr>
            </a:br>
            <a:endParaRPr lang="ar-SA" dirty="0">
              <a:solidFill>
                <a:srgbClr val="FFFFFF"/>
              </a:solidFill>
            </a:endParaRPr>
          </a:p>
        </p:txBody>
      </p:sp>
    </p:spTree>
    <p:extLst>
      <p:ext uri="{BB962C8B-B14F-4D97-AF65-F5344CB8AC3E}">
        <p14:creationId xmlns:p14="http://schemas.microsoft.com/office/powerpoint/2010/main" val="18265744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CPU Scheduling</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2666715" y="1472654"/>
            <a:ext cx="8770511" cy="5016758"/>
          </a:xfrm>
          <a:prstGeom prst="rect">
            <a:avLst/>
          </a:prstGeom>
          <a:noFill/>
        </p:spPr>
        <p:txBody>
          <a:bodyPr wrap="square" rtlCol="1">
            <a:spAutoFit/>
          </a:bodyPr>
          <a:lstStyle/>
          <a:p>
            <a:r>
              <a:rPr lang="en-US" sz="1600" dirty="0"/>
              <a:t>1.  Completely Fair Scheduler (CFS) </a:t>
            </a:r>
          </a:p>
          <a:p>
            <a:pPr marL="285750" indent="-285750">
              <a:buFont typeface="Arial" panose="020B0604020202020204" pitchFamily="34" charset="0"/>
              <a:buChar char="•"/>
            </a:pPr>
            <a:r>
              <a:rPr lang="en-US" sz="1600" dirty="0"/>
              <a:t>is the default scheduler in modern Linux kernels. It aims to distribute the processor's time fairly among all processes. It relies on a Red-Black Tree to track operations, allowing for quick and fair access to them. </a:t>
            </a:r>
          </a:p>
          <a:p>
            <a:r>
              <a:rPr lang="en-US" sz="1600" dirty="0"/>
              <a:t>2. Real-Time Scheduling </a:t>
            </a:r>
          </a:p>
          <a:p>
            <a:pPr marL="285750" indent="-285750">
              <a:buFont typeface="Arial" panose="020B0604020202020204" pitchFamily="34" charset="0"/>
              <a:buChar char="•"/>
            </a:pPr>
            <a:r>
              <a:rPr lang="en-US" sz="1600" dirty="0"/>
              <a:t>SCHED_FIFO: The "First In, First Out" algorithm is used for high-priority processes. The processes are executed in the order they arrive and do not finish unless they complete or are stopped by a higher-priority process.</a:t>
            </a:r>
          </a:p>
          <a:p>
            <a:pPr marL="285750" indent="-285750">
              <a:buFont typeface="Arial" panose="020B0604020202020204" pitchFamily="34" charset="0"/>
              <a:buChar char="•"/>
            </a:pPr>
            <a:r>
              <a:rPr lang="en-US" sz="1600" dirty="0"/>
              <a:t> SCHED_RR: The "Round Robin" algorithm allocates a fixed amount of time for each process to execute. (time quantum). If the process does not finish within this time, it will be placed at the end of the waiting list. </a:t>
            </a:r>
          </a:p>
          <a:p>
            <a:r>
              <a:rPr lang="en-US" sz="1600" dirty="0"/>
              <a:t>3. Normal Scheduling </a:t>
            </a:r>
          </a:p>
          <a:p>
            <a:pPr marL="285750" indent="-285750">
              <a:buFont typeface="Arial" panose="020B0604020202020204" pitchFamily="34" charset="0"/>
              <a:buChar char="•"/>
            </a:pPr>
            <a:r>
              <a:rPr lang="en-US" sz="1600" dirty="0"/>
              <a:t>SCHED_NORMAL (SCHED_OTHER): This is the default algorithm for normal processes. It relies on CFS to distribute CPU time fairly. </a:t>
            </a:r>
          </a:p>
          <a:p>
            <a:pPr marL="285750" indent="-285750">
              <a:buFont typeface="Arial" panose="020B0604020202020204" pitchFamily="34" charset="0"/>
              <a:buChar char="•"/>
            </a:pPr>
            <a:r>
              <a:rPr lang="en-US" sz="1600" dirty="0"/>
              <a:t>SCHED_BATCH: It is used for processes that do not require immediate interaction with the user, such as background processing tasks. You prioritize performance at the expense of immediate responsiveness. </a:t>
            </a:r>
          </a:p>
          <a:p>
            <a:r>
              <a:rPr lang="en-US" sz="1600" dirty="0"/>
              <a:t>4. Multi-Queue Scheduling </a:t>
            </a:r>
          </a:p>
          <a:p>
            <a:pPr marL="285750" indent="-285750">
              <a:buFont typeface="Arial" panose="020B0604020202020204" pitchFamily="34" charset="0"/>
              <a:buChar char="•"/>
            </a:pPr>
            <a:r>
              <a:rPr lang="en-US" sz="1600" dirty="0"/>
              <a:t>Linux uses a multi-queue scheduling system, where a queue is assigned to each logical CPU. Operations are transferred between queues as needed to ensure a balance in processor load.</a:t>
            </a:r>
            <a:endParaRPr lang="ar-SA" sz="1600"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754774" y="2220237"/>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2148484" y="1934216"/>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7688628" y="2504093"/>
            <a:ext cx="1849811" cy="1849811"/>
          </a:xfrm>
          <a:prstGeom prst="rect">
            <a:avLst/>
          </a:prstGeom>
        </p:spPr>
      </p:pic>
      <p:sp>
        <p:nvSpPr>
          <p:cNvPr id="2" name="TextBox 1">
            <a:extLst>
              <a:ext uri="{FF2B5EF4-FFF2-40B4-BE49-F238E27FC236}">
                <a16:creationId xmlns:a16="http://schemas.microsoft.com/office/drawing/2014/main" id="{5D6C2426-6449-50C3-53F6-055119846744}"/>
              </a:ext>
            </a:extLst>
          </p:cNvPr>
          <p:cNvSpPr txBox="1"/>
          <p:nvPr/>
        </p:nvSpPr>
        <p:spPr>
          <a:xfrm>
            <a:off x="17343138" y="2136336"/>
            <a:ext cx="6096619" cy="2585323"/>
          </a:xfrm>
          <a:prstGeom prst="rect">
            <a:avLst/>
          </a:prstGeom>
          <a:noFill/>
        </p:spPr>
        <p:txBody>
          <a:bodyPr wrap="square" rtlCol="1">
            <a:spAutoFit/>
          </a:bodyPr>
          <a:lstStyle/>
          <a:p>
            <a:r>
              <a:rPr lang="en-US" dirty="0"/>
              <a:t>CPU scheduling in macOS is managed by the XNU kernel, which is a hybrid kernel incorporating elements from the Mach microkernel and BSD Unix. macOS focuses on balancing performance, responsiveness, and energy efficiency, especially considering its primary user base on desktop and laptop systems. Below are the key elements of CPU scheduling in macOS:1. Hybrid Kernel (XNU)2. Thread-Based Scheduling3. Multilevel Feedback Queue4. Dynamic Priority Adjustment5. Real-Time Scheduling</a:t>
            </a:r>
            <a:endParaRPr lang="ar-SA" dirty="0"/>
          </a:p>
        </p:txBody>
      </p:sp>
      <p:sp>
        <p:nvSpPr>
          <p:cNvPr id="3" name="TextBox 2">
            <a:extLst>
              <a:ext uri="{FF2B5EF4-FFF2-40B4-BE49-F238E27FC236}">
                <a16:creationId xmlns:a16="http://schemas.microsoft.com/office/drawing/2014/main" id="{B3F7A0C6-2709-E721-939F-C6F59766DDAD}"/>
              </a:ext>
            </a:extLst>
          </p:cNvPr>
          <p:cNvSpPr txBox="1"/>
          <p:nvPr/>
        </p:nvSpPr>
        <p:spPr>
          <a:xfrm>
            <a:off x="12490652" y="2020899"/>
            <a:ext cx="7194445" cy="2862322"/>
          </a:xfrm>
          <a:prstGeom prst="rect">
            <a:avLst/>
          </a:prstGeom>
          <a:noFill/>
        </p:spPr>
        <p:txBody>
          <a:bodyPr wrap="square" rtlCol="1">
            <a:spAutoFit/>
          </a:bodyPr>
          <a:lstStyle/>
          <a:p>
            <a:r>
              <a:rPr lang="en-US" dirty="0"/>
              <a:t>Windows employs a priority-driven, preemptive scheduling system to efficiently manage CPU time. Each thread is designated a priority level, with higher-priority threads receiving precedence in CPU allocation. Scheduling decisions are managed by the dispatcher, a vital kernel component. Windows offers various scheduling classes, including real-time, variable, and idle classes, to ensure timely execution of critical tasks while also allowing lower-priority tasks to run when resources permit. This adaptable scheduling structure guarantees that essential tasks receive the required CPU time without encountering substantial delays</a:t>
            </a:r>
            <a:endParaRPr lang="ar-SA" dirty="0"/>
          </a:p>
        </p:txBody>
      </p:sp>
    </p:spTree>
    <p:extLst>
      <p:ext uri="{BB962C8B-B14F-4D97-AF65-F5344CB8AC3E}">
        <p14:creationId xmlns:p14="http://schemas.microsoft.com/office/powerpoint/2010/main" val="210143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CPU Scheduling</a:t>
            </a:r>
            <a:endParaRPr lang="ar-SA" sz="4000" b="1" dirty="0"/>
          </a:p>
        </p:txBody>
      </p:sp>
      <p:sp>
        <p:nvSpPr>
          <p:cNvPr id="9" name="TextBox 8">
            <a:extLst>
              <a:ext uri="{FF2B5EF4-FFF2-40B4-BE49-F238E27FC236}">
                <a16:creationId xmlns:a16="http://schemas.microsoft.com/office/drawing/2014/main" id="{39097746-91D8-DD88-BA3B-B6AFCAED45B6}"/>
              </a:ext>
            </a:extLst>
          </p:cNvPr>
          <p:cNvSpPr txBox="1"/>
          <p:nvPr/>
        </p:nvSpPr>
        <p:spPr>
          <a:xfrm>
            <a:off x="4365868" y="2162641"/>
            <a:ext cx="6096619" cy="2585323"/>
          </a:xfrm>
          <a:prstGeom prst="rect">
            <a:avLst/>
          </a:prstGeom>
          <a:noFill/>
        </p:spPr>
        <p:txBody>
          <a:bodyPr wrap="square" rtlCol="1">
            <a:spAutoFit/>
          </a:bodyPr>
          <a:lstStyle/>
          <a:p>
            <a:r>
              <a:rPr lang="en-US" dirty="0"/>
              <a:t>CPU scheduling in macOS is managed by the XNU kernel, which is a hybrid kernel incorporating elements from the Mach microkernel and BSD Unix. macOS focuses on balancing performance, responsiveness, and energy efficiency, especially considering its primary user base on desktop and laptop systems. Below are the key elements of CPU scheduling in macOS:1. Hybrid Kernel (XNU)2. Thread-Based Scheduling3. Multilevel Feedback Queue4. Dynamic Priority Adjustment5. Real-Time Scheduling</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747023" y="2321872"/>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1941708" y="2256034"/>
            <a:ext cx="1849812" cy="2488337"/>
          </a:xfrm>
          <a:prstGeom prst="rect">
            <a:avLst/>
          </a:prstGeom>
        </p:spPr>
      </p:pic>
      <p:sp>
        <p:nvSpPr>
          <p:cNvPr id="3" name="TextBox 2">
            <a:extLst>
              <a:ext uri="{FF2B5EF4-FFF2-40B4-BE49-F238E27FC236}">
                <a16:creationId xmlns:a16="http://schemas.microsoft.com/office/drawing/2014/main" id="{6F9C7B24-7619-A386-D97A-E4156D0FBA98}"/>
              </a:ext>
            </a:extLst>
          </p:cNvPr>
          <p:cNvSpPr txBox="1"/>
          <p:nvPr/>
        </p:nvSpPr>
        <p:spPr>
          <a:xfrm>
            <a:off x="14036707" y="1429893"/>
            <a:ext cx="8770511" cy="5016758"/>
          </a:xfrm>
          <a:prstGeom prst="rect">
            <a:avLst/>
          </a:prstGeom>
          <a:noFill/>
        </p:spPr>
        <p:txBody>
          <a:bodyPr wrap="square" rtlCol="1">
            <a:spAutoFit/>
          </a:bodyPr>
          <a:lstStyle/>
          <a:p>
            <a:r>
              <a:rPr lang="en-US" sz="1600" dirty="0"/>
              <a:t>1.  Completely Fair Scheduler (CFS) </a:t>
            </a:r>
          </a:p>
          <a:p>
            <a:pPr marL="285750" indent="-285750">
              <a:buFont typeface="Arial" panose="020B0604020202020204" pitchFamily="34" charset="0"/>
              <a:buChar char="•"/>
            </a:pPr>
            <a:r>
              <a:rPr lang="en-US" sz="1600" dirty="0"/>
              <a:t>is the default scheduler in modern Linux kernels. It aims to distribute the processor's time fairly among all processes. It relies on a Red-Black Tree to track operations, allowing for quick and fair access to them. </a:t>
            </a:r>
          </a:p>
          <a:p>
            <a:r>
              <a:rPr lang="en-US" sz="1600" dirty="0"/>
              <a:t>2. Real-Time Scheduling </a:t>
            </a:r>
          </a:p>
          <a:p>
            <a:pPr marL="285750" indent="-285750">
              <a:buFont typeface="Arial" panose="020B0604020202020204" pitchFamily="34" charset="0"/>
              <a:buChar char="•"/>
            </a:pPr>
            <a:r>
              <a:rPr lang="en-US" sz="1600" dirty="0"/>
              <a:t>SCHED_FIFO: The "First In, First Out" algorithm is used for high-priority processes. The processes are executed in the order they arrive and do not finish unless they complete or are stopped by a higher-priority process.</a:t>
            </a:r>
          </a:p>
          <a:p>
            <a:pPr marL="285750" indent="-285750">
              <a:buFont typeface="Arial" panose="020B0604020202020204" pitchFamily="34" charset="0"/>
              <a:buChar char="•"/>
            </a:pPr>
            <a:r>
              <a:rPr lang="en-US" sz="1600" dirty="0"/>
              <a:t> SCHED_RR: The "Round Robin" algorithm allocates a fixed amount of time for each process to execute. (time quantum). If the process does not finish within this time, it will be placed at the end of the waiting list. </a:t>
            </a:r>
          </a:p>
          <a:p>
            <a:r>
              <a:rPr lang="en-US" sz="1600" dirty="0"/>
              <a:t>3. Normal Scheduling </a:t>
            </a:r>
          </a:p>
          <a:p>
            <a:pPr marL="285750" indent="-285750">
              <a:buFont typeface="Arial" panose="020B0604020202020204" pitchFamily="34" charset="0"/>
              <a:buChar char="•"/>
            </a:pPr>
            <a:r>
              <a:rPr lang="en-US" sz="1600" dirty="0"/>
              <a:t>SCHED_NORMAL (SCHED_OTHER): This is the default algorithm for normal processes. It relies on CFS to distribute CPU time fairly. </a:t>
            </a:r>
          </a:p>
          <a:p>
            <a:pPr marL="285750" indent="-285750">
              <a:buFont typeface="Arial" panose="020B0604020202020204" pitchFamily="34" charset="0"/>
              <a:buChar char="•"/>
            </a:pPr>
            <a:r>
              <a:rPr lang="en-US" sz="1600" dirty="0"/>
              <a:t>SCHED_BATCH: It is used for processes that do not require immediate interaction with the user, such as background processing tasks. You prioritize performance at the expense of immediate responsiveness. </a:t>
            </a:r>
          </a:p>
          <a:p>
            <a:r>
              <a:rPr lang="en-US" sz="1600" dirty="0"/>
              <a:t>4. Multi-Queue Scheduling </a:t>
            </a:r>
          </a:p>
          <a:p>
            <a:pPr marL="285750" indent="-285750">
              <a:buFont typeface="Arial" panose="020B0604020202020204" pitchFamily="34" charset="0"/>
              <a:buChar char="•"/>
            </a:pPr>
            <a:r>
              <a:rPr lang="en-US" sz="1600" dirty="0"/>
              <a:t>Linux uses a multi-queue scheduling system, where a queue is assigned to each logical CPU. Operations are transferred between queues as needed to ensure a balance in processor load.</a:t>
            </a:r>
            <a:endParaRPr lang="ar-SA" sz="1600" dirty="0"/>
          </a:p>
        </p:txBody>
      </p:sp>
    </p:spTree>
    <p:extLst>
      <p:ext uri="{BB962C8B-B14F-4D97-AF65-F5344CB8AC3E}">
        <p14:creationId xmlns:p14="http://schemas.microsoft.com/office/powerpoint/2010/main" val="6308408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785568" y="2705153"/>
            <a:ext cx="10527327" cy="1323439"/>
          </a:xfrm>
          <a:prstGeom prst="rect">
            <a:avLst/>
          </a:prstGeom>
          <a:noFill/>
        </p:spPr>
        <p:txBody>
          <a:bodyPr wrap="square" rtlCol="1">
            <a:spAutoFit/>
          </a:bodyPr>
          <a:lstStyle/>
          <a:p>
            <a:pPr algn="ctr"/>
            <a:r>
              <a:rPr lang="en-US" sz="8000" b="1" dirty="0"/>
              <a:t>Synchronization</a:t>
            </a:r>
            <a:endParaRPr lang="ar-SA" sz="8000" b="1" dirty="0"/>
          </a:p>
        </p:txBody>
      </p:sp>
      <p:sp>
        <p:nvSpPr>
          <p:cNvPr id="8" name="TextBox 7">
            <a:extLst>
              <a:ext uri="{FF2B5EF4-FFF2-40B4-BE49-F238E27FC236}">
                <a16:creationId xmlns:a16="http://schemas.microsoft.com/office/drawing/2014/main" id="{631B1E56-388E-6844-C07A-31C42A847317}"/>
              </a:ext>
            </a:extLst>
          </p:cNvPr>
          <p:cNvSpPr txBox="1"/>
          <p:nvPr/>
        </p:nvSpPr>
        <p:spPr>
          <a:xfrm>
            <a:off x="13423451" y="2069042"/>
            <a:ext cx="6787222" cy="2862322"/>
          </a:xfrm>
          <a:prstGeom prst="rect">
            <a:avLst/>
          </a:prstGeom>
          <a:noFill/>
        </p:spPr>
        <p:txBody>
          <a:bodyPr wrap="square" rtlCol="1">
            <a:spAutoFit/>
          </a:bodyPr>
          <a:lstStyle/>
          <a:p>
            <a:r>
              <a:rPr lang="en-US" dirty="0"/>
              <a:t>In a multitasking environment such as Windows, ensuring synchronization between threads and processes is of paramount importance. Windows offers a variety of mechanisms to facilitate synchronization, including critical sections, mutexes, semaphores, and events. Critical sections enable threads to access shared resources without interruption, where as mutexes can coordinate actions across distinct processes. These tools are essential for preventing race conditions and guaranteeing that multiple threads can collaborate without risking data corruption or inconsistencies, there by upholding the stability of concurrent operations.</a:t>
            </a:r>
            <a:endParaRPr lang="ar-SA" dirty="0"/>
          </a:p>
        </p:txBody>
      </p:sp>
      <p:pic>
        <p:nvPicPr>
          <p:cNvPr id="9" name="Picture 8">
            <a:extLst>
              <a:ext uri="{FF2B5EF4-FFF2-40B4-BE49-F238E27FC236}">
                <a16:creationId xmlns:a16="http://schemas.microsoft.com/office/drawing/2014/main" id="{1B6134B2-F77C-CA2B-565A-F37F70C3E769}"/>
              </a:ext>
            </a:extLst>
          </p:cNvPr>
          <p:cNvPicPr>
            <a:picLocks noChangeAspect="1"/>
          </p:cNvPicPr>
          <p:nvPr/>
        </p:nvPicPr>
        <p:blipFill>
          <a:blip r:embed="rId4"/>
          <a:stretch>
            <a:fillRect/>
          </a:stretch>
        </p:blipFill>
        <p:spPr>
          <a:xfrm>
            <a:off x="-2507243" y="2441966"/>
            <a:ext cx="1849811" cy="1849811"/>
          </a:xfrm>
          <a:prstGeom prst="rect">
            <a:avLst/>
          </a:prstGeom>
        </p:spPr>
      </p:pic>
    </p:spTree>
    <p:extLst>
      <p:ext uri="{BB962C8B-B14F-4D97-AF65-F5344CB8AC3E}">
        <p14:creationId xmlns:p14="http://schemas.microsoft.com/office/powerpoint/2010/main" val="3441611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Synchronization</a:t>
            </a:r>
            <a:endParaRPr lang="ar-SA" sz="4000" b="1"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851576" y="2321873"/>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1805524" y="2504094"/>
            <a:ext cx="1849811" cy="1849811"/>
          </a:xfrm>
          <a:prstGeom prst="rect">
            <a:avLst/>
          </a:prstGeom>
        </p:spPr>
      </p:pic>
      <p:sp>
        <p:nvSpPr>
          <p:cNvPr id="2" name="TextBox 1">
            <a:extLst>
              <a:ext uri="{FF2B5EF4-FFF2-40B4-BE49-F238E27FC236}">
                <a16:creationId xmlns:a16="http://schemas.microsoft.com/office/drawing/2014/main" id="{A81B94A6-CC75-055C-4653-E78B968508F9}"/>
              </a:ext>
            </a:extLst>
          </p:cNvPr>
          <p:cNvSpPr txBox="1"/>
          <p:nvPr/>
        </p:nvSpPr>
        <p:spPr>
          <a:xfrm>
            <a:off x="4467710" y="2020899"/>
            <a:ext cx="6787222" cy="2862322"/>
          </a:xfrm>
          <a:prstGeom prst="rect">
            <a:avLst/>
          </a:prstGeom>
          <a:noFill/>
        </p:spPr>
        <p:txBody>
          <a:bodyPr wrap="square" rtlCol="1">
            <a:spAutoFit/>
          </a:bodyPr>
          <a:lstStyle/>
          <a:p>
            <a:r>
              <a:rPr lang="en-US" dirty="0"/>
              <a:t>In a multitasking environment such as Windows, ensuring synchronization between threads and processes is of paramount importance. Windows offers a variety of mechanisms to facilitate synchronization, including critical sections, mutexes, semaphores, and events. Critical sections enable threads to access shared resources without interruption, where as mutexes can coordinate actions across distinct processes. These tools are essential for preventing race conditions and guaranteeing that multiple threads can collaborate without risking data corruption or inconsistencies, there by upholding the stability of concurrent operations.</a:t>
            </a:r>
            <a:endParaRPr lang="ar-SA" dirty="0"/>
          </a:p>
        </p:txBody>
      </p:sp>
      <p:sp>
        <p:nvSpPr>
          <p:cNvPr id="4" name="TextBox 3">
            <a:extLst>
              <a:ext uri="{FF2B5EF4-FFF2-40B4-BE49-F238E27FC236}">
                <a16:creationId xmlns:a16="http://schemas.microsoft.com/office/drawing/2014/main" id="{AD73524B-585D-ED1E-EE92-C59DE0CACBCC}"/>
              </a:ext>
            </a:extLst>
          </p:cNvPr>
          <p:cNvSpPr txBox="1"/>
          <p:nvPr/>
        </p:nvSpPr>
        <p:spPr>
          <a:xfrm>
            <a:off x="14023541" y="1287988"/>
            <a:ext cx="8987391" cy="5047536"/>
          </a:xfrm>
          <a:prstGeom prst="rect">
            <a:avLst/>
          </a:prstGeom>
          <a:noFill/>
        </p:spPr>
        <p:txBody>
          <a:bodyPr wrap="square" rtlCol="1">
            <a:spAutoFit/>
          </a:bodyPr>
          <a:lstStyle/>
          <a:p>
            <a:pPr marL="285750" indent="-285750">
              <a:buFont typeface="Arial" panose="020B0604020202020204" pitchFamily="34" charset="0"/>
              <a:buChar char="•"/>
            </a:pPr>
            <a:r>
              <a:rPr lang="en-US" sz="1600" b="1" dirty="0"/>
              <a:t>Locks</a:t>
            </a:r>
            <a:r>
              <a:rPr lang="en-US" sz="1600" dirty="0"/>
              <a:t>: They are used to prevent simultaneous access to shared resources. There are different types of locks, such as mutex locks and read-write locks.</a:t>
            </a:r>
          </a:p>
          <a:p>
            <a:endParaRPr lang="en-US" sz="1600" dirty="0"/>
          </a:p>
          <a:p>
            <a:pPr marL="285750" indent="-285750">
              <a:buFont typeface="Arial" panose="020B0604020202020204" pitchFamily="34" charset="0"/>
              <a:buChar char="•"/>
            </a:pPr>
            <a:r>
              <a:rPr lang="en-US" sz="1600" b="1" dirty="0"/>
              <a:t>Events</a:t>
            </a:r>
            <a:r>
              <a:rPr lang="en-US" sz="1600" dirty="0"/>
              <a:t>: They are used to allow processes to wait until a specific event occurs before proceeding. Events can be used to organize the interaction between processes.</a:t>
            </a:r>
          </a:p>
          <a:p>
            <a:endParaRPr lang="en-US" sz="1600" dirty="0"/>
          </a:p>
          <a:p>
            <a:pPr marL="285750" indent="-285750">
              <a:buFont typeface="Arial" panose="020B0604020202020204" pitchFamily="34" charset="0"/>
              <a:buChar char="•"/>
            </a:pPr>
            <a:r>
              <a:rPr lang="en-US" sz="1600" b="1" dirty="0"/>
              <a:t> Signals</a:t>
            </a:r>
            <a:r>
              <a:rPr lang="en-US" sz="1600" dirty="0"/>
              <a:t>: They are used to send notifications between processes. Processes can use signals to inform each other about the occurrence of certain events.</a:t>
            </a:r>
          </a:p>
          <a:p>
            <a:endParaRPr lang="en-US" sz="1600" dirty="0"/>
          </a:p>
          <a:p>
            <a:pPr marL="285750" indent="-285750">
              <a:buFont typeface="Arial" panose="020B0604020202020204" pitchFamily="34" charset="0"/>
              <a:buChar char="•"/>
            </a:pPr>
            <a:r>
              <a:rPr lang="en-US" sz="1600" dirty="0"/>
              <a:t> </a:t>
            </a:r>
            <a:r>
              <a:rPr lang="en-US" sz="1600" b="1" dirty="0"/>
              <a:t>Conditional Variables</a:t>
            </a:r>
            <a:r>
              <a:rPr lang="en-US" sz="1600" dirty="0"/>
              <a:t>: They are used to allow processes to wait until a certain condition is met before proceeding. It is usually used with locks to ensure safe concurrent access.</a:t>
            </a:r>
          </a:p>
          <a:p>
            <a:endParaRPr lang="en-US" sz="1400" dirty="0"/>
          </a:p>
          <a:p>
            <a:pPr marL="285750" indent="-285750">
              <a:buFont typeface="Arial" panose="020B0604020202020204" pitchFamily="34" charset="0"/>
              <a:buChar char="•"/>
            </a:pPr>
            <a:r>
              <a:rPr lang="en-US" sz="1600" b="1" dirty="0"/>
              <a:t>Shared Memory</a:t>
            </a:r>
            <a:r>
              <a:rPr lang="en-US" sz="1600" dirty="0"/>
              <a:t>: It is used to allow processes to share data directly. Synchronization techniques such as locks should be used to ensure safe access to shared memory.</a:t>
            </a:r>
          </a:p>
          <a:p>
            <a:endParaRPr lang="en-US" sz="1600" dirty="0"/>
          </a:p>
          <a:p>
            <a:pPr marL="285750" indent="-285750">
              <a:buFont typeface="Arial" panose="020B0604020202020204" pitchFamily="34" charset="0"/>
              <a:buChar char="•"/>
            </a:pPr>
            <a:r>
              <a:rPr lang="en-US" sz="1600" b="1" dirty="0"/>
              <a:t>Pipes and queues</a:t>
            </a:r>
            <a:r>
              <a:rPr lang="en-US" sz="1600" dirty="0"/>
              <a:t>: They are used to transfer data between processes. They can be used to organize data flow and ensure synchronization. </a:t>
            </a:r>
          </a:p>
          <a:p>
            <a:endParaRPr lang="en-US" sz="1600" dirty="0"/>
          </a:p>
          <a:p>
            <a:r>
              <a:rPr lang="en-US" sz="1600" dirty="0"/>
              <a:t>You can use commands like sync in Linux to synchronize cached data with permanent memory, which helps in saving files and preventing data loss</a:t>
            </a:r>
            <a:endParaRPr lang="ar-SA" sz="1600" dirty="0"/>
          </a:p>
        </p:txBody>
      </p:sp>
    </p:spTree>
    <p:extLst>
      <p:ext uri="{BB962C8B-B14F-4D97-AF65-F5344CB8AC3E}">
        <p14:creationId xmlns:p14="http://schemas.microsoft.com/office/powerpoint/2010/main" val="29496932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109013"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Synchronization</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2716807" y="1225689"/>
            <a:ext cx="8987391" cy="5047536"/>
          </a:xfrm>
          <a:prstGeom prst="rect">
            <a:avLst/>
          </a:prstGeom>
          <a:noFill/>
        </p:spPr>
        <p:txBody>
          <a:bodyPr wrap="square" rtlCol="1">
            <a:spAutoFit/>
          </a:bodyPr>
          <a:lstStyle/>
          <a:p>
            <a:pPr marL="285750" indent="-285750">
              <a:buFont typeface="Arial" panose="020B0604020202020204" pitchFamily="34" charset="0"/>
              <a:buChar char="•"/>
            </a:pPr>
            <a:r>
              <a:rPr lang="en-US" sz="1600" b="1" dirty="0"/>
              <a:t>Locks</a:t>
            </a:r>
            <a:r>
              <a:rPr lang="en-US" sz="1600" dirty="0"/>
              <a:t>: They are used to prevent simultaneous access to shared resources. There are different types of locks, such as mutex locks and read-write locks.</a:t>
            </a:r>
          </a:p>
          <a:p>
            <a:endParaRPr lang="en-US" sz="1600" dirty="0"/>
          </a:p>
          <a:p>
            <a:pPr marL="285750" indent="-285750">
              <a:buFont typeface="Arial" panose="020B0604020202020204" pitchFamily="34" charset="0"/>
              <a:buChar char="•"/>
            </a:pPr>
            <a:r>
              <a:rPr lang="en-US" sz="1600" b="1" dirty="0"/>
              <a:t>Events</a:t>
            </a:r>
            <a:r>
              <a:rPr lang="en-US" sz="1600" dirty="0"/>
              <a:t>: They are used to allow processes to wait until a specific event occurs before proceeding. Events can be used to organize the interaction between processes.</a:t>
            </a:r>
          </a:p>
          <a:p>
            <a:endParaRPr lang="en-US" sz="1600" dirty="0"/>
          </a:p>
          <a:p>
            <a:pPr marL="285750" indent="-285750">
              <a:buFont typeface="Arial" panose="020B0604020202020204" pitchFamily="34" charset="0"/>
              <a:buChar char="•"/>
            </a:pPr>
            <a:r>
              <a:rPr lang="en-US" sz="1600" b="1" dirty="0"/>
              <a:t> Signals</a:t>
            </a:r>
            <a:r>
              <a:rPr lang="en-US" sz="1600" dirty="0"/>
              <a:t>: They are used to send notifications between processes. Processes can use signals to inform each other about the occurrence of certain events.</a:t>
            </a:r>
          </a:p>
          <a:p>
            <a:endParaRPr lang="en-US" sz="1600" dirty="0"/>
          </a:p>
          <a:p>
            <a:pPr marL="285750" indent="-285750">
              <a:buFont typeface="Arial" panose="020B0604020202020204" pitchFamily="34" charset="0"/>
              <a:buChar char="•"/>
            </a:pPr>
            <a:r>
              <a:rPr lang="en-US" sz="1600" dirty="0"/>
              <a:t> </a:t>
            </a:r>
            <a:r>
              <a:rPr lang="en-US" sz="1600" b="1" dirty="0"/>
              <a:t>Conditional Variables</a:t>
            </a:r>
            <a:r>
              <a:rPr lang="en-US" sz="1600" dirty="0"/>
              <a:t>: They are used to allow processes to wait until a certain condition is met before proceeding. It is usually used with locks to ensure safe concurrent access.</a:t>
            </a:r>
          </a:p>
          <a:p>
            <a:endParaRPr lang="en-US" sz="1400" dirty="0"/>
          </a:p>
          <a:p>
            <a:pPr marL="285750" indent="-285750">
              <a:buFont typeface="Arial" panose="020B0604020202020204" pitchFamily="34" charset="0"/>
              <a:buChar char="•"/>
            </a:pPr>
            <a:r>
              <a:rPr lang="en-US" sz="1600" b="1" dirty="0"/>
              <a:t>Shared Memory</a:t>
            </a:r>
            <a:r>
              <a:rPr lang="en-US" sz="1600" dirty="0"/>
              <a:t>: It is used to allow processes to share data directly. Synchronization techniques such as locks should be used to ensure safe access to shared memory.</a:t>
            </a:r>
          </a:p>
          <a:p>
            <a:endParaRPr lang="en-US" sz="1600" dirty="0"/>
          </a:p>
          <a:p>
            <a:pPr marL="285750" indent="-285750">
              <a:buFont typeface="Arial" panose="020B0604020202020204" pitchFamily="34" charset="0"/>
              <a:buChar char="•"/>
            </a:pPr>
            <a:r>
              <a:rPr lang="en-US" sz="1600" b="1" dirty="0"/>
              <a:t>Pipes and queues</a:t>
            </a:r>
            <a:r>
              <a:rPr lang="en-US" sz="1600" dirty="0"/>
              <a:t>: They are used to transfer data between processes. They can be used to organize data flow and ensure synchronization. </a:t>
            </a:r>
          </a:p>
          <a:p>
            <a:endParaRPr lang="en-US" sz="1600" dirty="0"/>
          </a:p>
          <a:p>
            <a:r>
              <a:rPr lang="en-US" sz="1600" dirty="0"/>
              <a:t>You can use commands like sync in Linux to synchronize cached data with permanent memory, which helps in saving files and preventing data loss</a:t>
            </a:r>
            <a:endParaRPr lang="ar-SA" sz="1600"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920413" y="2413335"/>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2148484" y="1934216"/>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7688628" y="2504093"/>
            <a:ext cx="1849811" cy="1849811"/>
          </a:xfrm>
          <a:prstGeom prst="rect">
            <a:avLst/>
          </a:prstGeom>
        </p:spPr>
      </p:pic>
      <p:sp>
        <p:nvSpPr>
          <p:cNvPr id="2" name="TextBox 1">
            <a:extLst>
              <a:ext uri="{FF2B5EF4-FFF2-40B4-BE49-F238E27FC236}">
                <a16:creationId xmlns:a16="http://schemas.microsoft.com/office/drawing/2014/main" id="{FE453420-48CA-A8F8-6336-51F24060407A}"/>
              </a:ext>
            </a:extLst>
          </p:cNvPr>
          <p:cNvSpPr txBox="1"/>
          <p:nvPr/>
        </p:nvSpPr>
        <p:spPr>
          <a:xfrm>
            <a:off x="17142469" y="2413335"/>
            <a:ext cx="6202756" cy="2031325"/>
          </a:xfrm>
          <a:prstGeom prst="rect">
            <a:avLst/>
          </a:prstGeom>
          <a:noFill/>
        </p:spPr>
        <p:txBody>
          <a:bodyPr wrap="square" rtlCol="1">
            <a:spAutoFit/>
          </a:bodyPr>
          <a:lstStyle/>
          <a:p>
            <a:r>
              <a:rPr lang="en-US" dirty="0"/>
              <a:t>Use syncing to manage the files on your device: Syncing transfers items on your Mac to your devices. Syncing allows you to update your device to the latest iOS or iPadOS software, back up your device data safely to your Mac or </a:t>
            </a:r>
            <a:r>
              <a:rPr lang="en-US" dirty="0" err="1"/>
              <a:t>iCloud.Syncing</a:t>
            </a:r>
            <a:r>
              <a:rPr lang="en-US" dirty="0"/>
              <a:t> also provides great control over what content is transferred to your device. You can sync all or only a selection of specific files from your Mac.</a:t>
            </a:r>
            <a:endParaRPr lang="ar-SA" dirty="0"/>
          </a:p>
        </p:txBody>
      </p:sp>
      <p:sp>
        <p:nvSpPr>
          <p:cNvPr id="3" name="TextBox 2">
            <a:extLst>
              <a:ext uri="{FF2B5EF4-FFF2-40B4-BE49-F238E27FC236}">
                <a16:creationId xmlns:a16="http://schemas.microsoft.com/office/drawing/2014/main" id="{54A79298-AA11-F91E-8A5E-7F373A667452}"/>
              </a:ext>
            </a:extLst>
          </p:cNvPr>
          <p:cNvSpPr txBox="1"/>
          <p:nvPr/>
        </p:nvSpPr>
        <p:spPr>
          <a:xfrm>
            <a:off x="12536545" y="2069042"/>
            <a:ext cx="6787222" cy="2862322"/>
          </a:xfrm>
          <a:prstGeom prst="rect">
            <a:avLst/>
          </a:prstGeom>
          <a:noFill/>
        </p:spPr>
        <p:txBody>
          <a:bodyPr wrap="square" rtlCol="1">
            <a:spAutoFit/>
          </a:bodyPr>
          <a:lstStyle/>
          <a:p>
            <a:r>
              <a:rPr lang="en-US" dirty="0"/>
              <a:t>In a multitasking environment such as Windows, ensuring synchronization between threads and processes is of paramount importance. Windows offers a variety of mechanisms to facilitate synchronization, including critical sections, mutexes, semaphores, and events. Critical sections enable threads to access shared resources without interruption, where as mutexes can coordinate actions across distinct processes. These tools are essential for preventing race conditions and guaranteeing that multiple threads can collaborate without risking data corruption or inconsistencies, there by upholding the stability of concurrent operations.</a:t>
            </a:r>
            <a:endParaRPr lang="ar-SA" dirty="0"/>
          </a:p>
        </p:txBody>
      </p:sp>
    </p:spTree>
    <p:extLst>
      <p:ext uri="{BB962C8B-B14F-4D97-AF65-F5344CB8AC3E}">
        <p14:creationId xmlns:p14="http://schemas.microsoft.com/office/powerpoint/2010/main" val="2574304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Synchronization</a:t>
            </a:r>
            <a:endParaRPr lang="ar-SA" sz="4000" b="1" dirty="0"/>
          </a:p>
        </p:txBody>
      </p:sp>
      <p:sp>
        <p:nvSpPr>
          <p:cNvPr id="9" name="TextBox 8">
            <a:extLst>
              <a:ext uri="{FF2B5EF4-FFF2-40B4-BE49-F238E27FC236}">
                <a16:creationId xmlns:a16="http://schemas.microsoft.com/office/drawing/2014/main" id="{39097746-91D8-DD88-BA3B-B6AFCAED45B6}"/>
              </a:ext>
            </a:extLst>
          </p:cNvPr>
          <p:cNvSpPr txBox="1"/>
          <p:nvPr/>
        </p:nvSpPr>
        <p:spPr>
          <a:xfrm>
            <a:off x="4658531" y="2323983"/>
            <a:ext cx="6202756" cy="2031325"/>
          </a:xfrm>
          <a:prstGeom prst="rect">
            <a:avLst/>
          </a:prstGeom>
          <a:noFill/>
        </p:spPr>
        <p:txBody>
          <a:bodyPr wrap="square" rtlCol="1">
            <a:spAutoFit/>
          </a:bodyPr>
          <a:lstStyle/>
          <a:p>
            <a:r>
              <a:rPr lang="en-US" dirty="0"/>
              <a:t>Use syncing to manage the files on your device: Syncing transfers items on your Mac to your devices. Syncing allows you to update your device to the latest iOS or iPadOS software, back up your device data safely to your Mac or </a:t>
            </a:r>
            <a:r>
              <a:rPr lang="en-US" dirty="0" err="1"/>
              <a:t>iCloud.Syncing</a:t>
            </a:r>
            <a:r>
              <a:rPr lang="en-US" dirty="0"/>
              <a:t> also provides great control over what content is transferred to your device. You can sync all or only a selection of specific files from your Mac.</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747023" y="2321872"/>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2067863" y="2095476"/>
            <a:ext cx="1849812" cy="2488337"/>
          </a:xfrm>
          <a:prstGeom prst="rect">
            <a:avLst/>
          </a:prstGeom>
        </p:spPr>
      </p:pic>
      <p:sp>
        <p:nvSpPr>
          <p:cNvPr id="3" name="TextBox 2">
            <a:extLst>
              <a:ext uri="{FF2B5EF4-FFF2-40B4-BE49-F238E27FC236}">
                <a16:creationId xmlns:a16="http://schemas.microsoft.com/office/drawing/2014/main" id="{FD49CC67-AECB-A98B-DD1A-3B912BAA6A7E}"/>
              </a:ext>
            </a:extLst>
          </p:cNvPr>
          <p:cNvSpPr txBox="1"/>
          <p:nvPr/>
        </p:nvSpPr>
        <p:spPr>
          <a:xfrm>
            <a:off x="14038190" y="1252172"/>
            <a:ext cx="8987391" cy="5047536"/>
          </a:xfrm>
          <a:prstGeom prst="rect">
            <a:avLst/>
          </a:prstGeom>
          <a:noFill/>
        </p:spPr>
        <p:txBody>
          <a:bodyPr wrap="square" rtlCol="1">
            <a:spAutoFit/>
          </a:bodyPr>
          <a:lstStyle/>
          <a:p>
            <a:pPr marL="285750" indent="-285750">
              <a:buFont typeface="Arial" panose="020B0604020202020204" pitchFamily="34" charset="0"/>
              <a:buChar char="•"/>
            </a:pPr>
            <a:r>
              <a:rPr lang="en-US" sz="1600" b="1" dirty="0"/>
              <a:t>Locks</a:t>
            </a:r>
            <a:r>
              <a:rPr lang="en-US" sz="1600" dirty="0"/>
              <a:t>: They are used to prevent simultaneous access to shared resources. There are different types of locks, such as mutex locks and read-write locks.</a:t>
            </a:r>
          </a:p>
          <a:p>
            <a:endParaRPr lang="en-US" sz="1600" dirty="0"/>
          </a:p>
          <a:p>
            <a:pPr marL="285750" indent="-285750">
              <a:buFont typeface="Arial" panose="020B0604020202020204" pitchFamily="34" charset="0"/>
              <a:buChar char="•"/>
            </a:pPr>
            <a:r>
              <a:rPr lang="en-US" sz="1600" b="1" dirty="0"/>
              <a:t>Events</a:t>
            </a:r>
            <a:r>
              <a:rPr lang="en-US" sz="1600" dirty="0"/>
              <a:t>: They are used to allow processes to wait until a specific event occurs before proceeding. Events can be used to organize the interaction between processes.</a:t>
            </a:r>
          </a:p>
          <a:p>
            <a:endParaRPr lang="en-US" sz="1600" dirty="0"/>
          </a:p>
          <a:p>
            <a:pPr marL="285750" indent="-285750">
              <a:buFont typeface="Arial" panose="020B0604020202020204" pitchFamily="34" charset="0"/>
              <a:buChar char="•"/>
            </a:pPr>
            <a:r>
              <a:rPr lang="en-US" sz="1600" b="1" dirty="0"/>
              <a:t> Signals</a:t>
            </a:r>
            <a:r>
              <a:rPr lang="en-US" sz="1600" dirty="0"/>
              <a:t>: They are used to send notifications between processes. Processes can use signals to inform each other about the occurrence of certain events.</a:t>
            </a:r>
          </a:p>
          <a:p>
            <a:endParaRPr lang="en-US" sz="1600" dirty="0"/>
          </a:p>
          <a:p>
            <a:pPr marL="285750" indent="-285750">
              <a:buFont typeface="Arial" panose="020B0604020202020204" pitchFamily="34" charset="0"/>
              <a:buChar char="•"/>
            </a:pPr>
            <a:r>
              <a:rPr lang="en-US" sz="1600" dirty="0"/>
              <a:t> </a:t>
            </a:r>
            <a:r>
              <a:rPr lang="en-US" sz="1600" b="1" dirty="0"/>
              <a:t>Conditional Variables</a:t>
            </a:r>
            <a:r>
              <a:rPr lang="en-US" sz="1600" dirty="0"/>
              <a:t>: They are used to allow processes to wait until a certain condition is met before proceeding. It is usually used with locks to ensure safe concurrent access.</a:t>
            </a:r>
          </a:p>
          <a:p>
            <a:endParaRPr lang="en-US" sz="1400" dirty="0"/>
          </a:p>
          <a:p>
            <a:pPr marL="285750" indent="-285750">
              <a:buFont typeface="Arial" panose="020B0604020202020204" pitchFamily="34" charset="0"/>
              <a:buChar char="•"/>
            </a:pPr>
            <a:r>
              <a:rPr lang="en-US" sz="1600" b="1" dirty="0"/>
              <a:t>Shared Memory</a:t>
            </a:r>
            <a:r>
              <a:rPr lang="en-US" sz="1600" dirty="0"/>
              <a:t>: It is used to allow processes to share data directly. Synchronization techniques such as locks should be used to ensure safe access to shared memory.</a:t>
            </a:r>
          </a:p>
          <a:p>
            <a:endParaRPr lang="en-US" sz="1600" dirty="0"/>
          </a:p>
          <a:p>
            <a:pPr marL="285750" indent="-285750">
              <a:buFont typeface="Arial" panose="020B0604020202020204" pitchFamily="34" charset="0"/>
              <a:buChar char="•"/>
            </a:pPr>
            <a:r>
              <a:rPr lang="en-US" sz="1600" b="1" dirty="0"/>
              <a:t>Pipes and queues</a:t>
            </a:r>
            <a:r>
              <a:rPr lang="en-US" sz="1600" dirty="0"/>
              <a:t>: They are used to transfer data between processes. They can be used to organize data flow and ensure synchronization. </a:t>
            </a:r>
          </a:p>
          <a:p>
            <a:endParaRPr lang="en-US" sz="1600" dirty="0"/>
          </a:p>
          <a:p>
            <a:r>
              <a:rPr lang="en-US" sz="1600" dirty="0"/>
              <a:t>You can use commands like sync in Linux to synchronize cached data with permanent memory, which helps in saving files and preventing data loss</a:t>
            </a:r>
            <a:endParaRPr lang="ar-SA" sz="1600" dirty="0"/>
          </a:p>
        </p:txBody>
      </p:sp>
    </p:spTree>
    <p:extLst>
      <p:ext uri="{BB962C8B-B14F-4D97-AF65-F5344CB8AC3E}">
        <p14:creationId xmlns:p14="http://schemas.microsoft.com/office/powerpoint/2010/main" val="2310696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785568" y="2705153"/>
            <a:ext cx="10527327" cy="1323439"/>
          </a:xfrm>
          <a:prstGeom prst="rect">
            <a:avLst/>
          </a:prstGeom>
          <a:noFill/>
        </p:spPr>
        <p:txBody>
          <a:bodyPr wrap="square" rtlCol="1">
            <a:spAutoFit/>
          </a:bodyPr>
          <a:lstStyle/>
          <a:p>
            <a:pPr algn="ctr"/>
            <a:r>
              <a:rPr lang="en-US" sz="8000" b="1" dirty="0"/>
              <a:t>File Systems</a:t>
            </a:r>
            <a:endParaRPr lang="ar-SA" sz="8000" b="1" dirty="0"/>
          </a:p>
        </p:txBody>
      </p:sp>
      <p:sp>
        <p:nvSpPr>
          <p:cNvPr id="2" name="TextBox 1">
            <a:extLst>
              <a:ext uri="{FF2B5EF4-FFF2-40B4-BE49-F238E27FC236}">
                <a16:creationId xmlns:a16="http://schemas.microsoft.com/office/drawing/2014/main" id="{0035F963-36C0-FB3F-DEEC-0578D1FE9EBA}"/>
              </a:ext>
            </a:extLst>
          </p:cNvPr>
          <p:cNvSpPr txBox="1"/>
          <p:nvPr/>
        </p:nvSpPr>
        <p:spPr>
          <a:xfrm>
            <a:off x="13658469" y="2069042"/>
            <a:ext cx="6634710" cy="2862322"/>
          </a:xfrm>
          <a:prstGeom prst="rect">
            <a:avLst/>
          </a:prstGeom>
          <a:noFill/>
        </p:spPr>
        <p:txBody>
          <a:bodyPr wrap="square" rtlCol="1">
            <a:spAutoFit/>
          </a:bodyPr>
          <a:lstStyle/>
          <a:p>
            <a:r>
              <a:rPr lang="en-US" dirty="0"/>
              <a:t>Windows predominantly utilizes the NTFS (New Technology File System), which boasts robust features such as file encryption, compression, and disk quotas. NTFS is purposefully designed to manage extensive data volumes and includes support for advanced security features like Access Control Lists (ACLs). Additionally, Windows supports other file systems including FAT32 for compatibility with legacy devices, and </a:t>
            </a:r>
            <a:r>
              <a:rPr lang="en-US" dirty="0" err="1"/>
              <a:t>exFAT</a:t>
            </a:r>
            <a:r>
              <a:rPr lang="en-US" dirty="0"/>
              <a:t> which is optimized for flash storage. NTFS continues to be the favored file system for Windows installations due to its advanced functionality and reliability.</a:t>
            </a:r>
            <a:endParaRPr lang="ar-SA" dirty="0"/>
          </a:p>
        </p:txBody>
      </p:sp>
      <p:pic>
        <p:nvPicPr>
          <p:cNvPr id="3" name="Picture 2">
            <a:extLst>
              <a:ext uri="{FF2B5EF4-FFF2-40B4-BE49-F238E27FC236}">
                <a16:creationId xmlns:a16="http://schemas.microsoft.com/office/drawing/2014/main" id="{DA2AC15D-50EF-D71D-2C53-675B232FBDD1}"/>
              </a:ext>
            </a:extLst>
          </p:cNvPr>
          <p:cNvPicPr>
            <a:picLocks noChangeAspect="1"/>
          </p:cNvPicPr>
          <p:nvPr/>
        </p:nvPicPr>
        <p:blipFill>
          <a:blip r:embed="rId4"/>
          <a:stretch>
            <a:fillRect/>
          </a:stretch>
        </p:blipFill>
        <p:spPr>
          <a:xfrm>
            <a:off x="-2391375" y="2441966"/>
            <a:ext cx="1849811" cy="1849811"/>
          </a:xfrm>
          <a:prstGeom prst="rect">
            <a:avLst/>
          </a:prstGeom>
        </p:spPr>
      </p:pic>
    </p:spTree>
    <p:extLst>
      <p:ext uri="{BB962C8B-B14F-4D97-AF65-F5344CB8AC3E}">
        <p14:creationId xmlns:p14="http://schemas.microsoft.com/office/powerpoint/2010/main" val="2917367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File Systems</a:t>
            </a:r>
            <a:endParaRPr lang="ar-SA" sz="4000" b="1"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851576" y="2321873"/>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1805524" y="2504093"/>
            <a:ext cx="1849811" cy="1849811"/>
          </a:xfrm>
          <a:prstGeom prst="rect">
            <a:avLst/>
          </a:prstGeom>
        </p:spPr>
      </p:pic>
      <p:sp>
        <p:nvSpPr>
          <p:cNvPr id="22" name="TextBox 21">
            <a:extLst>
              <a:ext uri="{FF2B5EF4-FFF2-40B4-BE49-F238E27FC236}">
                <a16:creationId xmlns:a16="http://schemas.microsoft.com/office/drawing/2014/main" id="{F74612A1-966F-14BD-5587-0B2BC6B5D3C2}"/>
              </a:ext>
            </a:extLst>
          </p:cNvPr>
          <p:cNvSpPr txBox="1"/>
          <p:nvPr/>
        </p:nvSpPr>
        <p:spPr>
          <a:xfrm>
            <a:off x="4543966" y="2126238"/>
            <a:ext cx="6634710" cy="2862322"/>
          </a:xfrm>
          <a:prstGeom prst="rect">
            <a:avLst/>
          </a:prstGeom>
          <a:noFill/>
        </p:spPr>
        <p:txBody>
          <a:bodyPr wrap="square" rtlCol="1">
            <a:spAutoFit/>
          </a:bodyPr>
          <a:lstStyle/>
          <a:p>
            <a:r>
              <a:rPr lang="en-US" dirty="0"/>
              <a:t>Windows predominantly utilizes the NTFS (New Technology File System), which boasts robust features such as file encryption, compression, and disk quotas. NTFS is purposefully designed to manage extensive data volumes and includes support for advanced security features like Access Control Lists (ACLs). Additionally, Windows supports other file systems including FAT32 for compatibility with legacy devices, and </a:t>
            </a:r>
            <a:r>
              <a:rPr lang="en-US" dirty="0" err="1"/>
              <a:t>exFAT</a:t>
            </a:r>
            <a:r>
              <a:rPr lang="en-US" dirty="0"/>
              <a:t> which is optimized for flash storage. NTFS continues to be the favored file system for Windows installations due to its advanced functionality and reliability.</a:t>
            </a:r>
            <a:endParaRPr lang="ar-SA" dirty="0"/>
          </a:p>
        </p:txBody>
      </p:sp>
      <p:sp>
        <p:nvSpPr>
          <p:cNvPr id="3" name="TextBox 2">
            <a:extLst>
              <a:ext uri="{FF2B5EF4-FFF2-40B4-BE49-F238E27FC236}">
                <a16:creationId xmlns:a16="http://schemas.microsoft.com/office/drawing/2014/main" id="{0AF1C916-EE7F-9922-D25D-72EB3D7F07E2}"/>
              </a:ext>
            </a:extLst>
          </p:cNvPr>
          <p:cNvSpPr txBox="1"/>
          <p:nvPr/>
        </p:nvSpPr>
        <p:spPr>
          <a:xfrm>
            <a:off x="14220714" y="1287988"/>
            <a:ext cx="8272930" cy="5078313"/>
          </a:xfrm>
          <a:prstGeom prst="rect">
            <a:avLst/>
          </a:prstGeom>
          <a:noFill/>
        </p:spPr>
        <p:txBody>
          <a:bodyPr wrap="square" rtlCol="1">
            <a:spAutoFit/>
          </a:bodyPr>
          <a:lstStyle/>
          <a:p>
            <a:r>
              <a:rPr lang="en-US" b="1" dirty="0"/>
              <a:t>1- Hierarchical Structure:</a:t>
            </a:r>
          </a:p>
          <a:p>
            <a:pPr marL="285750" indent="-285750">
              <a:buFont typeface="Arial" panose="020B0604020202020204" pitchFamily="34" charset="0"/>
              <a:buChar char="•"/>
            </a:pPr>
            <a:r>
              <a:rPr lang="en-US" dirty="0"/>
              <a:t>Linux uses a hierarchical directory structure, starting from the root directory (/). All other directories and files are organized under this root in a tree-like fashion.</a:t>
            </a:r>
          </a:p>
          <a:p>
            <a:pPr marL="285750" indent="-285750">
              <a:buFont typeface="Arial" panose="020B0604020202020204" pitchFamily="34" charset="0"/>
              <a:buChar char="•"/>
            </a:pPr>
            <a:r>
              <a:rPr lang="en-US" dirty="0"/>
              <a:t>Common directories include:  </a:t>
            </a:r>
          </a:p>
          <a:p>
            <a:pPr marL="285750" indent="-285750">
              <a:buFontTx/>
              <a:buChar char="-"/>
            </a:pPr>
            <a:r>
              <a:rPr lang="en-US" dirty="0"/>
              <a:t>/bin: Essential command binaries </a:t>
            </a:r>
          </a:p>
          <a:p>
            <a:pPr marL="285750" indent="-285750">
              <a:buFontTx/>
              <a:buChar char="-"/>
            </a:pPr>
            <a:r>
              <a:rPr lang="en-US" dirty="0"/>
              <a:t> /</a:t>
            </a:r>
            <a:r>
              <a:rPr lang="en-US" dirty="0" err="1"/>
              <a:t>etc</a:t>
            </a:r>
            <a:r>
              <a:rPr lang="en-US" dirty="0"/>
              <a:t>: Configuration files  </a:t>
            </a:r>
          </a:p>
          <a:p>
            <a:pPr marL="285750" indent="-285750">
              <a:buFontTx/>
              <a:buChar char="-"/>
            </a:pPr>
            <a:r>
              <a:rPr lang="en-US" dirty="0"/>
              <a:t>/home: User home directories  </a:t>
            </a:r>
          </a:p>
          <a:p>
            <a:pPr marL="285750" indent="-285750">
              <a:buFontTx/>
              <a:buChar char="-"/>
            </a:pPr>
            <a:r>
              <a:rPr lang="en-US" dirty="0"/>
              <a:t>/var: Variable data files, such as logs  </a:t>
            </a:r>
          </a:p>
          <a:p>
            <a:pPr marL="285750" indent="-285750">
              <a:buFontTx/>
              <a:buChar char="-"/>
            </a:pPr>
            <a:r>
              <a:rPr lang="en-US" dirty="0"/>
              <a:t> /</a:t>
            </a:r>
            <a:r>
              <a:rPr lang="en-US" dirty="0" err="1"/>
              <a:t>usr</a:t>
            </a:r>
            <a:r>
              <a:rPr lang="en-US" dirty="0"/>
              <a:t>: User utilities and applications</a:t>
            </a:r>
          </a:p>
          <a:p>
            <a:pPr marL="285750" indent="-285750">
              <a:buFontTx/>
              <a:buChar char="-"/>
            </a:pPr>
            <a:endParaRPr lang="en-US" dirty="0"/>
          </a:p>
          <a:p>
            <a:r>
              <a:rPr lang="en-US" b="1" dirty="0"/>
              <a:t>Types of file system:</a:t>
            </a:r>
          </a:p>
          <a:p>
            <a:r>
              <a:rPr lang="en-US" b="1" dirty="0"/>
              <a:t>EXT4</a:t>
            </a:r>
            <a:r>
              <a:rPr lang="en-US" dirty="0"/>
              <a:t>: is the default file system in many Linux distributions. It is characterized by high efficiency in space management and good performance. It supports files up to 16 terabytes in size and file system sizes up to 1 exabyte.</a:t>
            </a:r>
          </a:p>
          <a:p>
            <a:endParaRPr lang="en-US" dirty="0"/>
          </a:p>
          <a:p>
            <a:r>
              <a:rPr lang="en-US" dirty="0"/>
              <a:t> </a:t>
            </a:r>
            <a:r>
              <a:rPr lang="en-US" b="1" dirty="0" err="1"/>
              <a:t>Btrfs</a:t>
            </a:r>
            <a:r>
              <a:rPr lang="en-US" dirty="0"/>
              <a:t>: is a modern file system that supports advanced features such as snapshots and data compression. It is considered a good option for managing large and complex data</a:t>
            </a:r>
            <a:endParaRPr lang="ar-SA" dirty="0"/>
          </a:p>
        </p:txBody>
      </p:sp>
    </p:spTree>
    <p:extLst>
      <p:ext uri="{BB962C8B-B14F-4D97-AF65-F5344CB8AC3E}">
        <p14:creationId xmlns:p14="http://schemas.microsoft.com/office/powerpoint/2010/main" val="175001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File Systems</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3149060" y="1287988"/>
            <a:ext cx="8272930" cy="5078313"/>
          </a:xfrm>
          <a:prstGeom prst="rect">
            <a:avLst/>
          </a:prstGeom>
          <a:noFill/>
        </p:spPr>
        <p:txBody>
          <a:bodyPr wrap="square" rtlCol="1">
            <a:spAutoFit/>
          </a:bodyPr>
          <a:lstStyle/>
          <a:p>
            <a:r>
              <a:rPr lang="en-US" b="1" dirty="0"/>
              <a:t>1- Hierarchical Structure:</a:t>
            </a:r>
          </a:p>
          <a:p>
            <a:pPr marL="285750" indent="-285750">
              <a:buFont typeface="Arial" panose="020B0604020202020204" pitchFamily="34" charset="0"/>
              <a:buChar char="•"/>
            </a:pPr>
            <a:r>
              <a:rPr lang="en-US" dirty="0"/>
              <a:t>Linux uses a hierarchical directory structure, starting from the root directory (/). All other directories and files are organized under this root in a tree-like fashion.</a:t>
            </a:r>
          </a:p>
          <a:p>
            <a:pPr marL="285750" indent="-285750">
              <a:buFont typeface="Arial" panose="020B0604020202020204" pitchFamily="34" charset="0"/>
              <a:buChar char="•"/>
            </a:pPr>
            <a:r>
              <a:rPr lang="en-US" dirty="0"/>
              <a:t>Common directories include:  </a:t>
            </a:r>
          </a:p>
          <a:p>
            <a:pPr marL="285750" indent="-285750">
              <a:buFontTx/>
              <a:buChar char="-"/>
            </a:pPr>
            <a:r>
              <a:rPr lang="en-US" dirty="0"/>
              <a:t>/bin: Essential command binaries </a:t>
            </a:r>
          </a:p>
          <a:p>
            <a:pPr marL="285750" indent="-285750">
              <a:buFontTx/>
              <a:buChar char="-"/>
            </a:pPr>
            <a:r>
              <a:rPr lang="en-US" dirty="0"/>
              <a:t> /</a:t>
            </a:r>
            <a:r>
              <a:rPr lang="en-US" dirty="0" err="1"/>
              <a:t>etc</a:t>
            </a:r>
            <a:r>
              <a:rPr lang="en-US" dirty="0"/>
              <a:t>: Configuration files  </a:t>
            </a:r>
          </a:p>
          <a:p>
            <a:pPr marL="285750" indent="-285750">
              <a:buFontTx/>
              <a:buChar char="-"/>
            </a:pPr>
            <a:r>
              <a:rPr lang="en-US" dirty="0"/>
              <a:t>/home: User home directories  </a:t>
            </a:r>
          </a:p>
          <a:p>
            <a:pPr marL="285750" indent="-285750">
              <a:buFontTx/>
              <a:buChar char="-"/>
            </a:pPr>
            <a:r>
              <a:rPr lang="en-US" dirty="0"/>
              <a:t>/var: Variable data files, such as logs  </a:t>
            </a:r>
          </a:p>
          <a:p>
            <a:pPr marL="285750" indent="-285750">
              <a:buFontTx/>
              <a:buChar char="-"/>
            </a:pPr>
            <a:r>
              <a:rPr lang="en-US" dirty="0"/>
              <a:t> /</a:t>
            </a:r>
            <a:r>
              <a:rPr lang="en-US" dirty="0" err="1"/>
              <a:t>usr</a:t>
            </a:r>
            <a:r>
              <a:rPr lang="en-US" dirty="0"/>
              <a:t>: User utilities and applications</a:t>
            </a:r>
          </a:p>
          <a:p>
            <a:pPr marL="285750" indent="-285750">
              <a:buFontTx/>
              <a:buChar char="-"/>
            </a:pPr>
            <a:endParaRPr lang="en-US" dirty="0"/>
          </a:p>
          <a:p>
            <a:r>
              <a:rPr lang="en-US" b="1" dirty="0"/>
              <a:t>Types of file system:</a:t>
            </a:r>
          </a:p>
          <a:p>
            <a:r>
              <a:rPr lang="en-US" b="1" dirty="0"/>
              <a:t>EXT4</a:t>
            </a:r>
            <a:r>
              <a:rPr lang="en-US" dirty="0"/>
              <a:t>: is the default file system in many Linux distributions. It is characterized by high efficiency in space management and good performance. It supports files up to 16 terabytes in size and file system sizes up to 1 exabyte.</a:t>
            </a:r>
          </a:p>
          <a:p>
            <a:endParaRPr lang="en-US" dirty="0"/>
          </a:p>
          <a:p>
            <a:r>
              <a:rPr lang="en-US" dirty="0"/>
              <a:t> </a:t>
            </a:r>
            <a:r>
              <a:rPr lang="en-US" b="1" dirty="0" err="1"/>
              <a:t>Btrfs</a:t>
            </a:r>
            <a:r>
              <a:rPr lang="en-US" dirty="0"/>
              <a:t>: is a modern file system that supports advanced features such as snapshots and data compression. It is considered a good option for managing large and complex data</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715541" y="2360881"/>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7688628" y="2504093"/>
            <a:ext cx="1849811" cy="1849811"/>
          </a:xfrm>
          <a:prstGeom prst="rect">
            <a:avLst/>
          </a:prstGeom>
        </p:spPr>
      </p:pic>
      <p:sp>
        <p:nvSpPr>
          <p:cNvPr id="3" name="TextBox 2">
            <a:extLst>
              <a:ext uri="{FF2B5EF4-FFF2-40B4-BE49-F238E27FC236}">
                <a16:creationId xmlns:a16="http://schemas.microsoft.com/office/drawing/2014/main" id="{7F06C3CF-779C-0C23-ACCB-AB991C70C383}"/>
              </a:ext>
            </a:extLst>
          </p:cNvPr>
          <p:cNvSpPr txBox="1"/>
          <p:nvPr/>
        </p:nvSpPr>
        <p:spPr>
          <a:xfrm>
            <a:off x="12612801" y="2128036"/>
            <a:ext cx="6634710" cy="2862322"/>
          </a:xfrm>
          <a:prstGeom prst="rect">
            <a:avLst/>
          </a:prstGeom>
          <a:noFill/>
        </p:spPr>
        <p:txBody>
          <a:bodyPr wrap="square" rtlCol="1">
            <a:spAutoFit/>
          </a:bodyPr>
          <a:lstStyle/>
          <a:p>
            <a:r>
              <a:rPr lang="en-US" dirty="0"/>
              <a:t>Windows predominantly utilizes the NTFS (New Technology File System), which boasts robust features such as file encryption, compression, and disk quotas. NTFS is purposefully designed to manage extensive data volumes and includes support for advanced security features like Access Control Lists (ACLs). Additionally, Windows supports other file systems including FAT32 for compatibility with legacy devices, and </a:t>
            </a:r>
            <a:r>
              <a:rPr lang="en-US" dirty="0" err="1"/>
              <a:t>exFAT</a:t>
            </a:r>
            <a:r>
              <a:rPr lang="en-US" dirty="0"/>
              <a:t> which is optimized for flash storage. NTFS continues to be the favored file system for Windows installations due to its advanced functionality and reliability.</a:t>
            </a:r>
            <a:endParaRPr lang="ar-SA" dirty="0"/>
          </a:p>
        </p:txBody>
      </p:sp>
      <p:sp>
        <p:nvSpPr>
          <p:cNvPr id="2" name="TextBox 1">
            <a:extLst>
              <a:ext uri="{FF2B5EF4-FFF2-40B4-BE49-F238E27FC236}">
                <a16:creationId xmlns:a16="http://schemas.microsoft.com/office/drawing/2014/main" id="{F51C0B97-4310-2CC2-E1B2-6EFF8F857ECE}"/>
              </a:ext>
            </a:extLst>
          </p:cNvPr>
          <p:cNvSpPr txBox="1"/>
          <p:nvPr/>
        </p:nvSpPr>
        <p:spPr>
          <a:xfrm>
            <a:off x="20196129" y="2207739"/>
            <a:ext cx="8272930" cy="3139321"/>
          </a:xfrm>
          <a:prstGeom prst="rect">
            <a:avLst/>
          </a:prstGeom>
          <a:noFill/>
        </p:spPr>
        <p:txBody>
          <a:bodyPr wrap="square" rtlCol="1">
            <a:spAutoFit/>
          </a:bodyPr>
          <a:lstStyle/>
          <a:p>
            <a:r>
              <a:rPr lang="en-US" b="1" dirty="0"/>
              <a:t>XFS</a:t>
            </a:r>
            <a:r>
              <a:rPr lang="en-US" dirty="0"/>
              <a:t>: is a high-performance file system commonly used in environments that require fast and large data processing. It is characterized by its ability to handle large files and file systems.</a:t>
            </a:r>
          </a:p>
          <a:p>
            <a:endParaRPr lang="en-US" dirty="0"/>
          </a:p>
          <a:p>
            <a:r>
              <a:rPr lang="en-US" b="1" dirty="0"/>
              <a:t>FAT32 and NTFS</a:t>
            </a:r>
            <a:r>
              <a:rPr lang="en-US" dirty="0"/>
              <a:t>: are common file systems in Windows operating systems, but they are also supported in Linux. FAT32 is commonly used in removable storage devices like flash drives, while NTFS is used for large hard drives. </a:t>
            </a:r>
          </a:p>
          <a:p>
            <a:endParaRPr lang="en-US" dirty="0"/>
          </a:p>
          <a:p>
            <a:r>
              <a:rPr lang="en-US" b="1" dirty="0"/>
              <a:t>ZFS</a:t>
            </a:r>
            <a:r>
              <a:rPr lang="en-US" dirty="0"/>
              <a:t>: is an advanced file system that supports features such as automatic data integrity and instant backups. It is commonly used in servers and large storage systems</a:t>
            </a:r>
            <a:endParaRPr lang="ar-SA" dirty="0"/>
          </a:p>
        </p:txBody>
      </p:sp>
    </p:spTree>
    <p:extLst>
      <p:ext uri="{BB962C8B-B14F-4D97-AF65-F5344CB8AC3E}">
        <p14:creationId xmlns:p14="http://schemas.microsoft.com/office/powerpoint/2010/main" val="3670614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109013"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File Systems</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3203529" y="2067799"/>
            <a:ext cx="8272930" cy="3139321"/>
          </a:xfrm>
          <a:prstGeom prst="rect">
            <a:avLst/>
          </a:prstGeom>
          <a:noFill/>
        </p:spPr>
        <p:txBody>
          <a:bodyPr wrap="square" rtlCol="1">
            <a:spAutoFit/>
          </a:bodyPr>
          <a:lstStyle/>
          <a:p>
            <a:r>
              <a:rPr lang="en-US" b="1" dirty="0"/>
              <a:t>XFS</a:t>
            </a:r>
            <a:r>
              <a:rPr lang="en-US" dirty="0"/>
              <a:t>: is a high-performance file system commonly used in environments that require fast and large data processing. It is characterized by its ability to handle large files and file systems.</a:t>
            </a:r>
          </a:p>
          <a:p>
            <a:endParaRPr lang="en-US" dirty="0"/>
          </a:p>
          <a:p>
            <a:r>
              <a:rPr lang="en-US" b="1" dirty="0"/>
              <a:t>FAT32 and NTFS</a:t>
            </a:r>
            <a:r>
              <a:rPr lang="en-US" dirty="0"/>
              <a:t>: are common file systems in Windows operating systems, but they are also supported in Linux. FAT32 is commonly used in removable storage devices like flash drives, while NTFS is used for large hard drives. </a:t>
            </a:r>
          </a:p>
          <a:p>
            <a:endParaRPr lang="en-US" dirty="0"/>
          </a:p>
          <a:p>
            <a:r>
              <a:rPr lang="en-US" b="1" dirty="0"/>
              <a:t>ZFS</a:t>
            </a:r>
            <a:r>
              <a:rPr lang="en-US" dirty="0"/>
              <a:t>: is an advanced file system that supports features such as automatic data integrity and instant backups. It is commonly used in servers and large storage systems</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715541" y="2360881"/>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2148484" y="1934216"/>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7688628" y="2504093"/>
            <a:ext cx="1849811" cy="1849811"/>
          </a:xfrm>
          <a:prstGeom prst="rect">
            <a:avLst/>
          </a:prstGeom>
        </p:spPr>
      </p:pic>
      <p:sp>
        <p:nvSpPr>
          <p:cNvPr id="2" name="TextBox 1">
            <a:extLst>
              <a:ext uri="{FF2B5EF4-FFF2-40B4-BE49-F238E27FC236}">
                <a16:creationId xmlns:a16="http://schemas.microsoft.com/office/drawing/2014/main" id="{A705F3A3-7413-8F5C-5DF8-F5F505BD0486}"/>
              </a:ext>
            </a:extLst>
          </p:cNvPr>
          <p:cNvSpPr txBox="1"/>
          <p:nvPr/>
        </p:nvSpPr>
        <p:spPr>
          <a:xfrm>
            <a:off x="17509630" y="1712538"/>
            <a:ext cx="7034062" cy="3693319"/>
          </a:xfrm>
          <a:prstGeom prst="rect">
            <a:avLst/>
          </a:prstGeom>
          <a:noFill/>
        </p:spPr>
        <p:txBody>
          <a:bodyPr wrap="square" rtlCol="1">
            <a:spAutoFit/>
          </a:bodyPr>
          <a:lstStyle/>
          <a:p>
            <a:r>
              <a:rPr lang="en-US" dirty="0"/>
              <a:t>macOS manages its file system through a combination of advanced technologies and user-friendly interfaces. Here’s a breakdown of how it accomplishes this:   </a:t>
            </a:r>
          </a:p>
          <a:p>
            <a:r>
              <a:rPr lang="en-US" dirty="0"/>
              <a:t>  1-APFS (Apple File System): The primary file system used in macOS, optimized for SSDs, which supports:     </a:t>
            </a:r>
          </a:p>
          <a:p>
            <a:pPr marL="285750" indent="-285750">
              <a:buFont typeface="Arial" panose="020B0604020202020204" pitchFamily="34" charset="0"/>
              <a:buChar char="•"/>
            </a:pPr>
            <a:r>
              <a:rPr lang="en-US" dirty="0"/>
              <a:t>Snapshots: Creating point-in-time copies of the file system.</a:t>
            </a:r>
          </a:p>
          <a:p>
            <a:pPr marL="285750" indent="-285750">
              <a:buFont typeface="Arial" panose="020B0604020202020204" pitchFamily="34" charset="0"/>
              <a:buChar char="•"/>
            </a:pPr>
            <a:r>
              <a:rPr lang="en-US" dirty="0"/>
              <a:t>Cloning: Efficiently duplicating files without consuming extra space.    </a:t>
            </a:r>
          </a:p>
          <a:p>
            <a:pPr marL="285750" indent="-285750">
              <a:buFont typeface="Arial" panose="020B0604020202020204" pitchFamily="34" charset="0"/>
              <a:buChar char="•"/>
            </a:pPr>
            <a:r>
              <a:rPr lang="en-US" dirty="0"/>
              <a:t>Encryption: Full disk encryption for protecting sensitive data.</a:t>
            </a:r>
          </a:p>
          <a:p>
            <a:r>
              <a:rPr lang="en-US" dirty="0"/>
              <a:t>  2-FinderUser Interface: The primary file management tool that allows users to:  </a:t>
            </a:r>
          </a:p>
          <a:p>
            <a:pPr marL="285750" indent="-285750">
              <a:buFont typeface="Arial" panose="020B0604020202020204" pitchFamily="34" charset="0"/>
              <a:buChar char="•"/>
            </a:pPr>
            <a:r>
              <a:rPr lang="en-US" dirty="0"/>
              <a:t>Organize files using folders and tags.</a:t>
            </a:r>
          </a:p>
          <a:p>
            <a:pPr marL="285750" indent="-285750">
              <a:buFont typeface="Arial" panose="020B0604020202020204" pitchFamily="34" charset="0"/>
              <a:buChar char="•"/>
            </a:pPr>
            <a:r>
              <a:rPr lang="en-US" dirty="0"/>
              <a:t>Use features like Quick Look to preview files without opening them.</a:t>
            </a:r>
            <a:endParaRPr lang="ar-SA" dirty="0"/>
          </a:p>
        </p:txBody>
      </p:sp>
      <p:sp>
        <p:nvSpPr>
          <p:cNvPr id="3" name="TextBox 2">
            <a:extLst>
              <a:ext uri="{FF2B5EF4-FFF2-40B4-BE49-F238E27FC236}">
                <a16:creationId xmlns:a16="http://schemas.microsoft.com/office/drawing/2014/main" id="{7F06C3CF-779C-0C23-ACCB-AB991C70C383}"/>
              </a:ext>
            </a:extLst>
          </p:cNvPr>
          <p:cNvSpPr txBox="1"/>
          <p:nvPr/>
        </p:nvSpPr>
        <p:spPr>
          <a:xfrm>
            <a:off x="12612801" y="2128036"/>
            <a:ext cx="6634710" cy="2862322"/>
          </a:xfrm>
          <a:prstGeom prst="rect">
            <a:avLst/>
          </a:prstGeom>
          <a:noFill/>
        </p:spPr>
        <p:txBody>
          <a:bodyPr wrap="square" rtlCol="1">
            <a:spAutoFit/>
          </a:bodyPr>
          <a:lstStyle/>
          <a:p>
            <a:r>
              <a:rPr lang="en-US" dirty="0"/>
              <a:t>Windows predominantly utilizes the NTFS (New Technology File System), which boasts robust features such as file encryption, compression, and disk quotas. NTFS is purposefully designed to manage extensive data volumes and includes support for advanced security features like Access Control Lists (ACLs). Additionally, Windows supports other file systems including FAT32 for compatibility with legacy devices, and </a:t>
            </a:r>
            <a:r>
              <a:rPr lang="en-US" dirty="0" err="1"/>
              <a:t>exFAT</a:t>
            </a:r>
            <a:r>
              <a:rPr lang="en-US" dirty="0"/>
              <a:t> which is optimized for flash storage. NTFS continues to be the favored file system for Windows installations due to its advanced functionality and reliability.</a:t>
            </a:r>
            <a:endParaRPr lang="ar-SA" dirty="0"/>
          </a:p>
        </p:txBody>
      </p:sp>
      <p:sp>
        <p:nvSpPr>
          <p:cNvPr id="7" name="TextBox 6">
            <a:extLst>
              <a:ext uri="{FF2B5EF4-FFF2-40B4-BE49-F238E27FC236}">
                <a16:creationId xmlns:a16="http://schemas.microsoft.com/office/drawing/2014/main" id="{E3CB0F14-B0E4-BC0B-E8AE-A254AB514B67}"/>
              </a:ext>
            </a:extLst>
          </p:cNvPr>
          <p:cNvSpPr txBox="1"/>
          <p:nvPr/>
        </p:nvSpPr>
        <p:spPr>
          <a:xfrm>
            <a:off x="20007875" y="1020040"/>
            <a:ext cx="8272930" cy="5078313"/>
          </a:xfrm>
          <a:prstGeom prst="rect">
            <a:avLst/>
          </a:prstGeom>
          <a:noFill/>
        </p:spPr>
        <p:txBody>
          <a:bodyPr wrap="square" rtlCol="1">
            <a:spAutoFit/>
          </a:bodyPr>
          <a:lstStyle/>
          <a:p>
            <a:r>
              <a:rPr lang="en-US" b="1" dirty="0"/>
              <a:t>1- Hierarchical Structure:</a:t>
            </a:r>
          </a:p>
          <a:p>
            <a:pPr marL="285750" indent="-285750">
              <a:buFont typeface="Arial" panose="020B0604020202020204" pitchFamily="34" charset="0"/>
              <a:buChar char="•"/>
            </a:pPr>
            <a:r>
              <a:rPr lang="en-US" dirty="0"/>
              <a:t>Linux uses a hierarchical directory structure, starting from the root directory (/). All other directories and files are organized under this root in a tree-like fashion.</a:t>
            </a:r>
          </a:p>
          <a:p>
            <a:pPr marL="285750" indent="-285750">
              <a:buFont typeface="Arial" panose="020B0604020202020204" pitchFamily="34" charset="0"/>
              <a:buChar char="•"/>
            </a:pPr>
            <a:r>
              <a:rPr lang="en-US" dirty="0"/>
              <a:t>Common directories include:  </a:t>
            </a:r>
          </a:p>
          <a:p>
            <a:pPr marL="285750" indent="-285750">
              <a:buFontTx/>
              <a:buChar char="-"/>
            </a:pPr>
            <a:r>
              <a:rPr lang="en-US" dirty="0"/>
              <a:t>/bin: Essential command binaries </a:t>
            </a:r>
          </a:p>
          <a:p>
            <a:pPr marL="285750" indent="-285750">
              <a:buFontTx/>
              <a:buChar char="-"/>
            </a:pPr>
            <a:r>
              <a:rPr lang="en-US" dirty="0"/>
              <a:t> /</a:t>
            </a:r>
            <a:r>
              <a:rPr lang="en-US" dirty="0" err="1"/>
              <a:t>etc</a:t>
            </a:r>
            <a:r>
              <a:rPr lang="en-US" dirty="0"/>
              <a:t>: Configuration files  </a:t>
            </a:r>
          </a:p>
          <a:p>
            <a:pPr marL="285750" indent="-285750">
              <a:buFontTx/>
              <a:buChar char="-"/>
            </a:pPr>
            <a:r>
              <a:rPr lang="en-US" dirty="0"/>
              <a:t>/home: User home directories  </a:t>
            </a:r>
          </a:p>
          <a:p>
            <a:pPr marL="285750" indent="-285750">
              <a:buFontTx/>
              <a:buChar char="-"/>
            </a:pPr>
            <a:r>
              <a:rPr lang="en-US" dirty="0"/>
              <a:t>/var: Variable data files, such as logs  </a:t>
            </a:r>
          </a:p>
          <a:p>
            <a:pPr marL="285750" indent="-285750">
              <a:buFontTx/>
              <a:buChar char="-"/>
            </a:pPr>
            <a:r>
              <a:rPr lang="en-US" dirty="0"/>
              <a:t> /</a:t>
            </a:r>
            <a:r>
              <a:rPr lang="en-US" dirty="0" err="1"/>
              <a:t>usr</a:t>
            </a:r>
            <a:r>
              <a:rPr lang="en-US" dirty="0"/>
              <a:t>: User utilities and applications</a:t>
            </a:r>
          </a:p>
          <a:p>
            <a:pPr marL="285750" indent="-285750">
              <a:buFontTx/>
              <a:buChar char="-"/>
            </a:pPr>
            <a:endParaRPr lang="en-US" dirty="0"/>
          </a:p>
          <a:p>
            <a:r>
              <a:rPr lang="en-US" b="1" dirty="0"/>
              <a:t>Types of file system:</a:t>
            </a:r>
          </a:p>
          <a:p>
            <a:r>
              <a:rPr lang="en-US" b="1" dirty="0"/>
              <a:t>EXT4</a:t>
            </a:r>
            <a:r>
              <a:rPr lang="en-US" dirty="0"/>
              <a:t>: is the default file system in many Linux distributions. It is characterized by high efficiency in space management and good performance. It supports files up to 16 terabytes in size and file system sizes up to 1 exabyte.</a:t>
            </a:r>
          </a:p>
          <a:p>
            <a:endParaRPr lang="en-US" dirty="0"/>
          </a:p>
          <a:p>
            <a:r>
              <a:rPr lang="en-US" dirty="0"/>
              <a:t> </a:t>
            </a:r>
            <a:r>
              <a:rPr lang="en-US" b="1" dirty="0" err="1"/>
              <a:t>Btrfs</a:t>
            </a:r>
            <a:r>
              <a:rPr lang="en-US" dirty="0"/>
              <a:t>: is a modern file system that supports advanced features such as snapshots and data compression. It is considered a good option for managing large and complex data</a:t>
            </a:r>
            <a:endParaRPr lang="ar-SA" dirty="0"/>
          </a:p>
        </p:txBody>
      </p:sp>
    </p:spTree>
    <p:extLst>
      <p:ext uri="{BB962C8B-B14F-4D97-AF65-F5344CB8AC3E}">
        <p14:creationId xmlns:p14="http://schemas.microsoft.com/office/powerpoint/2010/main" val="2751418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20" y="1"/>
            <a:ext cx="12191980" cy="7000406"/>
          </a:xfrm>
          <a:prstGeom prst="rect">
            <a:avLst/>
          </a:prstGeom>
        </p:spPr>
      </p:pic>
      <p:sp>
        <p:nvSpPr>
          <p:cNvPr id="2" name="Title 1">
            <a:extLst>
              <a:ext uri="{FF2B5EF4-FFF2-40B4-BE49-F238E27FC236}">
                <a16:creationId xmlns:a16="http://schemas.microsoft.com/office/drawing/2014/main" id="{EEAC0EA6-AB03-FD94-9982-55A5406A1F99}"/>
              </a:ext>
            </a:extLst>
          </p:cNvPr>
          <p:cNvSpPr>
            <a:spLocks noGrp="1"/>
          </p:cNvSpPr>
          <p:nvPr>
            <p:ph type="ctrTitle"/>
          </p:nvPr>
        </p:nvSpPr>
        <p:spPr>
          <a:xfrm>
            <a:off x="1380014" y="1605209"/>
            <a:ext cx="9144000" cy="1436842"/>
          </a:xfrm>
        </p:spPr>
        <p:txBody>
          <a:bodyPr>
            <a:normAutofit fontScale="90000"/>
          </a:bodyPr>
          <a:lstStyle/>
          <a:p>
            <a:r>
              <a:rPr lang="en-US" dirty="0">
                <a:solidFill>
                  <a:srgbClr val="FFFFFF"/>
                </a:solidFill>
              </a:rPr>
              <a:t>Group7 Project</a:t>
            </a:r>
            <a:br>
              <a:rPr lang="en-US" dirty="0">
                <a:solidFill>
                  <a:srgbClr val="FFFFFF"/>
                </a:solidFill>
              </a:rPr>
            </a:br>
            <a:br>
              <a:rPr lang="en-US" dirty="0">
                <a:solidFill>
                  <a:srgbClr val="FFFFFF"/>
                </a:solidFill>
              </a:rPr>
            </a:br>
            <a:r>
              <a:rPr lang="en-US" sz="2700" dirty="0">
                <a:solidFill>
                  <a:srgbClr val="FFFFFF"/>
                </a:solidFill>
                <a:latin typeface="+mn-lt"/>
                <a:ea typeface="+mn-ea"/>
                <a:cs typeface="+mn-cs"/>
              </a:rPr>
              <a:t>Aisha </a:t>
            </a:r>
            <a:r>
              <a:rPr lang="en-US" sz="2700" dirty="0" err="1">
                <a:solidFill>
                  <a:srgbClr val="FFFFFF"/>
                </a:solidFill>
                <a:latin typeface="+mn-lt"/>
                <a:ea typeface="+mn-ea"/>
                <a:cs typeface="+mn-cs"/>
              </a:rPr>
              <a:t>Alnashri-Raghed</a:t>
            </a:r>
            <a:r>
              <a:rPr lang="en-US" sz="2700" dirty="0">
                <a:solidFill>
                  <a:srgbClr val="FFFFFF"/>
                </a:solidFill>
                <a:latin typeface="+mn-lt"/>
                <a:ea typeface="+mn-ea"/>
                <a:cs typeface="+mn-cs"/>
              </a:rPr>
              <a:t> </a:t>
            </a:r>
            <a:r>
              <a:rPr lang="en-US" sz="2700" dirty="0" err="1">
                <a:solidFill>
                  <a:srgbClr val="FFFFFF"/>
                </a:solidFill>
                <a:latin typeface="+mn-lt"/>
                <a:ea typeface="+mn-ea"/>
                <a:cs typeface="+mn-cs"/>
              </a:rPr>
              <a:t>Almasari</a:t>
            </a:r>
            <a:r>
              <a:rPr lang="en-US" sz="2700" dirty="0">
                <a:solidFill>
                  <a:srgbClr val="FFFFFF"/>
                </a:solidFill>
                <a:latin typeface="+mn-lt"/>
                <a:ea typeface="+mn-ea"/>
                <a:cs typeface="+mn-cs"/>
              </a:rPr>
              <a:t>-Kholod Alamri</a:t>
            </a:r>
            <a:br>
              <a:rPr lang="ar-SA" dirty="0">
                <a:solidFill>
                  <a:srgbClr val="FFFFFF"/>
                </a:solidFill>
              </a:rPr>
            </a:br>
            <a:endParaRPr lang="ar-SA" dirty="0">
              <a:solidFill>
                <a:srgbClr val="FFFFFF"/>
              </a:solidFill>
            </a:endParaRPr>
          </a:p>
        </p:txBody>
      </p:sp>
      <p:sp>
        <p:nvSpPr>
          <p:cNvPr id="4" name="TextBox 3">
            <a:extLst>
              <a:ext uri="{FF2B5EF4-FFF2-40B4-BE49-F238E27FC236}">
                <a16:creationId xmlns:a16="http://schemas.microsoft.com/office/drawing/2014/main" id="{FF71581E-1599-10FD-91B6-12AFFE0EFB2D}"/>
              </a:ext>
            </a:extLst>
          </p:cNvPr>
          <p:cNvSpPr txBox="1"/>
          <p:nvPr/>
        </p:nvSpPr>
        <p:spPr>
          <a:xfrm>
            <a:off x="2503357" y="3042051"/>
            <a:ext cx="7304672" cy="1569660"/>
          </a:xfrm>
          <a:prstGeom prst="rect">
            <a:avLst/>
          </a:prstGeom>
          <a:noFill/>
        </p:spPr>
        <p:txBody>
          <a:bodyPr wrap="square" rtlCol="1">
            <a:spAutoFit/>
          </a:bodyPr>
          <a:lstStyle/>
          <a:p>
            <a:r>
              <a:rPr lang="en-US" sz="2400" dirty="0"/>
              <a:t>The operating system acts as a master conductor, skillfully distributing resources and orchestrating the smooth execution of user programs while maximizing hardware efficiency.</a:t>
            </a:r>
            <a:endParaRPr lang="ar-SA" sz="2400" dirty="0"/>
          </a:p>
        </p:txBody>
      </p:sp>
    </p:spTree>
    <p:extLst>
      <p:ext uri="{BB962C8B-B14F-4D97-AF65-F5344CB8AC3E}">
        <p14:creationId xmlns:p14="http://schemas.microsoft.com/office/powerpoint/2010/main" val="2723527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File Systems</a:t>
            </a:r>
            <a:endParaRPr lang="ar-SA" sz="4000" b="1" dirty="0"/>
          </a:p>
        </p:txBody>
      </p:sp>
      <p:sp>
        <p:nvSpPr>
          <p:cNvPr id="9" name="TextBox 8">
            <a:extLst>
              <a:ext uri="{FF2B5EF4-FFF2-40B4-BE49-F238E27FC236}">
                <a16:creationId xmlns:a16="http://schemas.microsoft.com/office/drawing/2014/main" id="{39097746-91D8-DD88-BA3B-B6AFCAED45B6}"/>
              </a:ext>
            </a:extLst>
          </p:cNvPr>
          <p:cNvSpPr txBox="1"/>
          <p:nvPr/>
        </p:nvSpPr>
        <p:spPr>
          <a:xfrm>
            <a:off x="3980400" y="1930542"/>
            <a:ext cx="7034062" cy="3693319"/>
          </a:xfrm>
          <a:prstGeom prst="rect">
            <a:avLst/>
          </a:prstGeom>
          <a:noFill/>
        </p:spPr>
        <p:txBody>
          <a:bodyPr wrap="square" rtlCol="1">
            <a:spAutoFit/>
          </a:bodyPr>
          <a:lstStyle/>
          <a:p>
            <a:r>
              <a:rPr lang="en-US" dirty="0"/>
              <a:t>macOS manages its file system through a combination of advanced technologies and user-friendly interfaces. Here’s a breakdown of how it accomplishes this:   </a:t>
            </a:r>
          </a:p>
          <a:p>
            <a:r>
              <a:rPr lang="en-US" dirty="0"/>
              <a:t>  1-APFS (Apple File System): The primary file system used in macOS, optimized for SSDs, which supports:     </a:t>
            </a:r>
          </a:p>
          <a:p>
            <a:pPr marL="285750" indent="-285750">
              <a:buFont typeface="Arial" panose="020B0604020202020204" pitchFamily="34" charset="0"/>
              <a:buChar char="•"/>
            </a:pPr>
            <a:r>
              <a:rPr lang="en-US" dirty="0"/>
              <a:t>Snapshots: Creating point-in-time copies of the file system.</a:t>
            </a:r>
          </a:p>
          <a:p>
            <a:pPr marL="285750" indent="-285750">
              <a:buFont typeface="Arial" panose="020B0604020202020204" pitchFamily="34" charset="0"/>
              <a:buChar char="•"/>
            </a:pPr>
            <a:r>
              <a:rPr lang="en-US" dirty="0"/>
              <a:t>Cloning: Efficiently duplicating files without consuming extra space.    </a:t>
            </a:r>
          </a:p>
          <a:p>
            <a:pPr marL="285750" indent="-285750">
              <a:buFont typeface="Arial" panose="020B0604020202020204" pitchFamily="34" charset="0"/>
              <a:buChar char="•"/>
            </a:pPr>
            <a:r>
              <a:rPr lang="en-US" dirty="0"/>
              <a:t>Encryption: Full disk encryption for protecting sensitive data.</a:t>
            </a:r>
          </a:p>
          <a:p>
            <a:r>
              <a:rPr lang="en-US" dirty="0"/>
              <a:t>  2-FinderUser Interface: The primary file management tool that allows users to:  </a:t>
            </a:r>
          </a:p>
          <a:p>
            <a:pPr marL="285750" indent="-285750">
              <a:buFont typeface="Arial" panose="020B0604020202020204" pitchFamily="34" charset="0"/>
              <a:buChar char="•"/>
            </a:pPr>
            <a:r>
              <a:rPr lang="en-US" dirty="0"/>
              <a:t>Organize files using folders and tags.</a:t>
            </a:r>
          </a:p>
          <a:p>
            <a:pPr marL="285750" indent="-285750">
              <a:buFont typeface="Arial" panose="020B0604020202020204" pitchFamily="34" charset="0"/>
              <a:buChar char="•"/>
            </a:pPr>
            <a:r>
              <a:rPr lang="en-US" dirty="0"/>
              <a:t>Use features like Quick Look to preview files without opening them.</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747023" y="2321872"/>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1504809" y="2207891"/>
            <a:ext cx="1849812" cy="2488337"/>
          </a:xfrm>
          <a:prstGeom prst="rect">
            <a:avLst/>
          </a:prstGeom>
        </p:spPr>
      </p:pic>
      <p:sp>
        <p:nvSpPr>
          <p:cNvPr id="3" name="TextBox 2">
            <a:extLst>
              <a:ext uri="{FF2B5EF4-FFF2-40B4-BE49-F238E27FC236}">
                <a16:creationId xmlns:a16="http://schemas.microsoft.com/office/drawing/2014/main" id="{073FA24F-A865-14FD-61B1-6A4EE496D4AB}"/>
              </a:ext>
            </a:extLst>
          </p:cNvPr>
          <p:cNvSpPr txBox="1"/>
          <p:nvPr/>
        </p:nvSpPr>
        <p:spPr>
          <a:xfrm>
            <a:off x="13165676" y="1930542"/>
            <a:ext cx="8272930" cy="3139321"/>
          </a:xfrm>
          <a:prstGeom prst="rect">
            <a:avLst/>
          </a:prstGeom>
          <a:noFill/>
        </p:spPr>
        <p:txBody>
          <a:bodyPr wrap="square" rtlCol="1">
            <a:spAutoFit/>
          </a:bodyPr>
          <a:lstStyle/>
          <a:p>
            <a:r>
              <a:rPr lang="en-US" b="1" dirty="0"/>
              <a:t>XFS</a:t>
            </a:r>
            <a:r>
              <a:rPr lang="en-US" dirty="0"/>
              <a:t>: is a high-performance file system commonly used in environments that require fast and large data processing. It is characterized by its ability to handle large files and file systems.</a:t>
            </a:r>
          </a:p>
          <a:p>
            <a:endParaRPr lang="en-US" dirty="0"/>
          </a:p>
          <a:p>
            <a:r>
              <a:rPr lang="en-US" b="1" dirty="0"/>
              <a:t>FAT32 and NTFS</a:t>
            </a:r>
            <a:r>
              <a:rPr lang="en-US" dirty="0"/>
              <a:t>: are common file systems in Windows operating systems, but they are also supported in Linux. FAT32 is commonly used in removable storage devices like flash drives, while NTFS is used for large hard drives. </a:t>
            </a:r>
          </a:p>
          <a:p>
            <a:endParaRPr lang="en-US" dirty="0"/>
          </a:p>
          <a:p>
            <a:r>
              <a:rPr lang="en-US" b="1" dirty="0"/>
              <a:t>ZFS</a:t>
            </a:r>
            <a:r>
              <a:rPr lang="en-US" dirty="0"/>
              <a:t>: is an advanced file system that supports features such as automatic data integrity and instant backups. It is commonly used in servers and large storage systems</a:t>
            </a:r>
            <a:endParaRPr lang="ar-SA" dirty="0"/>
          </a:p>
        </p:txBody>
      </p:sp>
    </p:spTree>
    <p:extLst>
      <p:ext uri="{BB962C8B-B14F-4D97-AF65-F5344CB8AC3E}">
        <p14:creationId xmlns:p14="http://schemas.microsoft.com/office/powerpoint/2010/main" val="12538401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785568" y="2705153"/>
            <a:ext cx="10527327" cy="1323439"/>
          </a:xfrm>
          <a:prstGeom prst="rect">
            <a:avLst/>
          </a:prstGeom>
          <a:noFill/>
        </p:spPr>
        <p:txBody>
          <a:bodyPr wrap="square" rtlCol="1">
            <a:spAutoFit/>
          </a:bodyPr>
          <a:lstStyle/>
          <a:p>
            <a:pPr algn="ctr"/>
            <a:r>
              <a:rPr lang="en-US" sz="8000" b="1" dirty="0"/>
              <a:t>Security &amp; Protection</a:t>
            </a:r>
            <a:endParaRPr lang="ar-SA" sz="8000" b="1" dirty="0"/>
          </a:p>
        </p:txBody>
      </p:sp>
      <p:sp>
        <p:nvSpPr>
          <p:cNvPr id="2" name="TextBox 1">
            <a:extLst>
              <a:ext uri="{FF2B5EF4-FFF2-40B4-BE49-F238E27FC236}">
                <a16:creationId xmlns:a16="http://schemas.microsoft.com/office/drawing/2014/main" id="{E3FDBF85-AF18-5E2C-62DD-F2A1620A72CD}"/>
              </a:ext>
            </a:extLst>
          </p:cNvPr>
          <p:cNvSpPr txBox="1"/>
          <p:nvPr/>
        </p:nvSpPr>
        <p:spPr>
          <a:xfrm>
            <a:off x="14195043" y="2069042"/>
            <a:ext cx="6634710" cy="3139321"/>
          </a:xfrm>
          <a:prstGeom prst="rect">
            <a:avLst/>
          </a:prstGeom>
          <a:noFill/>
        </p:spPr>
        <p:txBody>
          <a:bodyPr wrap="square" rtlCol="1">
            <a:spAutoFit/>
          </a:bodyPr>
          <a:lstStyle/>
          <a:p>
            <a:r>
              <a:rPr lang="en-US" dirty="0"/>
              <a:t>Windows includes a variety of security measures designed to safeguard user data and system integrity. Access control lists (ACLs) are utilized to regulate permissions for both users and system processes, guaranteeing that only authorized entities are able to access specific resources. The User Account Control (UAC) feature adds an extra layer of security by restricting administrative privileges, notifying users when an action necessitates heightened access levels. Moreover, encryption technologies such as BitLocker are implemented to safeguard confidential data, establishing Windows as a secure platform suitable for personal and business purposes alike.</a:t>
            </a:r>
            <a:endParaRPr lang="ar-SA" dirty="0"/>
          </a:p>
        </p:txBody>
      </p:sp>
      <p:pic>
        <p:nvPicPr>
          <p:cNvPr id="3" name="Picture 2">
            <a:extLst>
              <a:ext uri="{FF2B5EF4-FFF2-40B4-BE49-F238E27FC236}">
                <a16:creationId xmlns:a16="http://schemas.microsoft.com/office/drawing/2014/main" id="{C8CFD876-04EE-E537-2528-E03BF174ABA2}"/>
              </a:ext>
            </a:extLst>
          </p:cNvPr>
          <p:cNvPicPr>
            <a:picLocks noChangeAspect="1"/>
          </p:cNvPicPr>
          <p:nvPr/>
        </p:nvPicPr>
        <p:blipFill>
          <a:blip r:embed="rId4"/>
          <a:stretch>
            <a:fillRect/>
          </a:stretch>
        </p:blipFill>
        <p:spPr>
          <a:xfrm>
            <a:off x="-2391375" y="2441966"/>
            <a:ext cx="1849811" cy="1849811"/>
          </a:xfrm>
          <a:prstGeom prst="rect">
            <a:avLst/>
          </a:prstGeom>
        </p:spPr>
      </p:pic>
    </p:spTree>
    <p:extLst>
      <p:ext uri="{BB962C8B-B14F-4D97-AF65-F5344CB8AC3E}">
        <p14:creationId xmlns:p14="http://schemas.microsoft.com/office/powerpoint/2010/main" val="2691256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Security &amp; Protection</a:t>
            </a:r>
            <a:endParaRPr lang="ar-SA" sz="4000" b="1"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851576" y="2321873"/>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1394327" y="2421287"/>
            <a:ext cx="1849811" cy="1849811"/>
          </a:xfrm>
          <a:prstGeom prst="rect">
            <a:avLst/>
          </a:prstGeom>
        </p:spPr>
      </p:pic>
      <p:sp>
        <p:nvSpPr>
          <p:cNvPr id="3" name="TextBox 2">
            <a:extLst>
              <a:ext uri="{FF2B5EF4-FFF2-40B4-BE49-F238E27FC236}">
                <a16:creationId xmlns:a16="http://schemas.microsoft.com/office/drawing/2014/main" id="{9BB61E28-6960-84F9-14F3-F90576A25E80}"/>
              </a:ext>
            </a:extLst>
          </p:cNvPr>
          <p:cNvSpPr txBox="1"/>
          <p:nvPr/>
        </p:nvSpPr>
        <p:spPr>
          <a:xfrm>
            <a:off x="4136643" y="2020899"/>
            <a:ext cx="6634710" cy="3139321"/>
          </a:xfrm>
          <a:prstGeom prst="rect">
            <a:avLst/>
          </a:prstGeom>
          <a:noFill/>
        </p:spPr>
        <p:txBody>
          <a:bodyPr wrap="square" rtlCol="1">
            <a:spAutoFit/>
          </a:bodyPr>
          <a:lstStyle/>
          <a:p>
            <a:r>
              <a:rPr lang="en-US" dirty="0"/>
              <a:t>Windows includes a variety of security measures designed to safeguard user data and system integrity. Access control lists (ACLs) are utilized to regulate permissions for both users and system processes, guaranteeing that only authorized entities are able to access specific resources. The User Account Control (UAC) feature adds an extra layer of security by restricting administrative privileges, notifying users when an action necessitates heightened access levels. Moreover, encryption technologies such as BitLocker are implemented to safeguard confidential data, establishing Windows as a secure platform suitable for personal and business purposes alike.</a:t>
            </a:r>
            <a:endParaRPr lang="ar-SA" dirty="0"/>
          </a:p>
        </p:txBody>
      </p:sp>
      <p:sp>
        <p:nvSpPr>
          <p:cNvPr id="2" name="TextBox 1">
            <a:extLst>
              <a:ext uri="{FF2B5EF4-FFF2-40B4-BE49-F238E27FC236}">
                <a16:creationId xmlns:a16="http://schemas.microsoft.com/office/drawing/2014/main" id="{1989DD46-B585-CBA1-7E60-8348F0FCBF0B}"/>
              </a:ext>
            </a:extLst>
          </p:cNvPr>
          <p:cNvSpPr txBox="1"/>
          <p:nvPr/>
        </p:nvSpPr>
        <p:spPr>
          <a:xfrm>
            <a:off x="15228596" y="1743899"/>
            <a:ext cx="7621218" cy="3693319"/>
          </a:xfrm>
          <a:prstGeom prst="rect">
            <a:avLst/>
          </a:prstGeom>
          <a:noFill/>
        </p:spPr>
        <p:txBody>
          <a:bodyPr wrap="square" rtlCol="1">
            <a:spAutoFit/>
          </a:bodyPr>
          <a:lstStyle/>
          <a:p>
            <a:r>
              <a:rPr lang="en-US" b="1" dirty="0"/>
              <a:t>Security features :</a:t>
            </a:r>
          </a:p>
          <a:p>
            <a:r>
              <a:rPr lang="en-US" dirty="0"/>
              <a:t>1- </a:t>
            </a:r>
            <a:r>
              <a:rPr lang="en-US" b="1" dirty="0"/>
              <a:t>The strict privilege model</a:t>
            </a:r>
            <a:r>
              <a:rPr lang="en-US" dirty="0"/>
              <a:t>: In Linux, access to root privileges is strictly restricted. Regular users are granted only the privileges necessary to perform their tasks, which reduces the likelihood of malware spreading.  </a:t>
            </a:r>
          </a:p>
          <a:p>
            <a:pPr marL="285750" indent="-285750">
              <a:buFontTx/>
              <a:buChar char="-"/>
            </a:pPr>
            <a:r>
              <a:rPr lang="en-US" b="1" dirty="0"/>
              <a:t>Transparency and open source</a:t>
            </a:r>
            <a:r>
              <a:rPr lang="en-US" dirty="0"/>
              <a:t>: The transparency of the source code in Linux allows the global community of developers to continuously review the code and quickly identify security vulnerabilities.</a:t>
            </a:r>
          </a:p>
          <a:p>
            <a:pPr marL="285750" indent="-285750">
              <a:buFontTx/>
              <a:buChar char="-"/>
            </a:pPr>
            <a:r>
              <a:rPr lang="en-US" b="1" dirty="0"/>
              <a:t>Mandatory Access Control (MAC) Systems</a:t>
            </a:r>
            <a:r>
              <a:rPr lang="en-US" dirty="0"/>
              <a:t>:  </a:t>
            </a:r>
            <a:r>
              <a:rPr lang="en-US" dirty="0" err="1"/>
              <a:t>SELinux</a:t>
            </a:r>
            <a:r>
              <a:rPr lang="en-US" dirty="0"/>
              <a:t> and </a:t>
            </a:r>
            <a:r>
              <a:rPr lang="en-US" dirty="0" err="1"/>
              <a:t>AppArmor</a:t>
            </a:r>
            <a:r>
              <a:rPr lang="en-US" dirty="0"/>
              <a:t> are systems that enhance security by enforcing strict policies for access control to resources. </a:t>
            </a:r>
          </a:p>
          <a:p>
            <a:endParaRPr lang="en-US" dirty="0"/>
          </a:p>
          <a:p>
            <a:r>
              <a:rPr lang="en-US" dirty="0"/>
              <a:t>2- </a:t>
            </a:r>
            <a:r>
              <a:rPr lang="en-US" b="1" dirty="0"/>
              <a:t>Firewalls</a:t>
            </a:r>
            <a:r>
              <a:rPr lang="en-US" dirty="0"/>
              <a:t> Linux comes equipped with strong firewalls like iptables and </a:t>
            </a:r>
            <a:r>
              <a:rPr lang="en-US" dirty="0" err="1"/>
              <a:t>firewalld</a:t>
            </a:r>
            <a:r>
              <a:rPr lang="en-US" dirty="0"/>
              <a:t>, which help protect the system from external attacks. </a:t>
            </a:r>
            <a:endParaRPr lang="ar-SA" dirty="0"/>
          </a:p>
        </p:txBody>
      </p:sp>
    </p:spTree>
    <p:extLst>
      <p:ext uri="{BB962C8B-B14F-4D97-AF65-F5344CB8AC3E}">
        <p14:creationId xmlns:p14="http://schemas.microsoft.com/office/powerpoint/2010/main" val="4144743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Security &amp; Protection</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3344780" y="1576137"/>
            <a:ext cx="7621218" cy="3693319"/>
          </a:xfrm>
          <a:prstGeom prst="rect">
            <a:avLst/>
          </a:prstGeom>
          <a:noFill/>
        </p:spPr>
        <p:txBody>
          <a:bodyPr wrap="square" rtlCol="1">
            <a:spAutoFit/>
          </a:bodyPr>
          <a:lstStyle/>
          <a:p>
            <a:r>
              <a:rPr lang="en-US" b="1" dirty="0"/>
              <a:t>Security features :</a:t>
            </a:r>
          </a:p>
          <a:p>
            <a:r>
              <a:rPr lang="en-US" dirty="0"/>
              <a:t>1- </a:t>
            </a:r>
            <a:r>
              <a:rPr lang="en-US" b="1" dirty="0"/>
              <a:t>The strict privilege model</a:t>
            </a:r>
            <a:r>
              <a:rPr lang="en-US" dirty="0"/>
              <a:t>: In Linux, access to root privileges is strictly restricted. Regular users are granted only the privileges necessary to perform their tasks, which reduces the likelihood of malware spreading.  </a:t>
            </a:r>
          </a:p>
          <a:p>
            <a:pPr marL="285750" indent="-285750">
              <a:buFontTx/>
              <a:buChar char="-"/>
            </a:pPr>
            <a:r>
              <a:rPr lang="en-US" b="1" dirty="0"/>
              <a:t>Transparency and open source</a:t>
            </a:r>
            <a:r>
              <a:rPr lang="en-US" dirty="0"/>
              <a:t>: The transparency of the source code in Linux allows the global community of developers to continuously review the code and quickly identify security vulnerabilities.</a:t>
            </a:r>
          </a:p>
          <a:p>
            <a:pPr marL="285750" indent="-285750">
              <a:buFontTx/>
              <a:buChar char="-"/>
            </a:pPr>
            <a:r>
              <a:rPr lang="en-US" b="1" dirty="0"/>
              <a:t>Mandatory Access Control (MAC) Systems</a:t>
            </a:r>
            <a:r>
              <a:rPr lang="en-US" dirty="0"/>
              <a:t>:  </a:t>
            </a:r>
            <a:r>
              <a:rPr lang="en-US" dirty="0" err="1"/>
              <a:t>SELinux</a:t>
            </a:r>
            <a:r>
              <a:rPr lang="en-US" dirty="0"/>
              <a:t> and </a:t>
            </a:r>
            <a:r>
              <a:rPr lang="en-US" dirty="0" err="1"/>
              <a:t>AppArmor</a:t>
            </a:r>
            <a:r>
              <a:rPr lang="en-US" dirty="0"/>
              <a:t> are systems that enhance security by enforcing strict policies for access control to resources. </a:t>
            </a:r>
          </a:p>
          <a:p>
            <a:endParaRPr lang="en-US" dirty="0"/>
          </a:p>
          <a:p>
            <a:r>
              <a:rPr lang="en-US" dirty="0"/>
              <a:t>2- </a:t>
            </a:r>
            <a:r>
              <a:rPr lang="en-US" b="1" dirty="0"/>
              <a:t>Firewalls</a:t>
            </a:r>
            <a:r>
              <a:rPr lang="en-US" dirty="0"/>
              <a:t> Linux comes equipped with strong firewalls like iptables and </a:t>
            </a:r>
            <a:r>
              <a:rPr lang="en-US" dirty="0" err="1"/>
              <a:t>firewalld</a:t>
            </a:r>
            <a:r>
              <a:rPr lang="en-US" dirty="0"/>
              <a:t>, which help protect the system from external attacks. </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1344318" y="2321872"/>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7688628" y="2504093"/>
            <a:ext cx="1849811" cy="1849811"/>
          </a:xfrm>
          <a:prstGeom prst="rect">
            <a:avLst/>
          </a:prstGeom>
        </p:spPr>
      </p:pic>
      <p:sp>
        <p:nvSpPr>
          <p:cNvPr id="3" name="TextBox 2">
            <a:extLst>
              <a:ext uri="{FF2B5EF4-FFF2-40B4-BE49-F238E27FC236}">
                <a16:creationId xmlns:a16="http://schemas.microsoft.com/office/drawing/2014/main" id="{4A3A3C54-034F-934D-F2FE-28146EC8A0BB}"/>
              </a:ext>
            </a:extLst>
          </p:cNvPr>
          <p:cNvSpPr txBox="1"/>
          <p:nvPr/>
        </p:nvSpPr>
        <p:spPr>
          <a:xfrm>
            <a:off x="12488129" y="1934216"/>
            <a:ext cx="6634710" cy="3139321"/>
          </a:xfrm>
          <a:prstGeom prst="rect">
            <a:avLst/>
          </a:prstGeom>
          <a:noFill/>
        </p:spPr>
        <p:txBody>
          <a:bodyPr wrap="square" rtlCol="1">
            <a:spAutoFit/>
          </a:bodyPr>
          <a:lstStyle/>
          <a:p>
            <a:r>
              <a:rPr lang="en-US" dirty="0"/>
              <a:t>Windows includes a variety of security measures designed to safeguard user data and system integrity. Access control lists (ACLs) are utilized to regulate permissions for both users and system processes, guaranteeing that only authorized entities are able to access specific resources. The User Account Control (UAC) feature adds an extra layer of security by restricting administrative privileges, notifying users when an action necessitates heightened access levels. Moreover, encryption technologies such as BitLocker are implemented to safeguard confidential data, establishing Windows as a secure platform suitable for personal and business purposes alike.</a:t>
            </a:r>
            <a:endParaRPr lang="ar-SA" dirty="0"/>
          </a:p>
        </p:txBody>
      </p:sp>
      <p:sp>
        <p:nvSpPr>
          <p:cNvPr id="2" name="TextBox 1">
            <a:extLst>
              <a:ext uri="{FF2B5EF4-FFF2-40B4-BE49-F238E27FC236}">
                <a16:creationId xmlns:a16="http://schemas.microsoft.com/office/drawing/2014/main" id="{CE56278B-B98A-C3D4-8D42-0F56BAA3861E}"/>
              </a:ext>
            </a:extLst>
          </p:cNvPr>
          <p:cNvSpPr txBox="1"/>
          <p:nvPr/>
        </p:nvSpPr>
        <p:spPr>
          <a:xfrm>
            <a:off x="14731717" y="934045"/>
            <a:ext cx="9374502" cy="5078313"/>
          </a:xfrm>
          <a:prstGeom prst="rect">
            <a:avLst/>
          </a:prstGeom>
          <a:noFill/>
        </p:spPr>
        <p:txBody>
          <a:bodyPr wrap="square" rtlCol="1">
            <a:spAutoFit/>
          </a:bodyPr>
          <a:lstStyle/>
          <a:p>
            <a:r>
              <a:rPr lang="en-US" dirty="0"/>
              <a:t>3- </a:t>
            </a:r>
            <a:r>
              <a:rPr lang="en-US" b="1" dirty="0"/>
              <a:t>Regular security updates: </a:t>
            </a:r>
            <a:r>
              <a:rPr lang="en-US" dirty="0"/>
              <a:t>Security updates are regularly issued to address newly discovered vulnerabilities, helping to maintain the system's security. </a:t>
            </a:r>
          </a:p>
          <a:p>
            <a:endParaRPr lang="en-US" dirty="0"/>
          </a:p>
          <a:p>
            <a:r>
              <a:rPr lang="en-US" b="1" dirty="0"/>
              <a:t>Protection strategies :</a:t>
            </a:r>
            <a:endParaRPr lang="en-US" dirty="0"/>
          </a:p>
          <a:p>
            <a:pPr marL="285750" indent="-285750">
              <a:buFontTx/>
              <a:buChar char="-"/>
            </a:pPr>
            <a:r>
              <a:rPr lang="en-US" b="1" dirty="0"/>
              <a:t>Disabling root login</a:t>
            </a:r>
            <a:r>
              <a:rPr lang="en-US" dirty="0"/>
              <a:t>: helps prevent unauthorized access to administrative privileges. </a:t>
            </a:r>
          </a:p>
          <a:p>
            <a:pPr marL="285750" indent="-285750">
              <a:buFontTx/>
              <a:buChar char="-"/>
            </a:pPr>
            <a:r>
              <a:rPr lang="en-US" b="1" dirty="0"/>
              <a:t>Using two-factor authentication (2FA): </a:t>
            </a:r>
            <a:r>
              <a:rPr lang="en-US" dirty="0"/>
              <a:t>Enabling two-factor authentication adds an extra layer of security when logging into the system. </a:t>
            </a:r>
          </a:p>
          <a:p>
            <a:pPr marL="285750" indent="-285750">
              <a:buFontTx/>
              <a:buChar char="-"/>
            </a:pPr>
            <a:r>
              <a:rPr lang="en-US" b="1" dirty="0"/>
              <a:t>Formation of the firewall</a:t>
            </a:r>
            <a:r>
              <a:rPr lang="en-US" dirty="0"/>
              <a:t>: Properly configuring the firewall helps protect the system from network attacks. </a:t>
            </a:r>
          </a:p>
          <a:p>
            <a:pPr marL="285750" indent="-285750">
              <a:buFontTx/>
              <a:buChar char="-"/>
            </a:pPr>
            <a:r>
              <a:rPr lang="en-US" b="1" dirty="0"/>
              <a:t>Using SSH keys</a:t>
            </a:r>
            <a:r>
              <a:rPr lang="en-US" dirty="0"/>
              <a:t>: instead of passwords enhances the security of remote communications. </a:t>
            </a:r>
          </a:p>
          <a:p>
            <a:pPr marL="285750" indent="-285750">
              <a:buFontTx/>
              <a:buChar char="-"/>
            </a:pPr>
            <a:r>
              <a:rPr lang="en-US" b="1" dirty="0"/>
              <a:t>Setting password policies</a:t>
            </a:r>
            <a:r>
              <a:rPr lang="en-US" dirty="0"/>
              <a:t>: Establishing strong password policies helps prevent unauthorized access to the system. </a:t>
            </a:r>
          </a:p>
          <a:p>
            <a:pPr marL="285750" indent="-285750">
              <a:buFontTx/>
              <a:buChar char="-"/>
            </a:pPr>
            <a:endParaRPr lang="en-US" dirty="0"/>
          </a:p>
          <a:p>
            <a:r>
              <a:rPr lang="en-US" b="1" dirty="0"/>
              <a:t>Common security tools :</a:t>
            </a:r>
          </a:p>
          <a:p>
            <a:pPr marL="285750" indent="-285750">
              <a:buFont typeface="Arial" panose="020B0604020202020204" pitchFamily="34" charset="0"/>
              <a:buChar char="•"/>
            </a:pPr>
            <a:r>
              <a:rPr lang="en-US" b="1" dirty="0" err="1"/>
              <a:t>ClamAV</a:t>
            </a:r>
            <a:r>
              <a:rPr lang="en-US" dirty="0"/>
              <a:t>: An open-source tool for virus scanning.</a:t>
            </a:r>
          </a:p>
          <a:p>
            <a:pPr marL="285750" indent="-285750">
              <a:buFont typeface="Arial" panose="020B0604020202020204" pitchFamily="34" charset="0"/>
              <a:buChar char="•"/>
            </a:pPr>
            <a:r>
              <a:rPr lang="en-US" dirty="0"/>
              <a:t> </a:t>
            </a:r>
            <a:r>
              <a:rPr lang="en-US" b="1" dirty="0"/>
              <a:t>Fail2ban</a:t>
            </a:r>
            <a:r>
              <a:rPr lang="en-US" dirty="0"/>
              <a:t>: A tool for banning IP addresses that attempt to access the system without authorization. </a:t>
            </a:r>
          </a:p>
          <a:p>
            <a:pPr marL="285750" indent="-285750">
              <a:buFont typeface="Arial" panose="020B0604020202020204" pitchFamily="34" charset="0"/>
              <a:buChar char="•"/>
            </a:pPr>
            <a:r>
              <a:rPr lang="en-US" b="1" dirty="0" err="1"/>
              <a:t>Lynis</a:t>
            </a:r>
            <a:r>
              <a:rPr lang="en-US" b="1" dirty="0"/>
              <a:t>: </a:t>
            </a:r>
            <a:r>
              <a:rPr lang="en-US" dirty="0"/>
              <a:t>A security auditing tool that helps assess system security.</a:t>
            </a:r>
            <a:endParaRPr lang="ar-SA" dirty="0"/>
          </a:p>
        </p:txBody>
      </p:sp>
    </p:spTree>
    <p:extLst>
      <p:ext uri="{BB962C8B-B14F-4D97-AF65-F5344CB8AC3E}">
        <p14:creationId xmlns:p14="http://schemas.microsoft.com/office/powerpoint/2010/main" val="25708096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72917" y="172634"/>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Security &amp; Protection</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2546565" y="1458549"/>
            <a:ext cx="9374502" cy="5078313"/>
          </a:xfrm>
          <a:prstGeom prst="rect">
            <a:avLst/>
          </a:prstGeom>
          <a:noFill/>
        </p:spPr>
        <p:txBody>
          <a:bodyPr wrap="square" rtlCol="1">
            <a:spAutoFit/>
          </a:bodyPr>
          <a:lstStyle/>
          <a:p>
            <a:r>
              <a:rPr lang="en-US" dirty="0"/>
              <a:t>3- </a:t>
            </a:r>
            <a:r>
              <a:rPr lang="en-US" b="1" dirty="0"/>
              <a:t>Regular security updates: </a:t>
            </a:r>
            <a:r>
              <a:rPr lang="en-US" dirty="0"/>
              <a:t>Security updates are regularly issued to address newly discovered vulnerabilities, helping to maintain the system's security. </a:t>
            </a:r>
          </a:p>
          <a:p>
            <a:endParaRPr lang="en-US" dirty="0"/>
          </a:p>
          <a:p>
            <a:r>
              <a:rPr lang="en-US" b="1" dirty="0"/>
              <a:t>Protection strategies :</a:t>
            </a:r>
            <a:endParaRPr lang="en-US" dirty="0"/>
          </a:p>
          <a:p>
            <a:pPr marL="285750" indent="-285750">
              <a:buFontTx/>
              <a:buChar char="-"/>
            </a:pPr>
            <a:r>
              <a:rPr lang="en-US" b="1" dirty="0"/>
              <a:t>Disabling root login</a:t>
            </a:r>
            <a:r>
              <a:rPr lang="en-US" dirty="0"/>
              <a:t>: helps prevent unauthorized access to administrative privileges. </a:t>
            </a:r>
          </a:p>
          <a:p>
            <a:pPr marL="285750" indent="-285750">
              <a:buFontTx/>
              <a:buChar char="-"/>
            </a:pPr>
            <a:r>
              <a:rPr lang="en-US" b="1" dirty="0"/>
              <a:t>Using two-factor authentication (2FA): </a:t>
            </a:r>
            <a:r>
              <a:rPr lang="en-US" dirty="0"/>
              <a:t>Enabling two-factor authentication adds an extra layer of security when logging into the system. </a:t>
            </a:r>
          </a:p>
          <a:p>
            <a:pPr marL="285750" indent="-285750">
              <a:buFontTx/>
              <a:buChar char="-"/>
            </a:pPr>
            <a:r>
              <a:rPr lang="en-US" b="1" dirty="0"/>
              <a:t>Formation of the firewall</a:t>
            </a:r>
            <a:r>
              <a:rPr lang="en-US" dirty="0"/>
              <a:t>: Properly configuring the firewall helps protect the system from network attacks. </a:t>
            </a:r>
          </a:p>
          <a:p>
            <a:pPr marL="285750" indent="-285750">
              <a:buFontTx/>
              <a:buChar char="-"/>
            </a:pPr>
            <a:r>
              <a:rPr lang="en-US" b="1" dirty="0"/>
              <a:t>Using SSH keys</a:t>
            </a:r>
            <a:r>
              <a:rPr lang="en-US" dirty="0"/>
              <a:t>: instead of passwords enhances the security of remote communications. </a:t>
            </a:r>
          </a:p>
          <a:p>
            <a:pPr marL="285750" indent="-285750">
              <a:buFontTx/>
              <a:buChar char="-"/>
            </a:pPr>
            <a:r>
              <a:rPr lang="en-US" b="1" dirty="0"/>
              <a:t>Setting password policies</a:t>
            </a:r>
            <a:r>
              <a:rPr lang="en-US" dirty="0"/>
              <a:t>: Establishing strong password policies helps prevent unauthorized access to the system. </a:t>
            </a:r>
          </a:p>
          <a:p>
            <a:pPr marL="285750" indent="-285750">
              <a:buFontTx/>
              <a:buChar char="-"/>
            </a:pPr>
            <a:endParaRPr lang="en-US" dirty="0"/>
          </a:p>
          <a:p>
            <a:r>
              <a:rPr lang="en-US" b="1" dirty="0"/>
              <a:t>Common security tools :</a:t>
            </a:r>
          </a:p>
          <a:p>
            <a:pPr marL="285750" indent="-285750">
              <a:buFont typeface="Arial" panose="020B0604020202020204" pitchFamily="34" charset="0"/>
              <a:buChar char="•"/>
            </a:pPr>
            <a:r>
              <a:rPr lang="en-US" b="1" dirty="0" err="1"/>
              <a:t>ClamAV</a:t>
            </a:r>
            <a:r>
              <a:rPr lang="en-US" dirty="0"/>
              <a:t>: An open-source tool for virus scanning.</a:t>
            </a:r>
          </a:p>
          <a:p>
            <a:pPr marL="285750" indent="-285750">
              <a:buFont typeface="Arial" panose="020B0604020202020204" pitchFamily="34" charset="0"/>
              <a:buChar char="•"/>
            </a:pPr>
            <a:r>
              <a:rPr lang="en-US" dirty="0"/>
              <a:t> </a:t>
            </a:r>
            <a:r>
              <a:rPr lang="en-US" b="1" dirty="0"/>
              <a:t>Fail2ban</a:t>
            </a:r>
            <a:r>
              <a:rPr lang="en-US" dirty="0"/>
              <a:t>: A tool for banning IP addresses that attempt to access the system without authorization. </a:t>
            </a:r>
          </a:p>
          <a:p>
            <a:pPr marL="285750" indent="-285750">
              <a:buFont typeface="Arial" panose="020B0604020202020204" pitchFamily="34" charset="0"/>
              <a:buChar char="•"/>
            </a:pPr>
            <a:r>
              <a:rPr lang="en-US" b="1" dirty="0" err="1"/>
              <a:t>Lynis</a:t>
            </a:r>
            <a:r>
              <a:rPr lang="en-US" b="1" dirty="0"/>
              <a:t>: </a:t>
            </a:r>
            <a:r>
              <a:rPr lang="en-US" dirty="0"/>
              <a:t>A security auditing tool that helps assess system security.</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609428" y="2208301"/>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2148484" y="1934216"/>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7688628" y="2504093"/>
            <a:ext cx="1849811" cy="1849811"/>
          </a:xfrm>
          <a:prstGeom prst="rect">
            <a:avLst/>
          </a:prstGeom>
        </p:spPr>
      </p:pic>
      <p:sp>
        <p:nvSpPr>
          <p:cNvPr id="2" name="TextBox 1">
            <a:extLst>
              <a:ext uri="{FF2B5EF4-FFF2-40B4-BE49-F238E27FC236}">
                <a16:creationId xmlns:a16="http://schemas.microsoft.com/office/drawing/2014/main" id="{80B749DB-E181-8D27-10F8-53EE748E2333}"/>
              </a:ext>
            </a:extLst>
          </p:cNvPr>
          <p:cNvSpPr txBox="1"/>
          <p:nvPr/>
        </p:nvSpPr>
        <p:spPr>
          <a:xfrm>
            <a:off x="19547725" y="1851038"/>
            <a:ext cx="6442328" cy="3416320"/>
          </a:xfrm>
          <a:prstGeom prst="rect">
            <a:avLst/>
          </a:prstGeom>
          <a:noFill/>
        </p:spPr>
        <p:txBody>
          <a:bodyPr wrap="square" rtlCol="1">
            <a:spAutoFit/>
          </a:bodyPr>
          <a:lstStyle/>
          <a:p>
            <a:r>
              <a:rPr lang="en-US" dirty="0"/>
              <a:t>3macOS includes its own antivirus software built in. XProtect detects and blocks any known malware. Apple monitors for new malware infections and updates XProtect regularly. XProtect will check for malware when an app is first launched and if it has been changed. If XProtect detects malware it will block the software and remove it. In addition to the protection offered by XProtect is Gatekeeper. Gatekeeper is a feature of macOS that is designed to stop users from installing malware in the first place. Gatekeeper checks that any app you download from the internet has been verified by Apple and checked for malicious code. If the app is considered a risk Gatekeeper will stop you from installing it.</a:t>
            </a:r>
            <a:endParaRPr lang="ar-SA" dirty="0"/>
          </a:p>
        </p:txBody>
      </p:sp>
      <p:sp>
        <p:nvSpPr>
          <p:cNvPr id="3" name="TextBox 2">
            <a:extLst>
              <a:ext uri="{FF2B5EF4-FFF2-40B4-BE49-F238E27FC236}">
                <a16:creationId xmlns:a16="http://schemas.microsoft.com/office/drawing/2014/main" id="{4A3A3C54-034F-934D-F2FE-28146EC8A0BB}"/>
              </a:ext>
            </a:extLst>
          </p:cNvPr>
          <p:cNvSpPr txBox="1"/>
          <p:nvPr/>
        </p:nvSpPr>
        <p:spPr>
          <a:xfrm>
            <a:off x="12488129" y="1934216"/>
            <a:ext cx="6634710" cy="3139321"/>
          </a:xfrm>
          <a:prstGeom prst="rect">
            <a:avLst/>
          </a:prstGeom>
          <a:noFill/>
        </p:spPr>
        <p:txBody>
          <a:bodyPr wrap="square" rtlCol="1">
            <a:spAutoFit/>
          </a:bodyPr>
          <a:lstStyle/>
          <a:p>
            <a:r>
              <a:rPr lang="en-US" dirty="0"/>
              <a:t>Windows includes a variety of security measures designed to safeguard user data and system integrity. Access control lists (ACLs) are utilized to regulate permissions for both users and system processes, guaranteeing that only authorized entities are able to access specific resources. The User Account Control (UAC) feature adds an extra layer of security by restricting administrative privileges, notifying users when an action necessitates heightened access levels. Moreover, encryption technologies such as BitLocker are implemented to safeguard confidential data, establishing Windows as a secure platform suitable for personal and business purposes alike.</a:t>
            </a:r>
            <a:endParaRPr lang="ar-SA" dirty="0"/>
          </a:p>
        </p:txBody>
      </p:sp>
      <p:sp>
        <p:nvSpPr>
          <p:cNvPr id="4" name="TextBox 3">
            <a:extLst>
              <a:ext uri="{FF2B5EF4-FFF2-40B4-BE49-F238E27FC236}">
                <a16:creationId xmlns:a16="http://schemas.microsoft.com/office/drawing/2014/main" id="{DC705244-7763-A9DA-F1B1-1DF038E0CC9A}"/>
              </a:ext>
            </a:extLst>
          </p:cNvPr>
          <p:cNvSpPr txBox="1"/>
          <p:nvPr/>
        </p:nvSpPr>
        <p:spPr>
          <a:xfrm>
            <a:off x="16162739" y="1712538"/>
            <a:ext cx="7381833" cy="3693319"/>
          </a:xfrm>
          <a:prstGeom prst="rect">
            <a:avLst/>
          </a:prstGeom>
          <a:noFill/>
        </p:spPr>
        <p:txBody>
          <a:bodyPr wrap="square" rtlCol="1">
            <a:spAutoFit/>
          </a:bodyPr>
          <a:lstStyle/>
          <a:p>
            <a:r>
              <a:rPr lang="en-US" dirty="0"/>
              <a:t> Security features in Linux </a:t>
            </a:r>
          </a:p>
          <a:p>
            <a:pPr marL="285750" indent="-285750">
              <a:buFont typeface="Arial" panose="020B0604020202020204" pitchFamily="34" charset="0"/>
              <a:buChar char="•"/>
            </a:pPr>
            <a:r>
              <a:rPr lang="en-US" dirty="0"/>
              <a:t>The strict privilege model: In Linux, access to root privileges is strictly restricted. Regular users are granted only the privileges necessary to perform their tasks, which reduces the likelihood of malware spreading.  </a:t>
            </a:r>
          </a:p>
          <a:p>
            <a:pPr marL="285750" indent="-285750">
              <a:buFontTx/>
              <a:buChar char="-"/>
            </a:pPr>
            <a:r>
              <a:rPr lang="en-US" dirty="0"/>
              <a:t>Transparency and open source: The transparency of the source code in Linux allows the global community of developers to continuously review the code and quickly identify security vulnerabilities.</a:t>
            </a:r>
          </a:p>
          <a:p>
            <a:pPr marL="285750" indent="-285750">
              <a:buFontTx/>
              <a:buChar char="-"/>
            </a:pPr>
            <a:r>
              <a:rPr lang="en-US" dirty="0"/>
              <a:t>Mandatory Access Control (MAC) Systems:  </a:t>
            </a:r>
            <a:r>
              <a:rPr lang="en-US" dirty="0" err="1"/>
              <a:t>SELinux</a:t>
            </a:r>
            <a:r>
              <a:rPr lang="en-US" dirty="0"/>
              <a:t> and </a:t>
            </a:r>
            <a:r>
              <a:rPr lang="en-US" dirty="0" err="1"/>
              <a:t>AppArmor</a:t>
            </a:r>
            <a:r>
              <a:rPr lang="en-US" dirty="0"/>
              <a:t> are systems that enhance security by enforcing strict policies for access control to resources. </a:t>
            </a:r>
          </a:p>
          <a:p>
            <a:pPr marL="285750" indent="-285750">
              <a:buFont typeface="Arial" panose="020B0604020202020204" pitchFamily="34" charset="0"/>
              <a:buChar char="•"/>
            </a:pPr>
            <a:r>
              <a:rPr lang="en-US" dirty="0"/>
              <a:t>Firewalls Linux comes equipped with strong firewalls like iptables and </a:t>
            </a:r>
            <a:r>
              <a:rPr lang="en-US" dirty="0" err="1"/>
              <a:t>firewalld</a:t>
            </a:r>
            <a:r>
              <a:rPr lang="en-US" dirty="0"/>
              <a:t>, which help protect the system from external attacks. </a:t>
            </a:r>
            <a:endParaRPr lang="ar-SA" dirty="0"/>
          </a:p>
        </p:txBody>
      </p:sp>
    </p:spTree>
    <p:extLst>
      <p:ext uri="{BB962C8B-B14F-4D97-AF65-F5344CB8AC3E}">
        <p14:creationId xmlns:p14="http://schemas.microsoft.com/office/powerpoint/2010/main" val="3536447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Security &amp; Protection</a:t>
            </a:r>
            <a:endParaRPr lang="ar-SA" sz="4000" b="1" dirty="0"/>
          </a:p>
        </p:txBody>
      </p:sp>
      <p:sp>
        <p:nvSpPr>
          <p:cNvPr id="9" name="TextBox 8">
            <a:extLst>
              <a:ext uri="{FF2B5EF4-FFF2-40B4-BE49-F238E27FC236}">
                <a16:creationId xmlns:a16="http://schemas.microsoft.com/office/drawing/2014/main" id="{39097746-91D8-DD88-BA3B-B6AFCAED45B6}"/>
              </a:ext>
            </a:extLst>
          </p:cNvPr>
          <p:cNvSpPr txBox="1"/>
          <p:nvPr/>
        </p:nvSpPr>
        <p:spPr>
          <a:xfrm>
            <a:off x="4917325" y="2176215"/>
            <a:ext cx="6442328" cy="3416320"/>
          </a:xfrm>
          <a:prstGeom prst="rect">
            <a:avLst/>
          </a:prstGeom>
          <a:noFill/>
        </p:spPr>
        <p:txBody>
          <a:bodyPr wrap="square" rtlCol="1">
            <a:spAutoFit/>
          </a:bodyPr>
          <a:lstStyle/>
          <a:p>
            <a:r>
              <a:rPr lang="en-US" dirty="0"/>
              <a:t>3macOS includes its own antivirus software built in. XProtect detects and blocks any known malware. Apple monitors for new malware infections and updates XProtect regularly. XProtect will check for malware when an app is first launched and if it has been changed. If XProtect detects malware it will block the software and remove it. In addition to the protection offered by XProtect is Gatekeeper. Gatekeeper is a feature of macOS that is designed to stop users from installing malware in the first place. Gatekeeper checks that any app you download from the internet has been verified by Apple and checked for malicious code. If the app is considered a risk Gatekeeper will stop you from installing it.</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747023" y="2321872"/>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1888281" y="2256034"/>
            <a:ext cx="1849812" cy="2488337"/>
          </a:xfrm>
          <a:prstGeom prst="rect">
            <a:avLst/>
          </a:prstGeom>
        </p:spPr>
      </p:pic>
      <p:sp>
        <p:nvSpPr>
          <p:cNvPr id="3" name="TextBox 2">
            <a:extLst>
              <a:ext uri="{FF2B5EF4-FFF2-40B4-BE49-F238E27FC236}">
                <a16:creationId xmlns:a16="http://schemas.microsoft.com/office/drawing/2014/main" id="{67430A17-D962-04FF-1A38-FF0F803B6CA7}"/>
              </a:ext>
            </a:extLst>
          </p:cNvPr>
          <p:cNvSpPr txBox="1"/>
          <p:nvPr/>
        </p:nvSpPr>
        <p:spPr>
          <a:xfrm>
            <a:off x="12802653" y="1100740"/>
            <a:ext cx="9374502" cy="5078313"/>
          </a:xfrm>
          <a:prstGeom prst="rect">
            <a:avLst/>
          </a:prstGeom>
          <a:noFill/>
        </p:spPr>
        <p:txBody>
          <a:bodyPr wrap="square" rtlCol="1">
            <a:spAutoFit/>
          </a:bodyPr>
          <a:lstStyle/>
          <a:p>
            <a:r>
              <a:rPr lang="en-US" dirty="0"/>
              <a:t>3- </a:t>
            </a:r>
            <a:r>
              <a:rPr lang="en-US" b="1" dirty="0"/>
              <a:t>Regular security updates: </a:t>
            </a:r>
            <a:r>
              <a:rPr lang="en-US" dirty="0"/>
              <a:t>Security updates are regularly issued to address newly discovered vulnerabilities, helping to maintain the system's security. </a:t>
            </a:r>
          </a:p>
          <a:p>
            <a:endParaRPr lang="en-US" dirty="0"/>
          </a:p>
          <a:p>
            <a:r>
              <a:rPr lang="en-US" b="1" dirty="0"/>
              <a:t>Protection strategies :</a:t>
            </a:r>
            <a:endParaRPr lang="en-US" dirty="0"/>
          </a:p>
          <a:p>
            <a:pPr marL="285750" indent="-285750">
              <a:buFontTx/>
              <a:buChar char="-"/>
            </a:pPr>
            <a:r>
              <a:rPr lang="en-US" b="1" dirty="0"/>
              <a:t>Disabling root login</a:t>
            </a:r>
            <a:r>
              <a:rPr lang="en-US" dirty="0"/>
              <a:t>: helps prevent unauthorized access to administrative privileges. </a:t>
            </a:r>
          </a:p>
          <a:p>
            <a:pPr marL="285750" indent="-285750">
              <a:buFontTx/>
              <a:buChar char="-"/>
            </a:pPr>
            <a:r>
              <a:rPr lang="en-US" b="1" dirty="0"/>
              <a:t>Using two-factor authentication (2FA): </a:t>
            </a:r>
            <a:r>
              <a:rPr lang="en-US" dirty="0"/>
              <a:t>Enabling two-factor authentication adds an extra layer of security when logging into the system. </a:t>
            </a:r>
          </a:p>
          <a:p>
            <a:pPr marL="285750" indent="-285750">
              <a:buFontTx/>
              <a:buChar char="-"/>
            </a:pPr>
            <a:r>
              <a:rPr lang="en-US" b="1" dirty="0"/>
              <a:t>Formation of the firewall</a:t>
            </a:r>
            <a:r>
              <a:rPr lang="en-US" dirty="0"/>
              <a:t>: Properly configuring the firewall helps protect the system from network attacks. </a:t>
            </a:r>
          </a:p>
          <a:p>
            <a:pPr marL="285750" indent="-285750">
              <a:buFontTx/>
              <a:buChar char="-"/>
            </a:pPr>
            <a:r>
              <a:rPr lang="en-US" b="1" dirty="0"/>
              <a:t>Using SSH keys</a:t>
            </a:r>
            <a:r>
              <a:rPr lang="en-US" dirty="0"/>
              <a:t>: instead of passwords enhances the security of remote communications. </a:t>
            </a:r>
          </a:p>
          <a:p>
            <a:pPr marL="285750" indent="-285750">
              <a:buFontTx/>
              <a:buChar char="-"/>
            </a:pPr>
            <a:r>
              <a:rPr lang="en-US" b="1" dirty="0"/>
              <a:t>Setting password policies</a:t>
            </a:r>
            <a:r>
              <a:rPr lang="en-US" dirty="0"/>
              <a:t>: Establishing strong password policies helps prevent unauthorized access to the system. </a:t>
            </a:r>
          </a:p>
          <a:p>
            <a:pPr marL="285750" indent="-285750">
              <a:buFontTx/>
              <a:buChar char="-"/>
            </a:pPr>
            <a:endParaRPr lang="en-US" dirty="0"/>
          </a:p>
          <a:p>
            <a:r>
              <a:rPr lang="en-US" b="1" dirty="0"/>
              <a:t>Common security tools :</a:t>
            </a:r>
          </a:p>
          <a:p>
            <a:pPr marL="285750" indent="-285750">
              <a:buFont typeface="Arial" panose="020B0604020202020204" pitchFamily="34" charset="0"/>
              <a:buChar char="•"/>
            </a:pPr>
            <a:r>
              <a:rPr lang="en-US" b="1" dirty="0" err="1"/>
              <a:t>ClamAV</a:t>
            </a:r>
            <a:r>
              <a:rPr lang="en-US" dirty="0"/>
              <a:t>: An open-source tool for virus scanning.</a:t>
            </a:r>
          </a:p>
          <a:p>
            <a:pPr marL="285750" indent="-285750">
              <a:buFont typeface="Arial" panose="020B0604020202020204" pitchFamily="34" charset="0"/>
              <a:buChar char="•"/>
            </a:pPr>
            <a:r>
              <a:rPr lang="en-US" dirty="0"/>
              <a:t> </a:t>
            </a:r>
            <a:r>
              <a:rPr lang="en-US" b="1" dirty="0"/>
              <a:t>Fail2ban</a:t>
            </a:r>
            <a:r>
              <a:rPr lang="en-US" dirty="0"/>
              <a:t>: A tool for banning IP addresses that attempt to access the system without authorization. </a:t>
            </a:r>
          </a:p>
          <a:p>
            <a:pPr marL="285750" indent="-285750">
              <a:buFont typeface="Arial" panose="020B0604020202020204" pitchFamily="34" charset="0"/>
              <a:buChar char="•"/>
            </a:pPr>
            <a:r>
              <a:rPr lang="en-US" b="1" dirty="0" err="1"/>
              <a:t>Lynis</a:t>
            </a:r>
            <a:r>
              <a:rPr lang="en-US" b="1" dirty="0"/>
              <a:t>: </a:t>
            </a:r>
            <a:r>
              <a:rPr lang="en-US" dirty="0"/>
              <a:t>A security auditing tool that helps assess system security.</a:t>
            </a:r>
            <a:endParaRPr lang="ar-SA" dirty="0"/>
          </a:p>
        </p:txBody>
      </p:sp>
    </p:spTree>
    <p:extLst>
      <p:ext uri="{BB962C8B-B14F-4D97-AF65-F5344CB8AC3E}">
        <p14:creationId xmlns:p14="http://schemas.microsoft.com/office/powerpoint/2010/main" val="3591093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THE BEST ONE IS</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17343138" y="2761539"/>
            <a:ext cx="4749800" cy="1477328"/>
          </a:xfrm>
          <a:prstGeom prst="rect">
            <a:avLst/>
          </a:prstGeom>
          <a:noFill/>
        </p:spPr>
        <p:txBody>
          <a:bodyPr wrap="square" rtlCol="1">
            <a:spAutoFit/>
          </a:bodyPr>
          <a:lstStyle/>
          <a:p>
            <a:r>
              <a:rPr lang="ar-SA" dirty="0"/>
              <a:t>222222222222222222222222222222222222222222222222222222222222222222222222222222222222222222222222222222222222222222222222222222222222222222222222222222222222222</a:t>
            </a:r>
          </a:p>
        </p:txBody>
      </p:sp>
      <p:sp>
        <p:nvSpPr>
          <p:cNvPr id="9" name="TextBox 8">
            <a:extLst>
              <a:ext uri="{FF2B5EF4-FFF2-40B4-BE49-F238E27FC236}">
                <a16:creationId xmlns:a16="http://schemas.microsoft.com/office/drawing/2014/main" id="{39097746-91D8-DD88-BA3B-B6AFCAED45B6}"/>
              </a:ext>
            </a:extLst>
          </p:cNvPr>
          <p:cNvSpPr txBox="1"/>
          <p:nvPr/>
        </p:nvSpPr>
        <p:spPr>
          <a:xfrm>
            <a:off x="22293607" y="2690334"/>
            <a:ext cx="4749800" cy="1477328"/>
          </a:xfrm>
          <a:prstGeom prst="rect">
            <a:avLst/>
          </a:prstGeom>
          <a:noFill/>
        </p:spPr>
        <p:txBody>
          <a:bodyPr wrap="square" rtlCol="1">
            <a:spAutoFit/>
          </a:bodyPr>
          <a:lstStyle/>
          <a:p>
            <a:r>
              <a:rPr lang="en-US" dirty="0"/>
              <a:t>333333333333333333333333333333333333333333333333333333333333333333333333333333333333333333333333333333333333333333333333333333333333333333333333333333333333333333</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5188520" y="2321874"/>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8882261" y="2184832"/>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1459928" y="2504094"/>
            <a:ext cx="1849811" cy="1849811"/>
          </a:xfrm>
          <a:prstGeom prst="rect">
            <a:avLst/>
          </a:prstGeom>
        </p:spPr>
      </p:pic>
      <p:sp>
        <p:nvSpPr>
          <p:cNvPr id="22" name="TextBox 21">
            <a:extLst>
              <a:ext uri="{FF2B5EF4-FFF2-40B4-BE49-F238E27FC236}">
                <a16:creationId xmlns:a16="http://schemas.microsoft.com/office/drawing/2014/main" id="{F74612A1-966F-14BD-5587-0B2BC6B5D3C2}"/>
              </a:ext>
            </a:extLst>
          </p:cNvPr>
          <p:cNvSpPr txBox="1"/>
          <p:nvPr/>
        </p:nvSpPr>
        <p:spPr>
          <a:xfrm>
            <a:off x="12392669" y="2761539"/>
            <a:ext cx="4749800" cy="1477328"/>
          </a:xfrm>
          <a:prstGeom prst="rect">
            <a:avLst/>
          </a:prstGeom>
          <a:noFill/>
        </p:spPr>
        <p:txBody>
          <a:bodyPr wrap="square" rtlCol="1">
            <a:spAutoFit/>
          </a:bodyPr>
          <a:lstStyle/>
          <a:p>
            <a:r>
              <a:rPr lang="ar-SA" dirty="0"/>
              <a:t>11111111111111111111111111111111111111111111111111111111111111111111111111111111111111111111111111111111111111111111111111111111111111111111111111111111111111111111</a:t>
            </a:r>
          </a:p>
        </p:txBody>
      </p:sp>
      <p:sp>
        <p:nvSpPr>
          <p:cNvPr id="2" name="Rectangle: Rounded Corners 1">
            <a:extLst>
              <a:ext uri="{FF2B5EF4-FFF2-40B4-BE49-F238E27FC236}">
                <a16:creationId xmlns:a16="http://schemas.microsoft.com/office/drawing/2014/main" id="{B4CEF7F7-12AE-CA5D-718A-E7313EF5FBE1}"/>
              </a:ext>
            </a:extLst>
          </p:cNvPr>
          <p:cNvSpPr/>
          <p:nvPr/>
        </p:nvSpPr>
        <p:spPr>
          <a:xfrm>
            <a:off x="1184223" y="2100985"/>
            <a:ext cx="2546900" cy="2572184"/>
          </a:xfrm>
          <a:prstGeom prst="roundRect">
            <a:avLst/>
          </a:prstGeom>
          <a:noFill/>
          <a:ln w="57150">
            <a:solidFill>
              <a:srgbClr val="595959"/>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Rounded Corners 2">
            <a:extLst>
              <a:ext uri="{FF2B5EF4-FFF2-40B4-BE49-F238E27FC236}">
                <a16:creationId xmlns:a16="http://schemas.microsoft.com/office/drawing/2014/main" id="{0E697D12-C318-FAC8-EA3B-9F0AD616BE81}"/>
              </a:ext>
            </a:extLst>
          </p:cNvPr>
          <p:cNvSpPr/>
          <p:nvPr/>
        </p:nvSpPr>
        <p:spPr>
          <a:xfrm>
            <a:off x="4822550" y="2100985"/>
            <a:ext cx="2546900" cy="2572184"/>
          </a:xfrm>
          <a:prstGeom prst="roundRect">
            <a:avLst/>
          </a:prstGeom>
          <a:noFill/>
          <a:ln w="57150">
            <a:solidFill>
              <a:srgbClr val="595959"/>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Rectangle: Rounded Corners 3">
            <a:extLst>
              <a:ext uri="{FF2B5EF4-FFF2-40B4-BE49-F238E27FC236}">
                <a16:creationId xmlns:a16="http://schemas.microsoft.com/office/drawing/2014/main" id="{FA70321F-5AD7-BF33-B3A9-9DDD8F201451}"/>
              </a:ext>
            </a:extLst>
          </p:cNvPr>
          <p:cNvSpPr/>
          <p:nvPr/>
        </p:nvSpPr>
        <p:spPr>
          <a:xfrm>
            <a:off x="8562933" y="2100985"/>
            <a:ext cx="2546900" cy="2572184"/>
          </a:xfrm>
          <a:prstGeom prst="roundRect">
            <a:avLst/>
          </a:prstGeom>
          <a:noFill/>
          <a:ln w="57150">
            <a:solidFill>
              <a:srgbClr val="595959"/>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2BB604C6-AB36-55D2-AB40-9EC80EAEF308}"/>
              </a:ext>
            </a:extLst>
          </p:cNvPr>
          <p:cNvSpPr/>
          <p:nvPr/>
        </p:nvSpPr>
        <p:spPr>
          <a:xfrm>
            <a:off x="1132281" y="5051685"/>
            <a:ext cx="9899725" cy="557334"/>
          </a:xfrm>
          <a:prstGeom prst="roundRect">
            <a:avLst>
              <a:gd name="adj" fmla="val 50000"/>
            </a:avLst>
          </a:prstGeom>
          <a:solidFill>
            <a:srgbClr val="595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Oval 16">
            <a:extLst>
              <a:ext uri="{FF2B5EF4-FFF2-40B4-BE49-F238E27FC236}">
                <a16:creationId xmlns:a16="http://schemas.microsoft.com/office/drawing/2014/main" id="{37BADF14-E37D-9256-E5D5-1325319D724C}"/>
              </a:ext>
            </a:extLst>
          </p:cNvPr>
          <p:cNvSpPr/>
          <p:nvPr/>
        </p:nvSpPr>
        <p:spPr>
          <a:xfrm>
            <a:off x="1159994" y="5051685"/>
            <a:ext cx="508534" cy="557334"/>
          </a:xfrm>
          <a:prstGeom prst="ellipse">
            <a:avLst/>
          </a:prstGeom>
          <a:solidFill>
            <a:srgbClr val="16C016"/>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473983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THE BEST ONE IS</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17343138" y="2761539"/>
            <a:ext cx="4749800" cy="1477328"/>
          </a:xfrm>
          <a:prstGeom prst="rect">
            <a:avLst/>
          </a:prstGeom>
          <a:noFill/>
        </p:spPr>
        <p:txBody>
          <a:bodyPr wrap="square" rtlCol="1">
            <a:spAutoFit/>
          </a:bodyPr>
          <a:lstStyle/>
          <a:p>
            <a:r>
              <a:rPr lang="ar-SA" dirty="0"/>
              <a:t>222222222222222222222222222222222222222222222222222222222222222222222222222222222222222222222222222222222222222222222222222222222222222222222222222222222222222</a:t>
            </a:r>
          </a:p>
        </p:txBody>
      </p:sp>
      <p:sp>
        <p:nvSpPr>
          <p:cNvPr id="9" name="TextBox 8">
            <a:extLst>
              <a:ext uri="{FF2B5EF4-FFF2-40B4-BE49-F238E27FC236}">
                <a16:creationId xmlns:a16="http://schemas.microsoft.com/office/drawing/2014/main" id="{39097746-91D8-DD88-BA3B-B6AFCAED45B6}"/>
              </a:ext>
            </a:extLst>
          </p:cNvPr>
          <p:cNvSpPr txBox="1"/>
          <p:nvPr/>
        </p:nvSpPr>
        <p:spPr>
          <a:xfrm>
            <a:off x="22293607" y="2690334"/>
            <a:ext cx="4749800" cy="1477328"/>
          </a:xfrm>
          <a:prstGeom prst="rect">
            <a:avLst/>
          </a:prstGeom>
          <a:noFill/>
        </p:spPr>
        <p:txBody>
          <a:bodyPr wrap="square" rtlCol="1">
            <a:spAutoFit/>
          </a:bodyPr>
          <a:lstStyle/>
          <a:p>
            <a:r>
              <a:rPr lang="en-US" dirty="0"/>
              <a:t>333333333333333333333333333333333333333333333333333333333333333333333333333333333333333333333333333333333333333333333333333333333333333333333333333333333333333333</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5188520" y="2321874"/>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8882261" y="2184832"/>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1459928" y="2504094"/>
            <a:ext cx="1849811" cy="1849811"/>
          </a:xfrm>
          <a:prstGeom prst="rect">
            <a:avLst/>
          </a:prstGeom>
        </p:spPr>
      </p:pic>
      <p:sp>
        <p:nvSpPr>
          <p:cNvPr id="22" name="TextBox 21">
            <a:extLst>
              <a:ext uri="{FF2B5EF4-FFF2-40B4-BE49-F238E27FC236}">
                <a16:creationId xmlns:a16="http://schemas.microsoft.com/office/drawing/2014/main" id="{F74612A1-966F-14BD-5587-0B2BC6B5D3C2}"/>
              </a:ext>
            </a:extLst>
          </p:cNvPr>
          <p:cNvSpPr txBox="1"/>
          <p:nvPr/>
        </p:nvSpPr>
        <p:spPr>
          <a:xfrm>
            <a:off x="12392669" y="2761539"/>
            <a:ext cx="4749800" cy="1477328"/>
          </a:xfrm>
          <a:prstGeom prst="rect">
            <a:avLst/>
          </a:prstGeom>
          <a:noFill/>
        </p:spPr>
        <p:txBody>
          <a:bodyPr wrap="square" rtlCol="1">
            <a:spAutoFit/>
          </a:bodyPr>
          <a:lstStyle/>
          <a:p>
            <a:r>
              <a:rPr lang="ar-SA" dirty="0"/>
              <a:t>11111111111111111111111111111111111111111111111111111111111111111111111111111111111111111111111111111111111111111111111111111111111111111111111111111111111111111111</a:t>
            </a:r>
          </a:p>
        </p:txBody>
      </p:sp>
      <p:sp>
        <p:nvSpPr>
          <p:cNvPr id="2" name="Rectangle: Rounded Corners 1">
            <a:extLst>
              <a:ext uri="{FF2B5EF4-FFF2-40B4-BE49-F238E27FC236}">
                <a16:creationId xmlns:a16="http://schemas.microsoft.com/office/drawing/2014/main" id="{B4CEF7F7-12AE-CA5D-718A-E7313EF5FBE1}"/>
              </a:ext>
            </a:extLst>
          </p:cNvPr>
          <p:cNvSpPr/>
          <p:nvPr/>
        </p:nvSpPr>
        <p:spPr>
          <a:xfrm>
            <a:off x="1184223" y="2100985"/>
            <a:ext cx="2546900" cy="2572184"/>
          </a:xfrm>
          <a:prstGeom prst="roundRect">
            <a:avLst/>
          </a:prstGeom>
          <a:noFill/>
          <a:ln w="57150">
            <a:solidFill>
              <a:srgbClr val="595959"/>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Rounded Corners 2">
            <a:extLst>
              <a:ext uri="{FF2B5EF4-FFF2-40B4-BE49-F238E27FC236}">
                <a16:creationId xmlns:a16="http://schemas.microsoft.com/office/drawing/2014/main" id="{0E697D12-C318-FAC8-EA3B-9F0AD616BE81}"/>
              </a:ext>
            </a:extLst>
          </p:cNvPr>
          <p:cNvSpPr/>
          <p:nvPr/>
        </p:nvSpPr>
        <p:spPr>
          <a:xfrm>
            <a:off x="4822550" y="2100985"/>
            <a:ext cx="2546900" cy="2572184"/>
          </a:xfrm>
          <a:prstGeom prst="roundRect">
            <a:avLst/>
          </a:prstGeom>
          <a:noFill/>
          <a:ln w="57150">
            <a:solidFill>
              <a:srgbClr val="16C016"/>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Rectangle: Rounded Corners 3">
            <a:extLst>
              <a:ext uri="{FF2B5EF4-FFF2-40B4-BE49-F238E27FC236}">
                <a16:creationId xmlns:a16="http://schemas.microsoft.com/office/drawing/2014/main" id="{FA70321F-5AD7-BF33-B3A9-9DDD8F201451}"/>
              </a:ext>
            </a:extLst>
          </p:cNvPr>
          <p:cNvSpPr/>
          <p:nvPr/>
        </p:nvSpPr>
        <p:spPr>
          <a:xfrm>
            <a:off x="8562933" y="2100985"/>
            <a:ext cx="2546900" cy="2572184"/>
          </a:xfrm>
          <a:prstGeom prst="roundRect">
            <a:avLst/>
          </a:prstGeom>
          <a:noFill/>
          <a:ln w="57150">
            <a:solidFill>
              <a:srgbClr val="595959"/>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2BB604C6-AB36-55D2-AB40-9EC80EAEF308}"/>
              </a:ext>
            </a:extLst>
          </p:cNvPr>
          <p:cNvSpPr/>
          <p:nvPr/>
        </p:nvSpPr>
        <p:spPr>
          <a:xfrm>
            <a:off x="1132281" y="5051685"/>
            <a:ext cx="9899725" cy="557334"/>
          </a:xfrm>
          <a:prstGeom prst="roundRect">
            <a:avLst>
              <a:gd name="adj" fmla="val 50000"/>
            </a:avLst>
          </a:prstGeom>
          <a:solidFill>
            <a:srgbClr val="595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Oval 16">
            <a:extLst>
              <a:ext uri="{FF2B5EF4-FFF2-40B4-BE49-F238E27FC236}">
                <a16:creationId xmlns:a16="http://schemas.microsoft.com/office/drawing/2014/main" id="{37BADF14-E37D-9256-E5D5-1325319D724C}"/>
              </a:ext>
            </a:extLst>
          </p:cNvPr>
          <p:cNvSpPr/>
          <p:nvPr/>
        </p:nvSpPr>
        <p:spPr>
          <a:xfrm>
            <a:off x="5841733" y="5051685"/>
            <a:ext cx="508534" cy="557334"/>
          </a:xfrm>
          <a:prstGeom prst="ellipse">
            <a:avLst/>
          </a:prstGeom>
          <a:solidFill>
            <a:srgbClr val="16C016"/>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647185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THE BEST ONE IS</a:t>
            </a:r>
            <a:endParaRPr lang="ar-SA" sz="4000" b="1"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5174664" y="1771232"/>
            <a:ext cx="1814960" cy="2214252"/>
          </a:xfrm>
          <a:prstGeom prst="rect">
            <a:avLst/>
          </a:prstGeom>
        </p:spPr>
      </p:pic>
      <p:sp>
        <p:nvSpPr>
          <p:cNvPr id="3" name="Rectangle: Rounded Corners 2">
            <a:extLst>
              <a:ext uri="{FF2B5EF4-FFF2-40B4-BE49-F238E27FC236}">
                <a16:creationId xmlns:a16="http://schemas.microsoft.com/office/drawing/2014/main" id="{0E697D12-C318-FAC8-EA3B-9F0AD616BE81}"/>
              </a:ext>
            </a:extLst>
          </p:cNvPr>
          <p:cNvSpPr/>
          <p:nvPr/>
        </p:nvSpPr>
        <p:spPr>
          <a:xfrm>
            <a:off x="4822550" y="1475447"/>
            <a:ext cx="2546900" cy="2572184"/>
          </a:xfrm>
          <a:prstGeom prst="roundRect">
            <a:avLst/>
          </a:prstGeom>
          <a:noFill/>
          <a:ln w="57150">
            <a:solidFill>
              <a:srgbClr val="16C016"/>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Rectangle: Rounded Corners 7">
            <a:extLst>
              <a:ext uri="{FF2B5EF4-FFF2-40B4-BE49-F238E27FC236}">
                <a16:creationId xmlns:a16="http://schemas.microsoft.com/office/drawing/2014/main" id="{E5F5AA0A-A357-81EC-D3A2-DA91A99A671E}"/>
              </a:ext>
            </a:extLst>
          </p:cNvPr>
          <p:cNvSpPr/>
          <p:nvPr/>
        </p:nvSpPr>
        <p:spPr>
          <a:xfrm>
            <a:off x="9315" y="4166723"/>
            <a:ext cx="2182053" cy="2572184"/>
          </a:xfrm>
          <a:prstGeom prst="roundRect">
            <a:avLst/>
          </a:prstGeom>
          <a:solidFill>
            <a:srgbClr val="181818"/>
          </a:solidFill>
          <a:ln w="57150">
            <a:solidFill>
              <a:srgbClr val="16C016"/>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Process &amp; Threads:</a:t>
            </a:r>
          </a:p>
          <a:p>
            <a:pPr algn="ctr"/>
            <a:r>
              <a:rPr lang="en-US" dirty="0"/>
              <a:t>Linux, provides enhanced flexibility and control for developers and power users</a:t>
            </a:r>
            <a:endParaRPr lang="ar-SA" dirty="0"/>
          </a:p>
        </p:txBody>
      </p:sp>
      <p:sp>
        <p:nvSpPr>
          <p:cNvPr id="9" name="Rectangle: Rounded Corners 8">
            <a:extLst>
              <a:ext uri="{FF2B5EF4-FFF2-40B4-BE49-F238E27FC236}">
                <a16:creationId xmlns:a16="http://schemas.microsoft.com/office/drawing/2014/main" id="{3610ED7B-BDBD-B496-618D-51192E838D37}"/>
              </a:ext>
            </a:extLst>
          </p:cNvPr>
          <p:cNvSpPr/>
          <p:nvPr/>
        </p:nvSpPr>
        <p:spPr>
          <a:xfrm>
            <a:off x="2324722" y="4166723"/>
            <a:ext cx="2546897" cy="2572184"/>
          </a:xfrm>
          <a:prstGeom prst="roundRect">
            <a:avLst/>
          </a:prstGeom>
          <a:solidFill>
            <a:srgbClr val="181818"/>
          </a:solidFill>
          <a:ln w="57150">
            <a:solidFill>
              <a:srgbClr val="16C016"/>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CPU Scheduling: </a:t>
            </a:r>
            <a:endParaRPr lang="en-US" dirty="0"/>
          </a:p>
          <a:p>
            <a:pPr algn="ctr"/>
            <a:r>
              <a:rPr lang="en-US" dirty="0"/>
              <a:t>Linux, offers a high level of customization with advanced scheduling algorithms for optimizing performance</a:t>
            </a:r>
            <a:endParaRPr lang="ar-SA" dirty="0"/>
          </a:p>
        </p:txBody>
      </p:sp>
      <p:sp>
        <p:nvSpPr>
          <p:cNvPr id="12" name="Rectangle: Rounded Corners 11">
            <a:extLst>
              <a:ext uri="{FF2B5EF4-FFF2-40B4-BE49-F238E27FC236}">
                <a16:creationId xmlns:a16="http://schemas.microsoft.com/office/drawing/2014/main" id="{B26054A8-802D-5C00-C4EF-4DFB4CDDC6CC}"/>
              </a:ext>
            </a:extLst>
          </p:cNvPr>
          <p:cNvSpPr/>
          <p:nvPr/>
        </p:nvSpPr>
        <p:spPr>
          <a:xfrm>
            <a:off x="5004973" y="4191672"/>
            <a:ext cx="2182053" cy="2572184"/>
          </a:xfrm>
          <a:prstGeom prst="roundRect">
            <a:avLst/>
          </a:prstGeom>
          <a:solidFill>
            <a:srgbClr val="181818"/>
          </a:solidFill>
          <a:ln w="57150">
            <a:solidFill>
              <a:srgbClr val="16C016"/>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Synchronization:</a:t>
            </a:r>
          </a:p>
          <a:p>
            <a:pPr algn="ctr"/>
            <a:r>
              <a:rPr lang="en-US" dirty="0"/>
              <a:t>Linux, includes a wide range of advanced and diverse synchronization primitives.</a:t>
            </a:r>
            <a:endParaRPr lang="ar-SA" dirty="0"/>
          </a:p>
        </p:txBody>
      </p:sp>
      <p:sp>
        <p:nvSpPr>
          <p:cNvPr id="13" name="Rectangle: Rounded Corners 12">
            <a:extLst>
              <a:ext uri="{FF2B5EF4-FFF2-40B4-BE49-F238E27FC236}">
                <a16:creationId xmlns:a16="http://schemas.microsoft.com/office/drawing/2014/main" id="{00EBEDE0-6ADB-575C-FA61-25D7376C7164}"/>
              </a:ext>
            </a:extLst>
          </p:cNvPr>
          <p:cNvSpPr/>
          <p:nvPr/>
        </p:nvSpPr>
        <p:spPr>
          <a:xfrm>
            <a:off x="7369450" y="4217959"/>
            <a:ext cx="2182053" cy="2572184"/>
          </a:xfrm>
          <a:prstGeom prst="roundRect">
            <a:avLst/>
          </a:prstGeom>
          <a:solidFill>
            <a:srgbClr val="181818"/>
          </a:solidFill>
          <a:ln w="57150">
            <a:solidFill>
              <a:srgbClr val="16C016"/>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File Systems:</a:t>
            </a:r>
          </a:p>
          <a:p>
            <a:pPr algn="ctr"/>
            <a:r>
              <a:rPr lang="en-US" dirty="0"/>
              <a:t> Linux, supports a diverse range of file systems, including advanced options such as ext4 and </a:t>
            </a:r>
            <a:r>
              <a:rPr lang="en-US" dirty="0" err="1"/>
              <a:t>Btrfs</a:t>
            </a:r>
            <a:r>
              <a:rPr lang="en-US" dirty="0"/>
              <a:t>.</a:t>
            </a:r>
            <a:endParaRPr lang="ar-SA" dirty="0"/>
          </a:p>
        </p:txBody>
      </p:sp>
      <p:sp>
        <p:nvSpPr>
          <p:cNvPr id="17" name="Rectangle: Rounded Corners 16">
            <a:extLst>
              <a:ext uri="{FF2B5EF4-FFF2-40B4-BE49-F238E27FC236}">
                <a16:creationId xmlns:a16="http://schemas.microsoft.com/office/drawing/2014/main" id="{C9A9C5C2-2563-AEAA-9D56-FB56B3BB2165}"/>
              </a:ext>
            </a:extLst>
          </p:cNvPr>
          <p:cNvSpPr/>
          <p:nvPr/>
        </p:nvSpPr>
        <p:spPr>
          <a:xfrm>
            <a:off x="9684857" y="4211546"/>
            <a:ext cx="2344588" cy="2572184"/>
          </a:xfrm>
          <a:prstGeom prst="roundRect">
            <a:avLst/>
          </a:prstGeom>
          <a:solidFill>
            <a:srgbClr val="181818"/>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t>Security &amp; Protection: </a:t>
            </a:r>
          </a:p>
          <a:p>
            <a:pPr algn="ctr"/>
            <a:r>
              <a:rPr lang="en-US" dirty="0"/>
              <a:t>Mac, boasts robust built-in security features, including advanced encryption and fewer vulnerabilities.</a:t>
            </a:r>
            <a:endParaRPr lang="ar-SA" dirty="0"/>
          </a:p>
        </p:txBody>
      </p:sp>
    </p:spTree>
    <p:extLst>
      <p:ext uri="{BB962C8B-B14F-4D97-AF65-F5344CB8AC3E}">
        <p14:creationId xmlns:p14="http://schemas.microsoft.com/office/powerpoint/2010/main" val="27403335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 name="TextBox 1">
            <a:extLst>
              <a:ext uri="{FF2B5EF4-FFF2-40B4-BE49-F238E27FC236}">
                <a16:creationId xmlns:a16="http://schemas.microsoft.com/office/drawing/2014/main" id="{1F0284B2-9B3D-20A6-9DF4-E4DBBE8DD98C}"/>
              </a:ext>
            </a:extLst>
          </p:cNvPr>
          <p:cNvSpPr txBox="1"/>
          <p:nvPr/>
        </p:nvSpPr>
        <p:spPr>
          <a:xfrm>
            <a:off x="1475368" y="2274837"/>
            <a:ext cx="9825236" cy="2308324"/>
          </a:xfrm>
          <a:prstGeom prst="rect">
            <a:avLst/>
          </a:prstGeom>
          <a:noFill/>
        </p:spPr>
        <p:txBody>
          <a:bodyPr wrap="square" rtlCol="1">
            <a:spAutoFit/>
          </a:bodyPr>
          <a:lstStyle/>
          <a:p>
            <a:r>
              <a:rPr lang="en-US" sz="3600" dirty="0"/>
              <a:t>In conclusion, the evaluation  of OSs depends on your usage and this presentation is only to clarify how operating system tasks implemented in different operating system.</a:t>
            </a:r>
            <a:endParaRPr lang="ar-SA" sz="3600" dirty="0"/>
          </a:p>
        </p:txBody>
      </p:sp>
    </p:spTree>
    <p:extLst>
      <p:ext uri="{BB962C8B-B14F-4D97-AF65-F5344CB8AC3E}">
        <p14:creationId xmlns:p14="http://schemas.microsoft.com/office/powerpoint/2010/main" val="2150179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mc:AlternateContent xmlns:mc="http://schemas.openxmlformats.org/markup-compatibility/2006" xmlns:psez="http://schemas.microsoft.com/office/powerpoint/2016/sectionzoom">
        <mc:Choice Requires="psez">
          <p:graphicFrame>
            <p:nvGraphicFramePr>
              <p:cNvPr id="29" name="Section Zoom 28">
                <a:extLst>
                  <a:ext uri="{FF2B5EF4-FFF2-40B4-BE49-F238E27FC236}">
                    <a16:creationId xmlns:a16="http://schemas.microsoft.com/office/drawing/2014/main" id="{1BF49D1A-8DE2-E991-4158-B6DC398164A4}"/>
                  </a:ext>
                </a:extLst>
              </p:cNvPr>
              <p:cNvGraphicFramePr>
                <a:graphicFrameLocks noChangeAspect="1"/>
              </p:cNvGraphicFramePr>
              <p:nvPr>
                <p:extLst>
                  <p:ext uri="{D42A27DB-BD31-4B8C-83A1-F6EECF244321}">
                    <p14:modId xmlns:p14="http://schemas.microsoft.com/office/powerpoint/2010/main" val="3834769431"/>
                  </p:ext>
                </p:extLst>
              </p:nvPr>
            </p:nvGraphicFramePr>
            <p:xfrm>
              <a:off x="1288238" y="1596138"/>
              <a:ext cx="3048000" cy="1714500"/>
            </p:xfrm>
            <a:graphic>
              <a:graphicData uri="http://schemas.microsoft.com/office/powerpoint/2016/sectionzoom">
                <psez:sectionZm>
                  <psez:sectionZmObj sectionId="{6A15F378-C97B-418D-917F-2839B36F0313}">
                    <psez:zmPr id="{21E19375-B3DA-4A35-8D73-CEB591D6BE42}" transitionDur="1000" showBg="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29" name="Section Zoom 28">
                <a:hlinkClick r:id="rId5" action="ppaction://hlinksldjump"/>
                <a:extLst>
                  <a:ext uri="{FF2B5EF4-FFF2-40B4-BE49-F238E27FC236}">
                    <a16:creationId xmlns:a16="http://schemas.microsoft.com/office/drawing/2014/main" id="{1BF49D1A-8DE2-E991-4158-B6DC398164A4}"/>
                  </a:ext>
                </a:extLst>
              </p:cNvPr>
              <p:cNvPicPr>
                <a:picLocks noGrp="1" noRot="1" noChangeAspect="1" noMove="1" noResize="1" noEditPoints="1" noAdjustHandles="1" noChangeArrowheads="1" noChangeShapeType="1"/>
              </p:cNvPicPr>
              <p:nvPr/>
            </p:nvPicPr>
            <p:blipFill>
              <a:blip r:embed="rId6"/>
              <a:stretch>
                <a:fillRect/>
              </a:stretch>
            </p:blipFill>
            <p:spPr>
              <a:xfrm>
                <a:off x="1288238" y="1596138"/>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1" name="Section Zoom 30">
                <a:extLst>
                  <a:ext uri="{FF2B5EF4-FFF2-40B4-BE49-F238E27FC236}">
                    <a16:creationId xmlns:a16="http://schemas.microsoft.com/office/drawing/2014/main" id="{1FD5591B-F215-B5A9-93E8-4F113AB4844C}"/>
                  </a:ext>
                </a:extLst>
              </p:cNvPr>
              <p:cNvGraphicFramePr>
                <a:graphicFrameLocks noChangeAspect="1"/>
              </p:cNvGraphicFramePr>
              <p:nvPr>
                <p:extLst>
                  <p:ext uri="{D42A27DB-BD31-4B8C-83A1-F6EECF244321}">
                    <p14:modId xmlns:p14="http://schemas.microsoft.com/office/powerpoint/2010/main" val="320108388"/>
                  </p:ext>
                </p:extLst>
              </p:nvPr>
            </p:nvGraphicFramePr>
            <p:xfrm>
              <a:off x="4566378" y="1596138"/>
              <a:ext cx="3048000" cy="1714500"/>
            </p:xfrm>
            <a:graphic>
              <a:graphicData uri="http://schemas.microsoft.com/office/powerpoint/2016/sectionzoom">
                <psez:sectionZm>
                  <psez:sectionZmObj sectionId="{FEA5D53F-2E7E-4A45-9960-2FEDC296A3BF}">
                    <psez:zmPr id="{CAE8EF09-9AE0-424C-ACC4-914C402542AD}" transitionDur="1000" showBg="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31" name="Section Zoom 30">
                <a:hlinkClick r:id="rId8" action="ppaction://hlinksldjump"/>
                <a:extLst>
                  <a:ext uri="{FF2B5EF4-FFF2-40B4-BE49-F238E27FC236}">
                    <a16:creationId xmlns:a16="http://schemas.microsoft.com/office/drawing/2014/main" id="{1FD5591B-F215-B5A9-93E8-4F113AB4844C}"/>
                  </a:ext>
                </a:extLst>
              </p:cNvPr>
              <p:cNvPicPr>
                <a:picLocks noGrp="1" noRot="1" noChangeAspect="1" noMove="1" noResize="1" noEditPoints="1" noAdjustHandles="1" noChangeArrowheads="1" noChangeShapeType="1"/>
              </p:cNvPicPr>
              <p:nvPr/>
            </p:nvPicPr>
            <p:blipFill>
              <a:blip r:embed="rId9"/>
              <a:stretch>
                <a:fillRect/>
              </a:stretch>
            </p:blipFill>
            <p:spPr>
              <a:xfrm>
                <a:off x="4566378" y="1596138"/>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AA3F3EF6-F4A4-FB96-091E-452A280EC55A}"/>
                  </a:ext>
                </a:extLst>
              </p:cNvPr>
              <p:cNvGraphicFramePr>
                <a:graphicFrameLocks noChangeAspect="1"/>
              </p:cNvGraphicFramePr>
              <p:nvPr>
                <p:extLst>
                  <p:ext uri="{D42A27DB-BD31-4B8C-83A1-F6EECF244321}">
                    <p14:modId xmlns:p14="http://schemas.microsoft.com/office/powerpoint/2010/main" val="2757592416"/>
                  </p:ext>
                </p:extLst>
              </p:nvPr>
            </p:nvGraphicFramePr>
            <p:xfrm>
              <a:off x="7844518" y="1596138"/>
              <a:ext cx="3048000" cy="1714500"/>
            </p:xfrm>
            <a:graphic>
              <a:graphicData uri="http://schemas.microsoft.com/office/powerpoint/2016/sectionzoom">
                <psez:sectionZm>
                  <psez:sectionZmObj sectionId="{DA2E38BD-0CB4-459A-93DE-1383DD6F2D4D}">
                    <psez:zmPr id="{735997E7-F7D0-43E7-A3E5-083DA9BD94D2}" transitionDur="1000" showBg="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33" name="Section Zoom 32">
                <a:hlinkClick r:id="rId11" action="ppaction://hlinksldjump"/>
                <a:extLst>
                  <a:ext uri="{FF2B5EF4-FFF2-40B4-BE49-F238E27FC236}">
                    <a16:creationId xmlns:a16="http://schemas.microsoft.com/office/drawing/2014/main" id="{AA3F3EF6-F4A4-FB96-091E-452A280EC55A}"/>
                  </a:ext>
                </a:extLst>
              </p:cNvPr>
              <p:cNvPicPr>
                <a:picLocks noGrp="1" noRot="1" noChangeAspect="1" noMove="1" noResize="1" noEditPoints="1" noAdjustHandles="1" noChangeArrowheads="1" noChangeShapeType="1"/>
              </p:cNvPicPr>
              <p:nvPr/>
            </p:nvPicPr>
            <p:blipFill>
              <a:blip r:embed="rId12"/>
              <a:stretch>
                <a:fillRect/>
              </a:stretch>
            </p:blipFill>
            <p:spPr>
              <a:xfrm>
                <a:off x="7844518" y="1596138"/>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5" name="Section Zoom 34">
                <a:extLst>
                  <a:ext uri="{FF2B5EF4-FFF2-40B4-BE49-F238E27FC236}">
                    <a16:creationId xmlns:a16="http://schemas.microsoft.com/office/drawing/2014/main" id="{662EF42D-892D-5A1B-F555-42CC7EECA60B}"/>
                  </a:ext>
                </a:extLst>
              </p:cNvPr>
              <p:cNvGraphicFramePr>
                <a:graphicFrameLocks noChangeAspect="1"/>
              </p:cNvGraphicFramePr>
              <p:nvPr>
                <p:extLst>
                  <p:ext uri="{D42A27DB-BD31-4B8C-83A1-F6EECF244321}">
                    <p14:modId xmlns:p14="http://schemas.microsoft.com/office/powerpoint/2010/main" val="2226523828"/>
                  </p:ext>
                </p:extLst>
              </p:nvPr>
            </p:nvGraphicFramePr>
            <p:xfrm>
              <a:off x="2858334" y="3500203"/>
              <a:ext cx="3048000" cy="1714500"/>
            </p:xfrm>
            <a:graphic>
              <a:graphicData uri="http://schemas.microsoft.com/office/powerpoint/2016/sectionzoom">
                <psez:sectionZm>
                  <psez:sectionZmObj sectionId="{986C4F39-FF8F-4899-AC89-669546003A40}">
                    <psez:zmPr id="{FD1A8B91-7877-4A06-A45A-5CB676D13875}" transitionDur="1000" showBg="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35" name="Section Zoom 34">
                <a:hlinkClick r:id="rId14" action="ppaction://hlinksldjump"/>
                <a:extLst>
                  <a:ext uri="{FF2B5EF4-FFF2-40B4-BE49-F238E27FC236}">
                    <a16:creationId xmlns:a16="http://schemas.microsoft.com/office/drawing/2014/main" id="{662EF42D-892D-5A1B-F555-42CC7EECA60B}"/>
                  </a:ext>
                </a:extLst>
              </p:cNvPr>
              <p:cNvPicPr>
                <a:picLocks noGrp="1" noRot="1" noChangeAspect="1" noMove="1" noResize="1" noEditPoints="1" noAdjustHandles="1" noChangeArrowheads="1" noChangeShapeType="1"/>
              </p:cNvPicPr>
              <p:nvPr/>
            </p:nvPicPr>
            <p:blipFill>
              <a:blip r:embed="rId15"/>
              <a:stretch>
                <a:fillRect/>
              </a:stretch>
            </p:blipFill>
            <p:spPr>
              <a:xfrm>
                <a:off x="2858334" y="3500203"/>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7" name="Section Zoom 36">
                <a:extLst>
                  <a:ext uri="{FF2B5EF4-FFF2-40B4-BE49-F238E27FC236}">
                    <a16:creationId xmlns:a16="http://schemas.microsoft.com/office/drawing/2014/main" id="{34E1587D-0321-3E0F-0466-1470E04CBCCA}"/>
                  </a:ext>
                </a:extLst>
              </p:cNvPr>
              <p:cNvGraphicFramePr>
                <a:graphicFrameLocks noChangeAspect="1"/>
              </p:cNvGraphicFramePr>
              <p:nvPr>
                <p:extLst>
                  <p:ext uri="{D42A27DB-BD31-4B8C-83A1-F6EECF244321}">
                    <p14:modId xmlns:p14="http://schemas.microsoft.com/office/powerpoint/2010/main" val="2057004639"/>
                  </p:ext>
                </p:extLst>
              </p:nvPr>
            </p:nvGraphicFramePr>
            <p:xfrm>
              <a:off x="6285667" y="3520740"/>
              <a:ext cx="3048000" cy="1714500"/>
            </p:xfrm>
            <a:graphic>
              <a:graphicData uri="http://schemas.microsoft.com/office/powerpoint/2016/sectionzoom">
                <psez:sectionZm>
                  <psez:sectionZmObj sectionId="{AD9C3AA0-6416-48A5-B935-0A208BC1BABB}">
                    <psez:zmPr id="{07F2F07A-C7CC-43D9-B900-DCD1A60E7C76}" transitionDur="1000" showBg="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37" name="Section Zoom 36">
                <a:hlinkClick r:id="rId17" action="ppaction://hlinksldjump"/>
                <a:extLst>
                  <a:ext uri="{FF2B5EF4-FFF2-40B4-BE49-F238E27FC236}">
                    <a16:creationId xmlns:a16="http://schemas.microsoft.com/office/drawing/2014/main" id="{34E1587D-0321-3E0F-0466-1470E04CBCCA}"/>
                  </a:ext>
                </a:extLst>
              </p:cNvPr>
              <p:cNvPicPr>
                <a:picLocks noGrp="1" noRot="1" noChangeAspect="1" noMove="1" noResize="1" noEditPoints="1" noAdjustHandles="1" noChangeArrowheads="1" noChangeShapeType="1"/>
              </p:cNvPicPr>
              <p:nvPr/>
            </p:nvPicPr>
            <p:blipFill>
              <a:blip r:embed="rId18"/>
              <a:stretch>
                <a:fillRect/>
              </a:stretch>
            </p:blipFill>
            <p:spPr>
              <a:xfrm>
                <a:off x="6285667" y="3520740"/>
                <a:ext cx="3048000" cy="1714500"/>
              </a:xfrm>
              <a:prstGeom prst="rect">
                <a:avLst/>
              </a:prstGeom>
            </p:spPr>
          </p:pic>
        </mc:Fallback>
      </mc:AlternateContent>
    </p:spTree>
    <p:extLst>
      <p:ext uri="{BB962C8B-B14F-4D97-AF65-F5344CB8AC3E}">
        <p14:creationId xmlns:p14="http://schemas.microsoft.com/office/powerpoint/2010/main" val="19686407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 name="TextBox 1">
            <a:extLst>
              <a:ext uri="{FF2B5EF4-FFF2-40B4-BE49-F238E27FC236}">
                <a16:creationId xmlns:a16="http://schemas.microsoft.com/office/drawing/2014/main" id="{1F0284B2-9B3D-20A6-9DF4-E4DBBE8DD98C}"/>
              </a:ext>
            </a:extLst>
          </p:cNvPr>
          <p:cNvSpPr txBox="1"/>
          <p:nvPr/>
        </p:nvSpPr>
        <p:spPr>
          <a:xfrm>
            <a:off x="1440862" y="388750"/>
            <a:ext cx="9310255" cy="707886"/>
          </a:xfrm>
          <a:prstGeom prst="rect">
            <a:avLst/>
          </a:prstGeom>
          <a:noFill/>
        </p:spPr>
        <p:txBody>
          <a:bodyPr wrap="square" rtlCol="1">
            <a:spAutoFit/>
          </a:bodyPr>
          <a:lstStyle/>
          <a:p>
            <a:pPr algn="ctr"/>
            <a:r>
              <a:rPr lang="en-US" sz="4000" dirty="0"/>
              <a:t>References</a:t>
            </a:r>
            <a:endParaRPr lang="ar-SA" sz="4000" dirty="0"/>
          </a:p>
        </p:txBody>
      </p:sp>
      <p:sp>
        <p:nvSpPr>
          <p:cNvPr id="3" name="TextBox 2">
            <a:extLst>
              <a:ext uri="{FF2B5EF4-FFF2-40B4-BE49-F238E27FC236}">
                <a16:creationId xmlns:a16="http://schemas.microsoft.com/office/drawing/2014/main" id="{B67D12EC-DA6E-D747-B714-4A74C403F966}"/>
              </a:ext>
            </a:extLst>
          </p:cNvPr>
          <p:cNvSpPr txBox="1"/>
          <p:nvPr/>
        </p:nvSpPr>
        <p:spPr>
          <a:xfrm>
            <a:off x="280425" y="1819392"/>
            <a:ext cx="9310255" cy="646331"/>
          </a:xfrm>
          <a:prstGeom prst="rect">
            <a:avLst/>
          </a:prstGeom>
          <a:noFill/>
        </p:spPr>
        <p:txBody>
          <a:bodyPr wrap="square" rtlCol="1">
            <a:spAutoFit/>
          </a:bodyPr>
          <a:lstStyle/>
          <a:p>
            <a:r>
              <a:rPr lang="en-US" sz="3600" dirty="0"/>
              <a:t>Windows</a:t>
            </a:r>
            <a:endParaRPr lang="ar-SA" sz="3600" dirty="0"/>
          </a:p>
        </p:txBody>
      </p:sp>
      <p:sp>
        <p:nvSpPr>
          <p:cNvPr id="4" name="TextBox 3">
            <a:extLst>
              <a:ext uri="{FF2B5EF4-FFF2-40B4-BE49-F238E27FC236}">
                <a16:creationId xmlns:a16="http://schemas.microsoft.com/office/drawing/2014/main" id="{1BD2456D-6222-8FD9-A9A1-691A1AE11DC8}"/>
              </a:ext>
            </a:extLst>
          </p:cNvPr>
          <p:cNvSpPr txBox="1"/>
          <p:nvPr/>
        </p:nvSpPr>
        <p:spPr>
          <a:xfrm>
            <a:off x="646942" y="2560821"/>
            <a:ext cx="10898115" cy="3874009"/>
          </a:xfrm>
          <a:prstGeom prst="rect">
            <a:avLst/>
          </a:prstGeom>
          <a:noFill/>
        </p:spPr>
        <p:txBody>
          <a:bodyPr wrap="square" rtlCol="1">
            <a:spAutoFit/>
          </a:bodyPr>
          <a:lstStyle/>
          <a:p>
            <a:pPr marL="285750" indent="-285750" algn="l" rtl="0">
              <a:lnSpc>
                <a:spcPct val="115000"/>
              </a:lnSpc>
              <a:spcAft>
                <a:spcPts val="800"/>
              </a:spcAft>
              <a:buFont typeface="Arial" panose="020B0604020202020204" pitchFamily="34" charset="0"/>
              <a:buChar char="•"/>
            </a:pPr>
            <a:r>
              <a:rPr lang="ar-SA" sz="1400" kern="100" dirty="0">
                <a:latin typeface="Aptos" panose="020B0004020202020204" pitchFamily="34" charset="0"/>
                <a:ea typeface="Times New Roman" panose="02020603050405020304" pitchFamily="18" charset="0"/>
                <a:cs typeface="Arial" panose="020B0604020202020204" pitchFamily="34" charset="0"/>
              </a:rPr>
              <a:t> </a:t>
            </a:r>
            <a:r>
              <a:rPr lang="en-US" sz="1400" dirty="0">
                <a:effectLst/>
                <a:latin typeface="Aptos" panose="020B0004020202020204" pitchFamily="34" charset="0"/>
                <a:ea typeface="Times New Roman" panose="02020603050405020304" pitchFamily="18" charset="0"/>
                <a:cs typeface="Arial" panose="020B0604020202020204" pitchFamily="34" charset="0"/>
              </a:rPr>
              <a:t>Microsoft Developer Documentation: [Processes and Threads in Windows](</a:t>
            </a:r>
            <a:r>
              <a:rPr lang="en-US" sz="1400" dirty="0">
                <a:effectLst/>
                <a:latin typeface="Aptos" panose="020B0004020202020204" pitchFamily="34" charset="0"/>
                <a:ea typeface="Times New Roman" panose="02020603050405020304" pitchFamily="18" charset="0"/>
                <a:cs typeface="Arial" panose="020B0604020202020204" pitchFamily="34" charset="0"/>
                <a:hlinkClick r:id="rId4"/>
              </a:rPr>
              <a:t>https://learn.microsoft.com/en-us/windows/win32/procthread/processes-and-threads</a:t>
            </a:r>
            <a:r>
              <a:rPr lang="en-US" sz="1400" dirty="0">
                <a:effectLst/>
                <a:latin typeface="Aptos" panose="020B0004020202020204" pitchFamily="34" charset="0"/>
                <a:ea typeface="Times New Roman" panose="02020603050405020304" pitchFamily="18" charset="0"/>
                <a:cs typeface="Arial" panose="020B0604020202020204" pitchFamily="34" charset="0"/>
              </a:rPr>
              <a:t>)</a:t>
            </a:r>
          </a:p>
          <a:p>
            <a:pPr marL="285750" indent="-285750" algn="l" rtl="0">
              <a:lnSpc>
                <a:spcPct val="115000"/>
              </a:lnSpc>
              <a:spcAft>
                <a:spcPts val="800"/>
              </a:spcAft>
              <a:buFont typeface="Arial" panose="020B0604020202020204" pitchFamily="34" charset="0"/>
              <a:buChar char="•"/>
            </a:pPr>
            <a:r>
              <a:rPr lang="en-US" sz="1400" dirty="0">
                <a:effectLst/>
                <a:latin typeface="Aptos" panose="020B0004020202020204" pitchFamily="34" charset="0"/>
                <a:ea typeface="Times New Roman" panose="02020603050405020304" pitchFamily="18" charset="0"/>
                <a:cs typeface="Arial" panose="020B0604020202020204" pitchFamily="34" charset="0"/>
              </a:rPr>
              <a:t>Microsoft Docs: [Windows CPU Scheduling](</a:t>
            </a:r>
            <a:r>
              <a:rPr lang="en-US" sz="1400" dirty="0">
                <a:effectLst/>
                <a:latin typeface="Aptos" panose="020B0004020202020204" pitchFamily="34" charset="0"/>
                <a:ea typeface="Times New Roman" panose="02020603050405020304" pitchFamily="18" charset="0"/>
                <a:cs typeface="Arial" panose="020B0604020202020204" pitchFamily="34" charset="0"/>
                <a:hlinkClick r:id="rId5"/>
              </a:rPr>
              <a:t>https://learn.microsoft.com/en-us/windows/win32/procthread/scheduling-priorities</a:t>
            </a:r>
            <a:r>
              <a:rPr lang="en-US" sz="1400" dirty="0">
                <a:effectLst/>
                <a:latin typeface="Aptos" panose="020B0004020202020204" pitchFamily="34" charset="0"/>
                <a:ea typeface="Times New Roman" panose="02020603050405020304" pitchFamily="18" charset="0"/>
                <a:cs typeface="Arial" panose="020B0604020202020204" pitchFamily="34" charset="0"/>
              </a:rPr>
              <a:t>)</a:t>
            </a:r>
            <a:endParaRPr lang="ar-SA" sz="1400" dirty="0">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Book: "Operating System Concepts" by </a:t>
            </a:r>
            <a:r>
              <a:rPr lang="en-US" sz="1400" kern="100" dirty="0" err="1">
                <a:effectLst/>
                <a:latin typeface="Aptos" panose="020B0004020202020204" pitchFamily="34" charset="0"/>
                <a:ea typeface="Times New Roman" panose="02020603050405020304" pitchFamily="18" charset="0"/>
                <a:cs typeface="Arial" panose="020B0604020202020204" pitchFamily="34" charset="0"/>
              </a:rPr>
              <a:t>Silberschatz</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 Galvin, and Gagne (Chapter on Windows Scheduling)      </a:t>
            </a:r>
            <a:r>
              <a:rPr lang="en-US" sz="1400" kern="100" dirty="0">
                <a:solidFill>
                  <a:srgbClr val="FFFF00"/>
                </a:solidFill>
                <a:effectLst/>
                <a:latin typeface="Aptos" panose="020B0004020202020204" pitchFamily="34" charset="0"/>
                <a:ea typeface="Times New Roman" panose="02020603050405020304" pitchFamily="18" charset="0"/>
                <a:cs typeface="Arial" panose="020B0604020202020204" pitchFamily="34" charset="0"/>
              </a:rPr>
              <a:t>Book not link</a:t>
            </a: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Microsoft Synchronization Overview: [Windows Synchronization Primitives](</a:t>
            </a: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6"/>
              </a:rPr>
              <a:t>https://learn.microsoft.com/en-us/windows/win32/sync/synchronization</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a:t>
            </a:r>
            <a:endParaRPr lang="en-US" sz="1400" kern="100" dirty="0">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Microsoft NTFS Overview: [NTFS File System](</a:t>
            </a: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7"/>
              </a:rPr>
              <a:t>https://learn.microsoft.com/en-us/windows-server/storage/file-server/ntfs-overview</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a:t>
            </a: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Other file systems: [FAT32, NTFS, and </a:t>
            </a:r>
            <a:r>
              <a:rPr lang="en-US" sz="1400" kern="100" dirty="0" err="1">
                <a:effectLst/>
                <a:latin typeface="Aptos" panose="020B0004020202020204" pitchFamily="34" charset="0"/>
                <a:ea typeface="Times New Roman" panose="02020603050405020304" pitchFamily="18" charset="0"/>
                <a:cs typeface="Arial" panose="020B0604020202020204" pitchFamily="34" charset="0"/>
              </a:rPr>
              <a:t>exFAT</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a:t>
            </a: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8"/>
              </a:rPr>
              <a:t>https://learn.microsoft.com/en-us/windows/win32/fileio/filesystems</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a:t>
            </a: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Microsoft Security Documentation: [Windows Security and Protection](</a:t>
            </a:r>
            <a:r>
              <a:rPr lang="en-US" sz="1400" kern="100" dirty="0">
                <a:latin typeface="Aptos" panose="020B0004020202020204" pitchFamily="34" charset="0"/>
                <a:ea typeface="Times New Roman" panose="02020603050405020304" pitchFamily="18" charset="0"/>
                <a:cs typeface="Arial" panose="020B0604020202020204" pitchFamily="34" charset="0"/>
                <a:hlinkClick r:id="rId9"/>
              </a:rPr>
              <a:t>https://learn.microsoft.com/en-us/windows/security/</a:t>
            </a:r>
            <a:endParaRPr lang="en-US" sz="1400" kern="100" dirty="0">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UAC and ACL: [User Account Control](</a:t>
            </a: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10"/>
              </a:rPr>
              <a:t>https://learn.microsoft.com/en-us/windows/security/identity-protection/user-account-control/how-user-account-control-works</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a:t>
            </a:r>
          </a:p>
          <a:p>
            <a:pPr marL="285750" indent="-285750" algn="l" rtl="0">
              <a:lnSpc>
                <a:spcPct val="115000"/>
              </a:lnSpc>
              <a:spcAft>
                <a:spcPts val="800"/>
              </a:spcAft>
              <a:buFont typeface="Arial" panose="020B0604020202020204" pitchFamily="34" charset="0"/>
              <a:buChar char="•"/>
            </a:pPr>
            <a:endParaRPr lang="en-US" sz="1400" dirty="0">
              <a:solidFill>
                <a:srgbClr val="FFFF00"/>
              </a:solidFill>
              <a:effectLst/>
              <a:latin typeface="Aptos" panose="020B00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471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 name="TextBox 1">
            <a:extLst>
              <a:ext uri="{FF2B5EF4-FFF2-40B4-BE49-F238E27FC236}">
                <a16:creationId xmlns:a16="http://schemas.microsoft.com/office/drawing/2014/main" id="{1F0284B2-9B3D-20A6-9DF4-E4DBBE8DD98C}"/>
              </a:ext>
            </a:extLst>
          </p:cNvPr>
          <p:cNvSpPr txBox="1"/>
          <p:nvPr/>
        </p:nvSpPr>
        <p:spPr>
          <a:xfrm>
            <a:off x="1440862" y="388750"/>
            <a:ext cx="9310255" cy="707886"/>
          </a:xfrm>
          <a:prstGeom prst="rect">
            <a:avLst/>
          </a:prstGeom>
          <a:noFill/>
        </p:spPr>
        <p:txBody>
          <a:bodyPr wrap="square" rtlCol="1">
            <a:spAutoFit/>
          </a:bodyPr>
          <a:lstStyle/>
          <a:p>
            <a:pPr algn="ctr"/>
            <a:r>
              <a:rPr lang="en-US" sz="4000" dirty="0"/>
              <a:t>References</a:t>
            </a:r>
            <a:endParaRPr lang="ar-SA" sz="4000" dirty="0"/>
          </a:p>
        </p:txBody>
      </p:sp>
      <p:sp>
        <p:nvSpPr>
          <p:cNvPr id="3" name="TextBox 2">
            <a:extLst>
              <a:ext uri="{FF2B5EF4-FFF2-40B4-BE49-F238E27FC236}">
                <a16:creationId xmlns:a16="http://schemas.microsoft.com/office/drawing/2014/main" id="{B67D12EC-DA6E-D747-B714-4A74C403F966}"/>
              </a:ext>
            </a:extLst>
          </p:cNvPr>
          <p:cNvSpPr txBox="1"/>
          <p:nvPr/>
        </p:nvSpPr>
        <p:spPr>
          <a:xfrm>
            <a:off x="462079" y="2977043"/>
            <a:ext cx="9310255" cy="646331"/>
          </a:xfrm>
          <a:prstGeom prst="rect">
            <a:avLst/>
          </a:prstGeom>
          <a:noFill/>
        </p:spPr>
        <p:txBody>
          <a:bodyPr wrap="square" rtlCol="1">
            <a:spAutoFit/>
          </a:bodyPr>
          <a:lstStyle/>
          <a:p>
            <a:r>
              <a:rPr lang="en-US" sz="3600" dirty="0"/>
              <a:t>MAC</a:t>
            </a:r>
            <a:endParaRPr lang="ar-SA" sz="3600" dirty="0"/>
          </a:p>
        </p:txBody>
      </p:sp>
      <p:sp>
        <p:nvSpPr>
          <p:cNvPr id="4" name="TextBox 3">
            <a:extLst>
              <a:ext uri="{FF2B5EF4-FFF2-40B4-BE49-F238E27FC236}">
                <a16:creationId xmlns:a16="http://schemas.microsoft.com/office/drawing/2014/main" id="{1BD2456D-6222-8FD9-A9A1-691A1AE11DC8}"/>
              </a:ext>
            </a:extLst>
          </p:cNvPr>
          <p:cNvSpPr txBox="1"/>
          <p:nvPr/>
        </p:nvSpPr>
        <p:spPr>
          <a:xfrm>
            <a:off x="909542" y="3623374"/>
            <a:ext cx="10072615" cy="2224840"/>
          </a:xfrm>
          <a:prstGeom prst="rect">
            <a:avLst/>
          </a:prstGeom>
          <a:noFill/>
        </p:spPr>
        <p:txBody>
          <a:bodyPr wrap="square" rtlCol="1">
            <a:spAutoFit/>
          </a:bodyPr>
          <a:lstStyle/>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4"/>
              </a:rPr>
              <a:t>https://www.macworld.com/article/668710/how-secure-mac.html</a:t>
            </a:r>
            <a:endParaRPr lang="en-US" sz="1400" kern="100" dirty="0">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5"/>
              </a:rPr>
              <a:t>https://developer.apple.com/library/archive/documentation/FileManagement/Conceptual/FileSystemProgrammingGuide/FileSystemOverview/FileSystemOverview.html</a:t>
            </a:r>
            <a:endParaRPr lang="en-US" sz="1400" kern="100" dirty="0">
              <a:effectLst/>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6"/>
              </a:rPr>
              <a:t>https://support.apple.com/en-al/guide/mac-help/mchl923c1147/mac</a:t>
            </a:r>
            <a:endParaRPr lang="en-US" sz="1400" kern="100" dirty="0">
              <a:effectLst/>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hlinkClick r:id="rId7"/>
              </a:rPr>
              <a:t>https://users.cs.jmu.edu/abzugcx/Public/Student-Produced-Term-Projects/Operating-Systems-2003-FALL/MacOSX-by-Tomomi-Kotera-2003-Fall.doc#:~:text=Mac%20OS%20X%20supports%20both,robin%20(RR)%20scheduling%20algorithm</a:t>
            </a:r>
            <a:endParaRPr lang="en-US" sz="1400" kern="100" dirty="0">
              <a:latin typeface="Aptos" panose="020B0004020202020204" pitchFamily="34" charset="0"/>
              <a:ea typeface="Times New Roman" panose="02020603050405020304" pitchFamily="18" charset="0"/>
              <a:cs typeface="Arial" panose="020B0604020202020204" pitchFamily="34" charset="0"/>
            </a:endParaRPr>
          </a:p>
          <a:p>
            <a:pPr marL="285750" indent="-285750" algn="l" rtl="0">
              <a:lnSpc>
                <a:spcPct val="115000"/>
              </a:lnSpc>
              <a:spcAft>
                <a:spcPts val="800"/>
              </a:spcAft>
              <a:buFont typeface="Arial" panose="020B0604020202020204" pitchFamily="34" charset="0"/>
              <a:buChar char="•"/>
            </a:pPr>
            <a:endParaRPr lang="en-US" sz="1400" kern="100" dirty="0">
              <a:effectLst/>
              <a:latin typeface="Aptos" panose="020B00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2C9260CD-F3B7-7AAA-04B9-5F4AAAE65F12}"/>
              </a:ext>
            </a:extLst>
          </p:cNvPr>
          <p:cNvSpPr txBox="1"/>
          <p:nvPr/>
        </p:nvSpPr>
        <p:spPr>
          <a:xfrm>
            <a:off x="462078" y="1834348"/>
            <a:ext cx="9310255" cy="646331"/>
          </a:xfrm>
          <a:prstGeom prst="rect">
            <a:avLst/>
          </a:prstGeom>
          <a:noFill/>
        </p:spPr>
        <p:txBody>
          <a:bodyPr wrap="square" rtlCol="1">
            <a:spAutoFit/>
          </a:bodyPr>
          <a:lstStyle/>
          <a:p>
            <a:r>
              <a:rPr lang="en-US" sz="3600" dirty="0"/>
              <a:t>Linux</a:t>
            </a:r>
            <a:endParaRPr lang="ar-SA" sz="3600" dirty="0"/>
          </a:p>
        </p:txBody>
      </p:sp>
      <p:sp>
        <p:nvSpPr>
          <p:cNvPr id="8" name="TextBox 7">
            <a:extLst>
              <a:ext uri="{FF2B5EF4-FFF2-40B4-BE49-F238E27FC236}">
                <a16:creationId xmlns:a16="http://schemas.microsoft.com/office/drawing/2014/main" id="{E9B59397-3D94-F2A9-63AA-9692406A83EB}"/>
              </a:ext>
            </a:extLst>
          </p:cNvPr>
          <p:cNvSpPr txBox="1"/>
          <p:nvPr/>
        </p:nvSpPr>
        <p:spPr>
          <a:xfrm>
            <a:off x="735652" y="2537493"/>
            <a:ext cx="11772255" cy="325923"/>
          </a:xfrm>
          <a:prstGeom prst="rect">
            <a:avLst/>
          </a:prstGeom>
          <a:noFill/>
        </p:spPr>
        <p:txBody>
          <a:bodyPr wrap="square" rtlCol="1">
            <a:spAutoFit/>
          </a:bodyPr>
          <a:lstStyle/>
          <a:p>
            <a:pPr marL="285750" indent="-285750" algn="l" rtl="0">
              <a:lnSpc>
                <a:spcPct val="115000"/>
              </a:lnSpc>
              <a:spcAft>
                <a:spcPts val="800"/>
              </a:spcAft>
              <a:buFont typeface="Arial" panose="020B0604020202020204" pitchFamily="34" charset="0"/>
              <a:buChar char="•"/>
            </a:pPr>
            <a:r>
              <a:rPr lang="en-US" sz="1400" kern="100" dirty="0">
                <a:effectLst/>
                <a:latin typeface="Aptos" panose="020B0004020202020204" pitchFamily="34" charset="0"/>
                <a:ea typeface="Times New Roman" panose="02020603050405020304" pitchFamily="18" charset="0"/>
                <a:cs typeface="Arial" panose="020B0604020202020204" pitchFamily="34" charset="0"/>
              </a:rPr>
              <a:t>Operating System Concepts 10th 2018  by Abraham </a:t>
            </a:r>
            <a:r>
              <a:rPr lang="en-US" sz="1400" kern="100" dirty="0" err="1">
                <a:effectLst/>
                <a:latin typeface="Aptos" panose="020B0004020202020204" pitchFamily="34" charset="0"/>
                <a:ea typeface="Times New Roman" panose="02020603050405020304" pitchFamily="18" charset="0"/>
                <a:cs typeface="Arial" panose="020B0604020202020204" pitchFamily="34" charset="0"/>
              </a:rPr>
              <a:t>Silberschatz</a:t>
            </a:r>
            <a:r>
              <a:rPr lang="en-US" sz="1400" kern="100" dirty="0">
                <a:effectLst/>
                <a:latin typeface="Aptos" panose="020B0004020202020204" pitchFamily="34" charset="0"/>
                <a:ea typeface="Times New Roman" panose="02020603050405020304" pitchFamily="18" charset="0"/>
                <a:cs typeface="Arial" panose="020B0604020202020204" pitchFamily="34" charset="0"/>
              </a:rPr>
              <a:t> and James Peterson       </a:t>
            </a:r>
            <a:r>
              <a:rPr lang="en-US" sz="1400" kern="100" dirty="0">
                <a:solidFill>
                  <a:srgbClr val="FFFF00"/>
                </a:solidFill>
                <a:effectLst/>
                <a:latin typeface="Aptos" panose="020B0004020202020204" pitchFamily="34" charset="0"/>
                <a:ea typeface="Times New Roman" panose="02020603050405020304" pitchFamily="18" charset="0"/>
                <a:cs typeface="Arial" panose="020B0604020202020204" pitchFamily="34" charset="0"/>
              </a:rPr>
              <a:t>Book not link</a:t>
            </a:r>
          </a:p>
        </p:txBody>
      </p:sp>
    </p:spTree>
    <p:extLst>
      <p:ext uri="{BB962C8B-B14F-4D97-AF65-F5344CB8AC3E}">
        <p14:creationId xmlns:p14="http://schemas.microsoft.com/office/powerpoint/2010/main" val="2926327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 name="TextBox 1">
            <a:extLst>
              <a:ext uri="{FF2B5EF4-FFF2-40B4-BE49-F238E27FC236}">
                <a16:creationId xmlns:a16="http://schemas.microsoft.com/office/drawing/2014/main" id="{1F0284B2-9B3D-20A6-9DF4-E4DBBE8DD98C}"/>
              </a:ext>
            </a:extLst>
          </p:cNvPr>
          <p:cNvSpPr txBox="1"/>
          <p:nvPr/>
        </p:nvSpPr>
        <p:spPr>
          <a:xfrm>
            <a:off x="1440862" y="3177037"/>
            <a:ext cx="9310255" cy="707886"/>
          </a:xfrm>
          <a:prstGeom prst="rect">
            <a:avLst/>
          </a:prstGeom>
          <a:noFill/>
        </p:spPr>
        <p:txBody>
          <a:bodyPr wrap="square" rtlCol="1">
            <a:spAutoFit/>
          </a:bodyPr>
          <a:lstStyle/>
          <a:p>
            <a:pPr algn="ctr"/>
            <a:r>
              <a:rPr lang="en-US" sz="4000" dirty="0">
                <a:latin typeface="Bookman Old Style" panose="02050604050505020204" pitchFamily="18" charset="0"/>
                <a:cs typeface="+mj-cs"/>
              </a:rPr>
              <a:t>Designed by. Kholod Alamri</a:t>
            </a:r>
            <a:endParaRPr lang="ar-SA" sz="4000" dirty="0">
              <a:latin typeface="Bookman Old Style" panose="02050604050505020204" pitchFamily="18" charset="0"/>
              <a:cs typeface="+mj-cs"/>
            </a:endParaRPr>
          </a:p>
        </p:txBody>
      </p:sp>
    </p:spTree>
    <p:extLst>
      <p:ext uri="{BB962C8B-B14F-4D97-AF65-F5344CB8AC3E}">
        <p14:creationId xmlns:p14="http://schemas.microsoft.com/office/powerpoint/2010/main" val="3420904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785568" y="2705153"/>
            <a:ext cx="10527327" cy="1323439"/>
          </a:xfrm>
          <a:prstGeom prst="rect">
            <a:avLst/>
          </a:prstGeom>
          <a:noFill/>
        </p:spPr>
        <p:txBody>
          <a:bodyPr wrap="square" rtlCol="1">
            <a:spAutoFit/>
          </a:bodyPr>
          <a:lstStyle/>
          <a:p>
            <a:pPr algn="ctr"/>
            <a:r>
              <a:rPr lang="en-US" sz="8000" b="1" dirty="0"/>
              <a:t>Processes &amp; Threads</a:t>
            </a:r>
            <a:endParaRPr lang="ar-SA" sz="8000" b="1" dirty="0"/>
          </a:p>
        </p:txBody>
      </p:sp>
      <p:sp>
        <p:nvSpPr>
          <p:cNvPr id="8" name="TextBox 7">
            <a:extLst>
              <a:ext uri="{FF2B5EF4-FFF2-40B4-BE49-F238E27FC236}">
                <a16:creationId xmlns:a16="http://schemas.microsoft.com/office/drawing/2014/main" id="{57780AA9-7D0F-32B6-F90A-B9AB17E82870}"/>
              </a:ext>
            </a:extLst>
          </p:cNvPr>
          <p:cNvSpPr txBox="1"/>
          <p:nvPr/>
        </p:nvSpPr>
        <p:spPr>
          <a:xfrm>
            <a:off x="21564206" y="2793769"/>
            <a:ext cx="4749800" cy="1477328"/>
          </a:xfrm>
          <a:prstGeom prst="rect">
            <a:avLst/>
          </a:prstGeom>
          <a:noFill/>
        </p:spPr>
        <p:txBody>
          <a:bodyPr wrap="square" rtlCol="1">
            <a:spAutoFit/>
          </a:bodyPr>
          <a:lstStyle/>
          <a:p>
            <a:r>
              <a:rPr lang="ar-SA" dirty="0"/>
              <a:t>222222222222222222222222222222222222222222222222222222222222222222222222222222222222222222222222222222222222222222222222222222222222222222222222222222222222222</a:t>
            </a:r>
          </a:p>
        </p:txBody>
      </p:sp>
      <p:sp>
        <p:nvSpPr>
          <p:cNvPr id="9" name="TextBox 8">
            <a:extLst>
              <a:ext uri="{FF2B5EF4-FFF2-40B4-BE49-F238E27FC236}">
                <a16:creationId xmlns:a16="http://schemas.microsoft.com/office/drawing/2014/main" id="{3EFDA5FD-286D-B357-8098-506C11B977D9}"/>
              </a:ext>
            </a:extLst>
          </p:cNvPr>
          <p:cNvSpPr txBox="1"/>
          <p:nvPr/>
        </p:nvSpPr>
        <p:spPr>
          <a:xfrm>
            <a:off x="27347891" y="2657853"/>
            <a:ext cx="4749800" cy="1477328"/>
          </a:xfrm>
          <a:prstGeom prst="rect">
            <a:avLst/>
          </a:prstGeom>
          <a:noFill/>
        </p:spPr>
        <p:txBody>
          <a:bodyPr wrap="square" rtlCol="1">
            <a:spAutoFit/>
          </a:bodyPr>
          <a:lstStyle/>
          <a:p>
            <a:r>
              <a:rPr lang="en-US" dirty="0"/>
              <a:t>333333333333333333333333333333333333333333333333333333333333333333333333333333333333333333333333333333333333333333333333333333333333333333333333333333333333333333</a:t>
            </a:r>
            <a:endParaRPr lang="ar-SA" dirty="0"/>
          </a:p>
        </p:txBody>
      </p:sp>
      <p:pic>
        <p:nvPicPr>
          <p:cNvPr id="11" name="Picture 10">
            <a:extLst>
              <a:ext uri="{FF2B5EF4-FFF2-40B4-BE49-F238E27FC236}">
                <a16:creationId xmlns:a16="http://schemas.microsoft.com/office/drawing/2014/main" id="{03F415D1-5776-322D-0430-3DE5A73E495C}"/>
              </a:ext>
            </a:extLst>
          </p:cNvPr>
          <p:cNvPicPr>
            <a:picLocks noChangeAspect="1"/>
          </p:cNvPicPr>
          <p:nvPr/>
        </p:nvPicPr>
        <p:blipFill>
          <a:blip r:embed="rId4"/>
          <a:stretch>
            <a:fillRect/>
          </a:stretch>
        </p:blipFill>
        <p:spPr>
          <a:xfrm>
            <a:off x="-5100303" y="2425308"/>
            <a:ext cx="1814960" cy="2214252"/>
          </a:xfrm>
          <a:prstGeom prst="rect">
            <a:avLst/>
          </a:prstGeom>
        </p:spPr>
      </p:pic>
      <p:pic>
        <p:nvPicPr>
          <p:cNvPr id="13" name="Picture 12">
            <a:extLst>
              <a:ext uri="{FF2B5EF4-FFF2-40B4-BE49-F238E27FC236}">
                <a16:creationId xmlns:a16="http://schemas.microsoft.com/office/drawing/2014/main" id="{EF0B244F-7865-7FE7-F833-C93ECCE6CD1E}"/>
              </a:ext>
            </a:extLst>
          </p:cNvPr>
          <p:cNvPicPr>
            <a:picLocks noChangeAspect="1"/>
          </p:cNvPicPr>
          <p:nvPr/>
        </p:nvPicPr>
        <p:blipFill>
          <a:blip r:embed="rId5">
            <a:extLst>
              <a:ext uri="{28A0092B-C50C-407E-A947-70E740481C1C}">
                <a14:useLocalDpi xmlns:a14="http://schemas.microsoft.com/office/drawing/2010/main" val="0"/>
              </a:ext>
            </a:extLst>
          </a:blip>
          <a:srcRect l="-6440" t="-3350" r="-6540" b="-5178"/>
          <a:stretch/>
        </p:blipFill>
        <p:spPr>
          <a:xfrm>
            <a:off x="-2468880" y="1967345"/>
            <a:ext cx="2194560" cy="3020291"/>
          </a:xfrm>
          <a:prstGeom prst="rect">
            <a:avLst/>
          </a:prstGeom>
        </p:spPr>
      </p:pic>
      <p:pic>
        <p:nvPicPr>
          <p:cNvPr id="17" name="Picture 16">
            <a:extLst>
              <a:ext uri="{FF2B5EF4-FFF2-40B4-BE49-F238E27FC236}">
                <a16:creationId xmlns:a16="http://schemas.microsoft.com/office/drawing/2014/main" id="{F3CF51E4-D396-D4D5-8132-14B99CD3DF95}"/>
              </a:ext>
            </a:extLst>
          </p:cNvPr>
          <p:cNvPicPr>
            <a:picLocks noChangeAspect="1"/>
          </p:cNvPicPr>
          <p:nvPr/>
        </p:nvPicPr>
        <p:blipFill>
          <a:blip r:embed="rId6"/>
          <a:stretch>
            <a:fillRect/>
          </a:stretch>
        </p:blipFill>
        <p:spPr>
          <a:xfrm>
            <a:off x="-7925894" y="2607528"/>
            <a:ext cx="1849811" cy="1849811"/>
          </a:xfrm>
          <a:prstGeom prst="rect">
            <a:avLst/>
          </a:prstGeom>
        </p:spPr>
      </p:pic>
      <p:sp>
        <p:nvSpPr>
          <p:cNvPr id="2" name="TextBox 1">
            <a:extLst>
              <a:ext uri="{FF2B5EF4-FFF2-40B4-BE49-F238E27FC236}">
                <a16:creationId xmlns:a16="http://schemas.microsoft.com/office/drawing/2014/main" id="{DDF110E7-FC39-1D86-7A29-4C5690D97354}"/>
              </a:ext>
            </a:extLst>
          </p:cNvPr>
          <p:cNvSpPr txBox="1"/>
          <p:nvPr/>
        </p:nvSpPr>
        <p:spPr>
          <a:xfrm>
            <a:off x="12413383" y="2251009"/>
            <a:ext cx="8116939" cy="2862322"/>
          </a:xfrm>
          <a:prstGeom prst="rect">
            <a:avLst/>
          </a:prstGeom>
          <a:noFill/>
        </p:spPr>
        <p:txBody>
          <a:bodyPr wrap="square" rtlCol="1">
            <a:spAutoFit/>
          </a:bodyPr>
          <a:lstStyle/>
          <a:p>
            <a:r>
              <a:rPr lang="en-US" dirty="0"/>
              <a:t>In Windows operating system, processes serve as containers for threads, which are considered the most granular units of CPU scheduling. Each individual process may host multiple threads, each of which has the capability to function autonomously. The system supports preemptive multitasking, enabling the operating system to seamlessly transition between threads based on their respective priorities. Windows provides application programming interfaces such as </a:t>
            </a:r>
            <a:r>
              <a:rPr lang="en-US" dirty="0" err="1"/>
              <a:t>CreateProcess</a:t>
            </a:r>
            <a:r>
              <a:rPr lang="en-US" dirty="0"/>
              <a:t>() for the creation of processes and </a:t>
            </a:r>
            <a:r>
              <a:rPr lang="en-US" dirty="0" err="1"/>
              <a:t>CreateThread</a:t>
            </a:r>
            <a:r>
              <a:rPr lang="en-US" dirty="0"/>
              <a:t>() for managing threads, facilitating efficient resource utilization and the concurrent execution of multiple tasks. This architectural design contributes to enhanced system performance and optimized utilization of resources</a:t>
            </a:r>
            <a:endParaRPr lang="ar-SA" dirty="0"/>
          </a:p>
        </p:txBody>
      </p:sp>
    </p:spTree>
    <p:extLst>
      <p:ext uri="{BB962C8B-B14F-4D97-AF65-F5344CB8AC3E}">
        <p14:creationId xmlns:p14="http://schemas.microsoft.com/office/powerpoint/2010/main" val="4018532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Processes &amp; Threads</a:t>
            </a:r>
            <a:endParaRPr lang="ar-SA" sz="4000" b="1"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851576" y="2321873"/>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1283785" y="2575297"/>
            <a:ext cx="1849811" cy="1849811"/>
          </a:xfrm>
          <a:prstGeom prst="rect">
            <a:avLst/>
          </a:prstGeom>
        </p:spPr>
      </p:pic>
      <p:sp>
        <p:nvSpPr>
          <p:cNvPr id="22" name="TextBox 21">
            <a:extLst>
              <a:ext uri="{FF2B5EF4-FFF2-40B4-BE49-F238E27FC236}">
                <a16:creationId xmlns:a16="http://schemas.microsoft.com/office/drawing/2014/main" id="{F74612A1-966F-14BD-5587-0B2BC6B5D3C2}"/>
              </a:ext>
            </a:extLst>
          </p:cNvPr>
          <p:cNvSpPr txBox="1"/>
          <p:nvPr/>
        </p:nvSpPr>
        <p:spPr>
          <a:xfrm>
            <a:off x="3541982" y="2227004"/>
            <a:ext cx="8116939" cy="2862322"/>
          </a:xfrm>
          <a:prstGeom prst="rect">
            <a:avLst/>
          </a:prstGeom>
          <a:noFill/>
        </p:spPr>
        <p:txBody>
          <a:bodyPr wrap="square" rtlCol="1">
            <a:spAutoFit/>
          </a:bodyPr>
          <a:lstStyle/>
          <a:p>
            <a:r>
              <a:rPr lang="en-US" dirty="0"/>
              <a:t>In Windows operating system, processes serve as containers for threads, which are considered the most granular units of CPU scheduling. Each individual process may host multiple threads, each of which has the capability to function autonomously. The system supports preemptive multitasking, enabling the operating system to seamlessly transition between threads based on their respective priorities. Windows provides application programming interfaces such as </a:t>
            </a:r>
            <a:r>
              <a:rPr lang="en-US" dirty="0" err="1"/>
              <a:t>CreateProcess</a:t>
            </a:r>
            <a:r>
              <a:rPr lang="en-US" dirty="0"/>
              <a:t>() for the creation of processes and </a:t>
            </a:r>
            <a:r>
              <a:rPr lang="en-US" dirty="0" err="1"/>
              <a:t>CreateThread</a:t>
            </a:r>
            <a:r>
              <a:rPr lang="en-US" dirty="0"/>
              <a:t>() for managing threads, facilitating efficient resource utilization and the concurrent execution of multiple tasks. This architectural design contributes to enhanced system performance and optimized utilization of resources</a:t>
            </a:r>
            <a:endParaRPr lang="ar-SA" dirty="0"/>
          </a:p>
        </p:txBody>
      </p:sp>
      <p:sp>
        <p:nvSpPr>
          <p:cNvPr id="2" name="TextBox 1">
            <a:extLst>
              <a:ext uri="{FF2B5EF4-FFF2-40B4-BE49-F238E27FC236}">
                <a16:creationId xmlns:a16="http://schemas.microsoft.com/office/drawing/2014/main" id="{ABC5BC79-56C5-3A92-4C89-E7529EB1535E}"/>
              </a:ext>
            </a:extLst>
          </p:cNvPr>
          <p:cNvSpPr txBox="1"/>
          <p:nvPr/>
        </p:nvSpPr>
        <p:spPr>
          <a:xfrm>
            <a:off x="13378784" y="934045"/>
            <a:ext cx="8979787" cy="5262979"/>
          </a:xfrm>
          <a:prstGeom prst="rect">
            <a:avLst/>
          </a:prstGeom>
          <a:noFill/>
        </p:spPr>
        <p:txBody>
          <a:bodyPr wrap="square" rtlCol="1">
            <a:spAutoFit/>
          </a:bodyPr>
          <a:lstStyle/>
          <a:p>
            <a:r>
              <a:rPr lang="en-US" dirty="0"/>
              <a:t>Processes</a:t>
            </a:r>
          </a:p>
          <a:p>
            <a:pPr marL="285750" indent="-285750">
              <a:buFont typeface="Arial" panose="020B0604020202020204" pitchFamily="34" charset="0"/>
              <a:buChar char="•"/>
            </a:pPr>
            <a:r>
              <a:rPr lang="en-US" sz="1600" dirty="0"/>
              <a:t>i</a:t>
            </a:r>
            <a:r>
              <a:rPr lang="en-US" sz="1400" dirty="0"/>
              <a:t>s a program in progress. Every process in Linux operates in its own independent memory space and has a unique process identifier (PID). </a:t>
            </a:r>
          </a:p>
          <a:p>
            <a:pPr marL="285750" indent="-285750">
              <a:buFont typeface="Arial" panose="020B0604020202020204" pitchFamily="34" charset="0"/>
              <a:buChar char="•"/>
            </a:pPr>
            <a:r>
              <a:rPr lang="en-US" sz="1400" dirty="0"/>
              <a:t>The operations are isolated from each other, meaning that the failure of one operation does not affect the other operations.  </a:t>
            </a:r>
          </a:p>
          <a:p>
            <a:pPr marL="285750" indent="-285750">
              <a:buFont typeface="Arial" panose="020B0604020202020204" pitchFamily="34" charset="0"/>
              <a:buChar char="•"/>
            </a:pPr>
            <a:r>
              <a:rPr lang="en-US" sz="1400" dirty="0"/>
              <a:t>can be created using the system call fork(). When using fork(), a new process is created, which is an exact copy of the parent process.</a:t>
            </a:r>
          </a:p>
          <a:p>
            <a:pPr marL="285750" indent="-285750">
              <a:buFont typeface="Arial" panose="020B0604020202020204" pitchFamily="34" charset="0"/>
              <a:buChar char="•"/>
            </a:pPr>
            <a:r>
              <a:rPr lang="en-US" sz="1400" dirty="0"/>
              <a:t>  can be monitored using commands like </a:t>
            </a:r>
            <a:r>
              <a:rPr lang="en-US" sz="1400" b="1" dirty="0" err="1"/>
              <a:t>ps</a:t>
            </a:r>
            <a:r>
              <a:rPr lang="en-US" sz="1400" b="1" dirty="0"/>
              <a:t> </a:t>
            </a:r>
            <a:r>
              <a:rPr lang="en-US" sz="1400" dirty="0"/>
              <a:t>and </a:t>
            </a:r>
            <a:r>
              <a:rPr lang="en-US" sz="1400" b="1" dirty="0"/>
              <a:t>top</a:t>
            </a:r>
            <a:r>
              <a:rPr lang="en-US" sz="1400" dirty="0"/>
              <a:t>. </a:t>
            </a:r>
          </a:p>
          <a:p>
            <a:endParaRPr lang="en-US" sz="1600" dirty="0"/>
          </a:p>
          <a:p>
            <a:r>
              <a:rPr lang="en-US" dirty="0"/>
              <a:t>Threads</a:t>
            </a:r>
          </a:p>
          <a:p>
            <a:r>
              <a:rPr lang="en-US" sz="1400" dirty="0"/>
              <a:t>is a lightweight unit of execution within a process. The process can have multiple threads operating concurrently. </a:t>
            </a:r>
          </a:p>
          <a:p>
            <a:r>
              <a:rPr lang="en-US" sz="1400" dirty="0"/>
              <a:t>share the same memory space and resources with other threads within the same process, making communication between them faster and more efficient. </a:t>
            </a:r>
          </a:p>
          <a:p>
            <a:r>
              <a:rPr lang="en-US" sz="1400" dirty="0"/>
              <a:t>can be created using libraries like </a:t>
            </a:r>
            <a:r>
              <a:rPr lang="en-US" sz="1400" dirty="0" err="1"/>
              <a:t>pthread</a:t>
            </a:r>
            <a:r>
              <a:rPr lang="en-US" sz="1400" dirty="0"/>
              <a:t> in the C programming language. </a:t>
            </a:r>
          </a:p>
          <a:p>
            <a:r>
              <a:rPr lang="en-US" sz="1400" dirty="0"/>
              <a:t>can be monitored using commands like </a:t>
            </a:r>
            <a:r>
              <a:rPr lang="en-US" sz="1400" b="1" dirty="0" err="1"/>
              <a:t>ps</a:t>
            </a:r>
            <a:r>
              <a:rPr lang="en-US" sz="1400" b="1" dirty="0"/>
              <a:t> -</a:t>
            </a:r>
            <a:r>
              <a:rPr lang="en-US" sz="1400" b="1" dirty="0" err="1"/>
              <a:t>eLf</a:t>
            </a:r>
            <a:r>
              <a:rPr lang="en-US" sz="1400" dirty="0"/>
              <a:t>.</a:t>
            </a:r>
          </a:p>
          <a:p>
            <a:endParaRPr lang="en-US" sz="1600" dirty="0"/>
          </a:p>
          <a:p>
            <a:r>
              <a:rPr lang="en-US" sz="1600" dirty="0"/>
              <a:t> The basic differences</a:t>
            </a:r>
            <a:endParaRPr lang="en-US" dirty="0"/>
          </a:p>
          <a:p>
            <a:pPr marL="285750" indent="-285750">
              <a:buFont typeface="Arial" panose="020B0604020202020204" pitchFamily="34" charset="0"/>
              <a:buChar char="•"/>
            </a:pPr>
            <a:r>
              <a:rPr lang="en-US" sz="1400" dirty="0"/>
              <a:t>Isolation: The processes are isolated from each other, while the threads share the same memory space. </a:t>
            </a:r>
          </a:p>
          <a:p>
            <a:pPr marL="285750" indent="-285750">
              <a:buFont typeface="Arial" panose="020B0604020202020204" pitchFamily="34" charset="0"/>
              <a:buChar char="•"/>
            </a:pPr>
            <a:r>
              <a:rPr lang="en-US" sz="1400" dirty="0"/>
              <a:t>Performance: Creating threads is faster and less costly than creating processes because it does not require allocating new memory space. </a:t>
            </a:r>
          </a:p>
          <a:p>
            <a:pPr marL="285750" indent="-285750">
              <a:buFont typeface="Arial" panose="020B0604020202020204" pitchFamily="34" charset="0"/>
              <a:buChar char="•"/>
            </a:pPr>
            <a:r>
              <a:rPr lang="en-US" sz="1400" dirty="0"/>
              <a:t>Usage: Processes are used to execute independent programs, while threads are used to perform multiple tasks within the same program.</a:t>
            </a:r>
            <a:endParaRPr lang="ar-SA" sz="1400" dirty="0"/>
          </a:p>
        </p:txBody>
      </p:sp>
    </p:spTree>
    <p:extLst>
      <p:ext uri="{BB962C8B-B14F-4D97-AF65-F5344CB8AC3E}">
        <p14:creationId xmlns:p14="http://schemas.microsoft.com/office/powerpoint/2010/main" val="42113896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693"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Processes &amp; Threads</a:t>
            </a:r>
            <a:endParaRPr lang="ar-SA" sz="4000" b="1" dirty="0"/>
          </a:p>
        </p:txBody>
      </p:sp>
      <p:sp>
        <p:nvSpPr>
          <p:cNvPr id="8" name="TextBox 7">
            <a:extLst>
              <a:ext uri="{FF2B5EF4-FFF2-40B4-BE49-F238E27FC236}">
                <a16:creationId xmlns:a16="http://schemas.microsoft.com/office/drawing/2014/main" id="{90DA2D3F-2D27-3EA1-91EC-9C6A05756188}"/>
              </a:ext>
            </a:extLst>
          </p:cNvPr>
          <p:cNvSpPr txBox="1"/>
          <p:nvPr/>
        </p:nvSpPr>
        <p:spPr>
          <a:xfrm>
            <a:off x="2862177" y="1287988"/>
            <a:ext cx="8979787" cy="5262979"/>
          </a:xfrm>
          <a:prstGeom prst="rect">
            <a:avLst/>
          </a:prstGeom>
          <a:noFill/>
        </p:spPr>
        <p:txBody>
          <a:bodyPr wrap="square" rtlCol="1">
            <a:spAutoFit/>
          </a:bodyPr>
          <a:lstStyle/>
          <a:p>
            <a:r>
              <a:rPr lang="en-US" dirty="0"/>
              <a:t>Processes</a:t>
            </a:r>
          </a:p>
          <a:p>
            <a:pPr marL="285750" indent="-285750">
              <a:buFont typeface="Arial" panose="020B0604020202020204" pitchFamily="34" charset="0"/>
              <a:buChar char="•"/>
            </a:pPr>
            <a:r>
              <a:rPr lang="en-US" sz="1600" dirty="0"/>
              <a:t>i</a:t>
            </a:r>
            <a:r>
              <a:rPr lang="en-US" sz="1400" dirty="0"/>
              <a:t>s a program in progress. Every process in Linux operates in its own independent memory space and has a unique process identifier (PID). </a:t>
            </a:r>
          </a:p>
          <a:p>
            <a:pPr marL="285750" indent="-285750">
              <a:buFont typeface="Arial" panose="020B0604020202020204" pitchFamily="34" charset="0"/>
              <a:buChar char="•"/>
            </a:pPr>
            <a:r>
              <a:rPr lang="en-US" sz="1400" dirty="0"/>
              <a:t>The operations are isolated from each other, meaning that the failure of one operation does not affect the other operations.  </a:t>
            </a:r>
          </a:p>
          <a:p>
            <a:pPr marL="285750" indent="-285750">
              <a:buFont typeface="Arial" panose="020B0604020202020204" pitchFamily="34" charset="0"/>
              <a:buChar char="•"/>
            </a:pPr>
            <a:r>
              <a:rPr lang="en-US" sz="1400" dirty="0"/>
              <a:t>can be created using the system call fork(). When using fork(), a new process is created, which is an exact copy of the parent process.</a:t>
            </a:r>
          </a:p>
          <a:p>
            <a:pPr marL="285750" indent="-285750">
              <a:buFont typeface="Arial" panose="020B0604020202020204" pitchFamily="34" charset="0"/>
              <a:buChar char="•"/>
            </a:pPr>
            <a:r>
              <a:rPr lang="en-US" sz="1400" dirty="0"/>
              <a:t>  can be monitored using commands like </a:t>
            </a:r>
            <a:r>
              <a:rPr lang="en-US" sz="1400" b="1" dirty="0" err="1"/>
              <a:t>ps</a:t>
            </a:r>
            <a:r>
              <a:rPr lang="en-US" sz="1400" b="1" dirty="0"/>
              <a:t> </a:t>
            </a:r>
            <a:r>
              <a:rPr lang="en-US" sz="1400" dirty="0"/>
              <a:t>and </a:t>
            </a:r>
            <a:r>
              <a:rPr lang="en-US" sz="1400" b="1" dirty="0"/>
              <a:t>top</a:t>
            </a:r>
            <a:r>
              <a:rPr lang="en-US" sz="1400" dirty="0"/>
              <a:t>. </a:t>
            </a:r>
          </a:p>
          <a:p>
            <a:endParaRPr lang="en-US" sz="1600" dirty="0"/>
          </a:p>
          <a:p>
            <a:r>
              <a:rPr lang="en-US" dirty="0"/>
              <a:t>Threads</a:t>
            </a:r>
          </a:p>
          <a:p>
            <a:r>
              <a:rPr lang="en-US" sz="1400" dirty="0"/>
              <a:t>is a lightweight unit of execution within a process. The process can have multiple threads operating concurrently. </a:t>
            </a:r>
          </a:p>
          <a:p>
            <a:r>
              <a:rPr lang="en-US" sz="1400" dirty="0"/>
              <a:t>share the same memory space and resources with other threads within the same process, making communication between them faster and more efficient. </a:t>
            </a:r>
          </a:p>
          <a:p>
            <a:r>
              <a:rPr lang="en-US" sz="1400" dirty="0"/>
              <a:t>can be created using libraries like </a:t>
            </a:r>
            <a:r>
              <a:rPr lang="en-US" sz="1400" dirty="0" err="1"/>
              <a:t>pthread</a:t>
            </a:r>
            <a:r>
              <a:rPr lang="en-US" sz="1400" dirty="0"/>
              <a:t> in the C programming language. </a:t>
            </a:r>
          </a:p>
          <a:p>
            <a:r>
              <a:rPr lang="en-US" sz="1400" dirty="0"/>
              <a:t>can be monitored using commands like </a:t>
            </a:r>
            <a:r>
              <a:rPr lang="en-US" sz="1400" b="1" dirty="0" err="1"/>
              <a:t>ps</a:t>
            </a:r>
            <a:r>
              <a:rPr lang="en-US" sz="1400" b="1" dirty="0"/>
              <a:t> -</a:t>
            </a:r>
            <a:r>
              <a:rPr lang="en-US" sz="1400" b="1" dirty="0" err="1"/>
              <a:t>eLf</a:t>
            </a:r>
            <a:r>
              <a:rPr lang="en-US" sz="1400" dirty="0"/>
              <a:t>.</a:t>
            </a:r>
          </a:p>
          <a:p>
            <a:endParaRPr lang="en-US" sz="1600" dirty="0"/>
          </a:p>
          <a:p>
            <a:r>
              <a:rPr lang="en-US" sz="1600" dirty="0"/>
              <a:t> The basic differences</a:t>
            </a:r>
            <a:endParaRPr lang="en-US" dirty="0"/>
          </a:p>
          <a:p>
            <a:pPr marL="285750" indent="-285750">
              <a:buFont typeface="Arial" panose="020B0604020202020204" pitchFamily="34" charset="0"/>
              <a:buChar char="•"/>
            </a:pPr>
            <a:r>
              <a:rPr lang="en-US" sz="1400" dirty="0"/>
              <a:t>Isolation: The processes are isolated from each other, while the threads share the same memory space. </a:t>
            </a:r>
          </a:p>
          <a:p>
            <a:pPr marL="285750" indent="-285750">
              <a:buFont typeface="Arial" panose="020B0604020202020204" pitchFamily="34" charset="0"/>
              <a:buChar char="•"/>
            </a:pPr>
            <a:r>
              <a:rPr lang="en-US" sz="1400" dirty="0"/>
              <a:t>Performance: Creating threads is faster and less costly than creating processes because it does not require allocating new memory space. </a:t>
            </a:r>
          </a:p>
          <a:p>
            <a:pPr marL="285750" indent="-285750">
              <a:buFont typeface="Arial" panose="020B0604020202020204" pitchFamily="34" charset="0"/>
              <a:buChar char="•"/>
            </a:pPr>
            <a:r>
              <a:rPr lang="en-US" sz="1400" dirty="0"/>
              <a:t>Usage: Processes are used to execute independent programs, while threads are used to perform multiple tasks within the same program.</a:t>
            </a:r>
            <a:endParaRPr lang="ar-SA" sz="1400"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639088" y="2312755"/>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2148484" y="1934216"/>
            <a:ext cx="1849812" cy="2488337"/>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6"/>
          <a:stretch>
            <a:fillRect/>
          </a:stretch>
        </p:blipFill>
        <p:spPr>
          <a:xfrm>
            <a:off x="-7688628" y="2504093"/>
            <a:ext cx="1849811" cy="1849811"/>
          </a:xfrm>
          <a:prstGeom prst="rect">
            <a:avLst/>
          </a:prstGeom>
        </p:spPr>
      </p:pic>
      <p:sp>
        <p:nvSpPr>
          <p:cNvPr id="2" name="TextBox 1">
            <a:extLst>
              <a:ext uri="{FF2B5EF4-FFF2-40B4-BE49-F238E27FC236}">
                <a16:creationId xmlns:a16="http://schemas.microsoft.com/office/drawing/2014/main" id="{77C89083-914D-D4AF-0169-CD44DDC45398}"/>
              </a:ext>
            </a:extLst>
          </p:cNvPr>
          <p:cNvSpPr txBox="1"/>
          <p:nvPr/>
        </p:nvSpPr>
        <p:spPr>
          <a:xfrm>
            <a:off x="17343138" y="2136336"/>
            <a:ext cx="6747860" cy="2585323"/>
          </a:xfrm>
          <a:prstGeom prst="rect">
            <a:avLst/>
          </a:prstGeom>
          <a:noFill/>
        </p:spPr>
        <p:txBody>
          <a:bodyPr wrap="square" rtlCol="1">
            <a:spAutoFit/>
          </a:bodyPr>
          <a:lstStyle/>
          <a:p>
            <a:pPr marL="285750" indent="-285750">
              <a:buFont typeface="Arial" panose="020B0604020202020204" pitchFamily="34" charset="0"/>
              <a:buChar char="•"/>
            </a:pPr>
            <a:r>
              <a:rPr lang="en-US" dirty="0"/>
              <a:t>Process Management: Processes are managed using a hierarchical system, with a parent-child relationship between processes.</a:t>
            </a:r>
          </a:p>
          <a:p>
            <a:pPr marL="285750" indent="-285750">
              <a:buFont typeface="Arial" panose="020B0604020202020204" pitchFamily="34" charset="0"/>
              <a:buChar char="•"/>
            </a:pPr>
            <a:r>
              <a:rPr lang="en-US" dirty="0"/>
              <a:t>Processes: Each process in macOS is represented by a unique process control block (PCB) with its own address space, file descriptors, and resources.</a:t>
            </a:r>
          </a:p>
          <a:p>
            <a:pPr marL="285750" indent="-285750">
              <a:buFont typeface="Arial" panose="020B0604020202020204" pitchFamily="34" charset="0"/>
              <a:buChar char="•"/>
            </a:pPr>
            <a:r>
              <a:rPr lang="en-US" dirty="0"/>
              <a:t>Threads: macOS supports both user-level threads and kernel threads, The system relies on POSIX threads (</a:t>
            </a:r>
            <a:r>
              <a:rPr lang="en-US" dirty="0" err="1"/>
              <a:t>pthreads</a:t>
            </a:r>
            <a:r>
              <a:rPr lang="en-US" dirty="0"/>
              <a:t>), which provide a standard API for thread creation and management.</a:t>
            </a:r>
            <a:endParaRPr lang="ar-SA" dirty="0"/>
          </a:p>
        </p:txBody>
      </p:sp>
      <p:sp>
        <p:nvSpPr>
          <p:cNvPr id="3" name="TextBox 2">
            <a:extLst>
              <a:ext uri="{FF2B5EF4-FFF2-40B4-BE49-F238E27FC236}">
                <a16:creationId xmlns:a16="http://schemas.microsoft.com/office/drawing/2014/main" id="{4DE3B080-5E7F-31E4-FFAE-A62DBBFEA1A8}"/>
              </a:ext>
            </a:extLst>
          </p:cNvPr>
          <p:cNvSpPr txBox="1"/>
          <p:nvPr/>
        </p:nvSpPr>
        <p:spPr>
          <a:xfrm>
            <a:off x="12600129" y="2136336"/>
            <a:ext cx="8116939" cy="2862322"/>
          </a:xfrm>
          <a:prstGeom prst="rect">
            <a:avLst/>
          </a:prstGeom>
          <a:noFill/>
        </p:spPr>
        <p:txBody>
          <a:bodyPr wrap="square" rtlCol="1">
            <a:spAutoFit/>
          </a:bodyPr>
          <a:lstStyle/>
          <a:p>
            <a:r>
              <a:rPr lang="en-US" dirty="0"/>
              <a:t>In Windows operating system, processes serve as containers for threads, which are considered the most granular units of CPU scheduling. Each individual process may host multiple threads, each of which has the capability to function autonomously. The system supports preemptive multitasking, enabling the operating system to seamlessly transition between threads based on their respective priorities. Windows provides application programming interfaces such as </a:t>
            </a:r>
            <a:r>
              <a:rPr lang="en-US" dirty="0" err="1"/>
              <a:t>CreateProcess</a:t>
            </a:r>
            <a:r>
              <a:rPr lang="en-US" dirty="0"/>
              <a:t>() for the creation of processes and </a:t>
            </a:r>
            <a:r>
              <a:rPr lang="en-US" dirty="0" err="1"/>
              <a:t>CreateThread</a:t>
            </a:r>
            <a:r>
              <a:rPr lang="en-US" dirty="0"/>
              <a:t>() for managing threads, facilitating efficient resource utilization and the concurrent execution of multiple tasks. This architectural design contributes to enhanced system performance and optimized utilization of resources</a:t>
            </a:r>
            <a:endParaRPr lang="ar-SA" dirty="0"/>
          </a:p>
        </p:txBody>
      </p:sp>
    </p:spTree>
    <p:extLst>
      <p:ext uri="{BB962C8B-B14F-4D97-AF65-F5344CB8AC3E}">
        <p14:creationId xmlns:p14="http://schemas.microsoft.com/office/powerpoint/2010/main" val="3473938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Processes &amp; Threads</a:t>
            </a:r>
            <a:endParaRPr lang="ar-SA" sz="4000" b="1" dirty="0"/>
          </a:p>
        </p:txBody>
      </p:sp>
      <p:sp>
        <p:nvSpPr>
          <p:cNvPr id="9" name="TextBox 8">
            <a:extLst>
              <a:ext uri="{FF2B5EF4-FFF2-40B4-BE49-F238E27FC236}">
                <a16:creationId xmlns:a16="http://schemas.microsoft.com/office/drawing/2014/main" id="{39097746-91D8-DD88-BA3B-B6AFCAED45B6}"/>
              </a:ext>
            </a:extLst>
          </p:cNvPr>
          <p:cNvSpPr txBox="1"/>
          <p:nvPr/>
        </p:nvSpPr>
        <p:spPr>
          <a:xfrm>
            <a:off x="4380467" y="2176215"/>
            <a:ext cx="6747860" cy="2585323"/>
          </a:xfrm>
          <a:prstGeom prst="rect">
            <a:avLst/>
          </a:prstGeom>
          <a:noFill/>
        </p:spPr>
        <p:txBody>
          <a:bodyPr wrap="square" rtlCol="1">
            <a:spAutoFit/>
          </a:bodyPr>
          <a:lstStyle/>
          <a:p>
            <a:pPr marL="285750" indent="-285750">
              <a:buFont typeface="Arial" panose="020B0604020202020204" pitchFamily="34" charset="0"/>
              <a:buChar char="•"/>
            </a:pPr>
            <a:r>
              <a:rPr lang="en-US" dirty="0"/>
              <a:t>Process Management: Processes are managed using a hierarchical system, with a parent-child relationship between processes.</a:t>
            </a:r>
          </a:p>
          <a:p>
            <a:pPr marL="285750" indent="-285750">
              <a:buFont typeface="Arial" panose="020B0604020202020204" pitchFamily="34" charset="0"/>
              <a:buChar char="•"/>
            </a:pPr>
            <a:r>
              <a:rPr lang="en-US" dirty="0"/>
              <a:t>Processes: Each process in macOS is represented by a unique process control block (PCB) with its own address space, file descriptors, and resources.</a:t>
            </a:r>
          </a:p>
          <a:p>
            <a:pPr marL="285750" indent="-285750">
              <a:buFont typeface="Arial" panose="020B0604020202020204" pitchFamily="34" charset="0"/>
              <a:buChar char="•"/>
            </a:pPr>
            <a:r>
              <a:rPr lang="en-US" dirty="0"/>
              <a:t>Threads: macOS supports both user-level threads and kernel threads, The system relies on POSIX threads (</a:t>
            </a:r>
            <a:r>
              <a:rPr lang="en-US" dirty="0" err="1"/>
              <a:t>pthreads</a:t>
            </a:r>
            <a:r>
              <a:rPr lang="en-US" dirty="0"/>
              <a:t>), which provide a standard API for thread creation and management.</a:t>
            </a:r>
            <a:endParaRPr lang="ar-SA"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747023" y="2321872"/>
            <a:ext cx="1814960" cy="2214252"/>
          </a:xfrm>
          <a:prstGeom prst="rect">
            <a:avLst/>
          </a:prstGeom>
        </p:spPr>
      </p:pic>
      <p:pic>
        <p:nvPicPr>
          <p:cNvPr id="12" name="Picture 11">
            <a:extLst>
              <a:ext uri="{FF2B5EF4-FFF2-40B4-BE49-F238E27FC236}">
                <a16:creationId xmlns:a16="http://schemas.microsoft.com/office/drawing/2014/main" id="{6CECA2F8-C727-8890-19AE-0FC92EBFB186}"/>
              </a:ext>
            </a:extLst>
          </p:cNvPr>
          <p:cNvPicPr>
            <a:picLocks noChangeAspect="1"/>
          </p:cNvPicPr>
          <p:nvPr/>
        </p:nvPicPr>
        <p:blipFill>
          <a:blip r:embed="rId5">
            <a:extLst>
              <a:ext uri="{28A0092B-C50C-407E-A947-70E740481C1C}">
                <a14:useLocalDpi xmlns:a14="http://schemas.microsoft.com/office/drawing/2010/main" val="0"/>
              </a:ext>
            </a:extLst>
          </a:blip>
          <a:srcRect l="-7610" t="-1296" r="-4378" b="-3847"/>
          <a:stretch/>
        </p:blipFill>
        <p:spPr>
          <a:xfrm>
            <a:off x="1734442" y="2224707"/>
            <a:ext cx="1849812" cy="2488337"/>
          </a:xfrm>
          <a:prstGeom prst="rect">
            <a:avLst/>
          </a:prstGeom>
        </p:spPr>
      </p:pic>
      <p:sp>
        <p:nvSpPr>
          <p:cNvPr id="2" name="TextBox 1">
            <a:extLst>
              <a:ext uri="{FF2B5EF4-FFF2-40B4-BE49-F238E27FC236}">
                <a16:creationId xmlns:a16="http://schemas.microsoft.com/office/drawing/2014/main" id="{5AD3F707-3F32-F62E-6F58-FDF1F4B8E1C7}"/>
              </a:ext>
            </a:extLst>
          </p:cNvPr>
          <p:cNvSpPr txBox="1"/>
          <p:nvPr/>
        </p:nvSpPr>
        <p:spPr>
          <a:xfrm>
            <a:off x="13829441" y="1099003"/>
            <a:ext cx="8979787" cy="5262979"/>
          </a:xfrm>
          <a:prstGeom prst="rect">
            <a:avLst/>
          </a:prstGeom>
          <a:noFill/>
        </p:spPr>
        <p:txBody>
          <a:bodyPr wrap="square" rtlCol="1">
            <a:spAutoFit/>
          </a:bodyPr>
          <a:lstStyle/>
          <a:p>
            <a:r>
              <a:rPr lang="en-US" dirty="0"/>
              <a:t>Processes</a:t>
            </a:r>
          </a:p>
          <a:p>
            <a:pPr marL="285750" indent="-285750">
              <a:buFont typeface="Arial" panose="020B0604020202020204" pitchFamily="34" charset="0"/>
              <a:buChar char="•"/>
            </a:pPr>
            <a:r>
              <a:rPr lang="en-US" sz="1600" dirty="0"/>
              <a:t>i</a:t>
            </a:r>
            <a:r>
              <a:rPr lang="en-US" sz="1400" dirty="0"/>
              <a:t>s a program in progress. Every process in Linux operates in its own independent memory space and has a unique process identifier (PID). </a:t>
            </a:r>
          </a:p>
          <a:p>
            <a:pPr marL="285750" indent="-285750">
              <a:buFont typeface="Arial" panose="020B0604020202020204" pitchFamily="34" charset="0"/>
              <a:buChar char="•"/>
            </a:pPr>
            <a:r>
              <a:rPr lang="en-US" sz="1400" dirty="0"/>
              <a:t>The operations are isolated from each other, meaning that the failure of one operation does not affect the other operations.  </a:t>
            </a:r>
          </a:p>
          <a:p>
            <a:pPr marL="285750" indent="-285750">
              <a:buFont typeface="Arial" panose="020B0604020202020204" pitchFamily="34" charset="0"/>
              <a:buChar char="•"/>
            </a:pPr>
            <a:r>
              <a:rPr lang="en-US" sz="1400" dirty="0"/>
              <a:t>can be created using the system call fork(). When using fork(), a new process is created, which is an exact copy of the parent process.</a:t>
            </a:r>
          </a:p>
          <a:p>
            <a:pPr marL="285750" indent="-285750">
              <a:buFont typeface="Arial" panose="020B0604020202020204" pitchFamily="34" charset="0"/>
              <a:buChar char="•"/>
            </a:pPr>
            <a:r>
              <a:rPr lang="en-US" sz="1400" dirty="0"/>
              <a:t>  can be monitored using commands like </a:t>
            </a:r>
            <a:r>
              <a:rPr lang="en-US" sz="1400" b="1" dirty="0" err="1"/>
              <a:t>ps</a:t>
            </a:r>
            <a:r>
              <a:rPr lang="en-US" sz="1400" b="1" dirty="0"/>
              <a:t> </a:t>
            </a:r>
            <a:r>
              <a:rPr lang="en-US" sz="1400" dirty="0"/>
              <a:t>and </a:t>
            </a:r>
            <a:r>
              <a:rPr lang="en-US" sz="1400" b="1" dirty="0"/>
              <a:t>top</a:t>
            </a:r>
            <a:r>
              <a:rPr lang="en-US" sz="1400" dirty="0"/>
              <a:t>. </a:t>
            </a:r>
          </a:p>
          <a:p>
            <a:endParaRPr lang="en-US" sz="1600" dirty="0"/>
          </a:p>
          <a:p>
            <a:r>
              <a:rPr lang="en-US" dirty="0"/>
              <a:t>Threads</a:t>
            </a:r>
          </a:p>
          <a:p>
            <a:r>
              <a:rPr lang="en-US" sz="1400" dirty="0"/>
              <a:t>is a lightweight unit of execution within a process. The process can have multiple threads operating concurrently. </a:t>
            </a:r>
          </a:p>
          <a:p>
            <a:r>
              <a:rPr lang="en-US" sz="1400" dirty="0"/>
              <a:t>share the same memory space and resources with other threads within the same process, making communication between them faster and more efficient. </a:t>
            </a:r>
          </a:p>
          <a:p>
            <a:r>
              <a:rPr lang="en-US" sz="1400" dirty="0"/>
              <a:t>can be created using libraries like </a:t>
            </a:r>
            <a:r>
              <a:rPr lang="en-US" sz="1400" dirty="0" err="1"/>
              <a:t>pthread</a:t>
            </a:r>
            <a:r>
              <a:rPr lang="en-US" sz="1400" dirty="0"/>
              <a:t> in the C programming language. </a:t>
            </a:r>
          </a:p>
          <a:p>
            <a:r>
              <a:rPr lang="en-US" sz="1400" dirty="0"/>
              <a:t>can be monitored using commands like </a:t>
            </a:r>
            <a:r>
              <a:rPr lang="en-US" sz="1400" b="1" dirty="0" err="1"/>
              <a:t>ps</a:t>
            </a:r>
            <a:r>
              <a:rPr lang="en-US" sz="1400" b="1" dirty="0"/>
              <a:t> -</a:t>
            </a:r>
            <a:r>
              <a:rPr lang="en-US" sz="1400" b="1" dirty="0" err="1"/>
              <a:t>eLf</a:t>
            </a:r>
            <a:r>
              <a:rPr lang="en-US" sz="1400" dirty="0"/>
              <a:t>.</a:t>
            </a:r>
          </a:p>
          <a:p>
            <a:endParaRPr lang="en-US" sz="1600" dirty="0"/>
          </a:p>
          <a:p>
            <a:r>
              <a:rPr lang="en-US" sz="1600" dirty="0"/>
              <a:t> The basic differences</a:t>
            </a:r>
            <a:endParaRPr lang="en-US" dirty="0"/>
          </a:p>
          <a:p>
            <a:pPr marL="285750" indent="-285750">
              <a:buFont typeface="Arial" panose="020B0604020202020204" pitchFamily="34" charset="0"/>
              <a:buChar char="•"/>
            </a:pPr>
            <a:r>
              <a:rPr lang="en-US" sz="1400" dirty="0"/>
              <a:t>Isolation: The processes are isolated from each other, while the threads share the same memory space. </a:t>
            </a:r>
          </a:p>
          <a:p>
            <a:pPr marL="285750" indent="-285750">
              <a:buFont typeface="Arial" panose="020B0604020202020204" pitchFamily="34" charset="0"/>
              <a:buChar char="•"/>
            </a:pPr>
            <a:r>
              <a:rPr lang="en-US" sz="1400" dirty="0"/>
              <a:t>Performance: Creating threads is faster and less costly than creating processes because it does not require allocating new memory space. </a:t>
            </a:r>
          </a:p>
          <a:p>
            <a:pPr marL="285750" indent="-285750">
              <a:buFont typeface="Arial" panose="020B0604020202020204" pitchFamily="34" charset="0"/>
              <a:buChar char="•"/>
            </a:pPr>
            <a:r>
              <a:rPr lang="en-US" sz="1400" dirty="0"/>
              <a:t>Usage: Processes are used to execute independent programs, while threads are used to perform multiple tasks within the same program.</a:t>
            </a:r>
            <a:endParaRPr lang="ar-SA" sz="1400" dirty="0"/>
          </a:p>
        </p:txBody>
      </p:sp>
    </p:spTree>
    <p:extLst>
      <p:ext uri="{BB962C8B-B14F-4D97-AF65-F5344CB8AC3E}">
        <p14:creationId xmlns:p14="http://schemas.microsoft.com/office/powerpoint/2010/main" val="158128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785568" y="2705153"/>
            <a:ext cx="10527327" cy="1323439"/>
          </a:xfrm>
          <a:prstGeom prst="rect">
            <a:avLst/>
          </a:prstGeom>
          <a:noFill/>
        </p:spPr>
        <p:txBody>
          <a:bodyPr wrap="square" rtlCol="1">
            <a:spAutoFit/>
          </a:bodyPr>
          <a:lstStyle/>
          <a:p>
            <a:pPr algn="ctr"/>
            <a:r>
              <a:rPr lang="en-US" sz="8000" b="1" dirty="0"/>
              <a:t>CPU Scheduling</a:t>
            </a:r>
            <a:endParaRPr lang="ar-SA" sz="8000" b="1" dirty="0"/>
          </a:p>
        </p:txBody>
      </p:sp>
      <p:pic>
        <p:nvPicPr>
          <p:cNvPr id="13" name="Picture 12">
            <a:extLst>
              <a:ext uri="{FF2B5EF4-FFF2-40B4-BE49-F238E27FC236}">
                <a16:creationId xmlns:a16="http://schemas.microsoft.com/office/drawing/2014/main" id="{F265DC48-D836-5994-1836-6A2FB89DD6B2}"/>
              </a:ext>
            </a:extLst>
          </p:cNvPr>
          <p:cNvPicPr>
            <a:picLocks noChangeAspect="1"/>
          </p:cNvPicPr>
          <p:nvPr/>
        </p:nvPicPr>
        <p:blipFill>
          <a:blip r:embed="rId4"/>
          <a:stretch>
            <a:fillRect/>
          </a:stretch>
        </p:blipFill>
        <p:spPr>
          <a:xfrm>
            <a:off x="-7925894" y="2607528"/>
            <a:ext cx="1849811" cy="1849811"/>
          </a:xfrm>
          <a:prstGeom prst="rect">
            <a:avLst/>
          </a:prstGeom>
        </p:spPr>
      </p:pic>
      <p:sp>
        <p:nvSpPr>
          <p:cNvPr id="2" name="TextBox 1">
            <a:extLst>
              <a:ext uri="{FF2B5EF4-FFF2-40B4-BE49-F238E27FC236}">
                <a16:creationId xmlns:a16="http://schemas.microsoft.com/office/drawing/2014/main" id="{B90902F5-4CBC-76D1-B7C2-947CD2A00D75}"/>
              </a:ext>
            </a:extLst>
          </p:cNvPr>
          <p:cNvSpPr txBox="1"/>
          <p:nvPr/>
        </p:nvSpPr>
        <p:spPr>
          <a:xfrm>
            <a:off x="13121970" y="2020899"/>
            <a:ext cx="7194445" cy="2862322"/>
          </a:xfrm>
          <a:prstGeom prst="rect">
            <a:avLst/>
          </a:prstGeom>
          <a:noFill/>
        </p:spPr>
        <p:txBody>
          <a:bodyPr wrap="square" rtlCol="1">
            <a:spAutoFit/>
          </a:bodyPr>
          <a:lstStyle/>
          <a:p>
            <a:r>
              <a:rPr lang="en-US" dirty="0"/>
              <a:t>Windows employs a priority-driven, preemptive scheduling system to efficiently manage CPU time. Each thread is designated a priority level, with higher-priority threads receiving precedence in CPU allocation. Scheduling decisions are managed by the dispatcher, a vital kernel component. Windows offers various scheduling classes, including real-time, variable, and idle classes, to ensure timely execution of critical tasks while also allowing lower-priority tasks to run when resources permit. This adaptable scheduling structure guarantees that essential tasks receive the required CPU time without encountering substantial delays</a:t>
            </a:r>
            <a:endParaRPr lang="ar-SA" dirty="0"/>
          </a:p>
        </p:txBody>
      </p:sp>
    </p:spTree>
    <p:extLst>
      <p:ext uri="{BB962C8B-B14F-4D97-AF65-F5344CB8AC3E}">
        <p14:creationId xmlns:p14="http://schemas.microsoft.com/office/powerpoint/2010/main" val="24889414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background with white lines&#10;&#10;Description automatically generated">
            <a:extLst>
              <a:ext uri="{FF2B5EF4-FFF2-40B4-BE49-F238E27FC236}">
                <a16:creationId xmlns:a16="http://schemas.microsoft.com/office/drawing/2014/main" id="{7A8F2012-E145-642C-A66D-0483DEBAAEF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000"/>
          <a:stretch/>
        </p:blipFill>
        <p:spPr>
          <a:xfrm>
            <a:off x="0" y="0"/>
            <a:ext cx="12191980" cy="7000406"/>
          </a:xfrm>
          <a:prstGeom prst="rect">
            <a:avLst/>
          </a:prstGeom>
        </p:spPr>
      </p:pic>
      <p:sp>
        <p:nvSpPr>
          <p:cNvPr id="6" name="Rectangle 5">
            <a:extLst>
              <a:ext uri="{FF2B5EF4-FFF2-40B4-BE49-F238E27FC236}">
                <a16:creationId xmlns:a16="http://schemas.microsoft.com/office/drawing/2014/main" id="{D15DA33F-C9A1-0B7F-05A6-709BDE3B506A}"/>
              </a:ext>
            </a:extLst>
          </p:cNvPr>
          <p:cNvSpPr/>
          <p:nvPr/>
        </p:nvSpPr>
        <p:spPr>
          <a:xfrm>
            <a:off x="96981" y="184666"/>
            <a:ext cx="11970327" cy="6534789"/>
          </a:xfrm>
          <a:prstGeom prst="rect">
            <a:avLst/>
          </a:prstGeom>
          <a:solidFill>
            <a:srgbClr val="1F1F1F">
              <a:alpha val="8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b="1" dirty="0"/>
          </a:p>
        </p:txBody>
      </p:sp>
      <p:sp>
        <p:nvSpPr>
          <p:cNvPr id="14" name="TextBox 13">
            <a:extLst>
              <a:ext uri="{FF2B5EF4-FFF2-40B4-BE49-F238E27FC236}">
                <a16:creationId xmlns:a16="http://schemas.microsoft.com/office/drawing/2014/main" id="{38B74430-E071-7373-F698-8FDAAF79BCD4}"/>
              </a:ext>
            </a:extLst>
          </p:cNvPr>
          <p:cNvSpPr txBox="1"/>
          <p:nvPr/>
        </p:nvSpPr>
        <p:spPr>
          <a:xfrm>
            <a:off x="9179932" y="-1442225"/>
            <a:ext cx="2565110" cy="369332"/>
          </a:xfrm>
          <a:prstGeom prst="rect">
            <a:avLst/>
          </a:prstGeom>
          <a:noFill/>
        </p:spPr>
        <p:txBody>
          <a:bodyPr wrap="square" rtlCol="1">
            <a:spAutoFit/>
          </a:bodyPr>
          <a:lstStyle/>
          <a:p>
            <a:pPr algn="ctr"/>
            <a:endParaRPr lang="ar-SA" b="1" dirty="0"/>
          </a:p>
        </p:txBody>
      </p:sp>
      <p:sp>
        <p:nvSpPr>
          <p:cNvPr id="15" name="TextBox 14">
            <a:extLst>
              <a:ext uri="{FF2B5EF4-FFF2-40B4-BE49-F238E27FC236}">
                <a16:creationId xmlns:a16="http://schemas.microsoft.com/office/drawing/2014/main" id="{A9244CFE-85AE-29A9-1B50-A6FC8AE69E5D}"/>
              </a:ext>
            </a:extLst>
          </p:cNvPr>
          <p:cNvSpPr txBox="1"/>
          <p:nvPr/>
        </p:nvSpPr>
        <p:spPr>
          <a:xfrm>
            <a:off x="-4567898" y="-731814"/>
            <a:ext cx="2565110" cy="369332"/>
          </a:xfrm>
          <a:prstGeom prst="rect">
            <a:avLst/>
          </a:prstGeom>
          <a:noFill/>
        </p:spPr>
        <p:txBody>
          <a:bodyPr wrap="square" rtlCol="1">
            <a:spAutoFit/>
          </a:bodyPr>
          <a:lstStyle/>
          <a:p>
            <a:pPr algn="ctr"/>
            <a:endParaRPr lang="ar-SA" b="1" dirty="0"/>
          </a:p>
        </p:txBody>
      </p:sp>
      <p:sp>
        <p:nvSpPr>
          <p:cNvPr id="16" name="TextBox 15">
            <a:extLst>
              <a:ext uri="{FF2B5EF4-FFF2-40B4-BE49-F238E27FC236}">
                <a16:creationId xmlns:a16="http://schemas.microsoft.com/office/drawing/2014/main" id="{3683D064-F8F7-0B7D-08A0-8BF018B2A723}"/>
              </a:ext>
            </a:extLst>
          </p:cNvPr>
          <p:cNvSpPr txBox="1"/>
          <p:nvPr/>
        </p:nvSpPr>
        <p:spPr>
          <a:xfrm>
            <a:off x="5500492" y="-1257559"/>
            <a:ext cx="2565110" cy="369332"/>
          </a:xfrm>
          <a:prstGeom prst="rect">
            <a:avLst/>
          </a:prstGeom>
          <a:noFill/>
        </p:spPr>
        <p:txBody>
          <a:bodyPr wrap="square" rtlCol="1">
            <a:spAutoFit/>
          </a:bodyPr>
          <a:lstStyle/>
          <a:p>
            <a:pPr algn="ctr"/>
            <a:endParaRPr lang="ar-SA" b="1" dirty="0"/>
          </a:p>
        </p:txBody>
      </p:sp>
      <p:sp>
        <p:nvSpPr>
          <p:cNvPr id="21" name="TextBox 20">
            <a:extLst>
              <a:ext uri="{FF2B5EF4-FFF2-40B4-BE49-F238E27FC236}">
                <a16:creationId xmlns:a16="http://schemas.microsoft.com/office/drawing/2014/main" id="{6CECF587-FA1D-4C90-3732-E5A4907FF6A6}"/>
              </a:ext>
            </a:extLst>
          </p:cNvPr>
          <p:cNvSpPr txBox="1"/>
          <p:nvPr/>
        </p:nvSpPr>
        <p:spPr>
          <a:xfrm>
            <a:off x="832326" y="580102"/>
            <a:ext cx="10527327" cy="707886"/>
          </a:xfrm>
          <a:prstGeom prst="rect">
            <a:avLst/>
          </a:prstGeom>
          <a:noFill/>
        </p:spPr>
        <p:txBody>
          <a:bodyPr wrap="square" rtlCol="1">
            <a:spAutoFit/>
          </a:bodyPr>
          <a:lstStyle/>
          <a:p>
            <a:pPr algn="ctr"/>
            <a:r>
              <a:rPr lang="en-US" sz="4000" b="1" dirty="0"/>
              <a:t>CPU Scheduling</a:t>
            </a:r>
            <a:endParaRPr lang="ar-SA" sz="4000" b="1" dirty="0"/>
          </a:p>
        </p:txBody>
      </p:sp>
      <p:pic>
        <p:nvPicPr>
          <p:cNvPr id="11" name="Picture 10">
            <a:extLst>
              <a:ext uri="{FF2B5EF4-FFF2-40B4-BE49-F238E27FC236}">
                <a16:creationId xmlns:a16="http://schemas.microsoft.com/office/drawing/2014/main" id="{C8C319E2-0C14-D692-7401-4FBBC227A481}"/>
              </a:ext>
            </a:extLst>
          </p:cNvPr>
          <p:cNvPicPr>
            <a:picLocks noChangeAspect="1"/>
          </p:cNvPicPr>
          <p:nvPr/>
        </p:nvPicPr>
        <p:blipFill>
          <a:blip r:embed="rId4"/>
          <a:stretch>
            <a:fillRect/>
          </a:stretch>
        </p:blipFill>
        <p:spPr>
          <a:xfrm>
            <a:off x="-4851576" y="2321873"/>
            <a:ext cx="1814960" cy="2214252"/>
          </a:xfrm>
          <a:prstGeom prst="rect">
            <a:avLst/>
          </a:prstGeom>
        </p:spPr>
      </p:pic>
      <p:pic>
        <p:nvPicPr>
          <p:cNvPr id="13" name="Picture 12">
            <a:extLst>
              <a:ext uri="{FF2B5EF4-FFF2-40B4-BE49-F238E27FC236}">
                <a16:creationId xmlns:a16="http://schemas.microsoft.com/office/drawing/2014/main" id="{33FBF56F-1D42-B19D-9D50-D016C209C9EF}"/>
              </a:ext>
            </a:extLst>
          </p:cNvPr>
          <p:cNvPicPr>
            <a:picLocks noChangeAspect="1"/>
          </p:cNvPicPr>
          <p:nvPr/>
        </p:nvPicPr>
        <p:blipFill>
          <a:blip r:embed="rId5"/>
          <a:stretch>
            <a:fillRect/>
          </a:stretch>
        </p:blipFill>
        <p:spPr>
          <a:xfrm>
            <a:off x="1538970" y="2504093"/>
            <a:ext cx="1849811" cy="1849811"/>
          </a:xfrm>
          <a:prstGeom prst="rect">
            <a:avLst/>
          </a:prstGeom>
        </p:spPr>
      </p:pic>
      <p:sp>
        <p:nvSpPr>
          <p:cNvPr id="22" name="TextBox 21">
            <a:extLst>
              <a:ext uri="{FF2B5EF4-FFF2-40B4-BE49-F238E27FC236}">
                <a16:creationId xmlns:a16="http://schemas.microsoft.com/office/drawing/2014/main" id="{F74612A1-966F-14BD-5587-0B2BC6B5D3C2}"/>
              </a:ext>
            </a:extLst>
          </p:cNvPr>
          <p:cNvSpPr txBox="1"/>
          <p:nvPr/>
        </p:nvSpPr>
        <p:spPr>
          <a:xfrm>
            <a:off x="4045703" y="2176215"/>
            <a:ext cx="7194445" cy="2862322"/>
          </a:xfrm>
          <a:prstGeom prst="rect">
            <a:avLst/>
          </a:prstGeom>
          <a:noFill/>
        </p:spPr>
        <p:txBody>
          <a:bodyPr wrap="square" rtlCol="1">
            <a:spAutoFit/>
          </a:bodyPr>
          <a:lstStyle/>
          <a:p>
            <a:r>
              <a:rPr lang="en-US" dirty="0"/>
              <a:t>Windows employs a priority-driven, preemptive scheduling system to efficiently manage CPU time. Each thread is designated a priority level, with higher-priority threads receiving precedence in CPU allocation. Scheduling decisions are managed by the dispatcher, a vital kernel component. Windows offers various scheduling classes, including real-time, variable, and idle classes, to ensure timely execution of critical tasks while also allowing lower-priority tasks to run when resources permit. This adaptable scheduling structure guarantees that essential tasks receive the required CPU time without encountering substantial delays</a:t>
            </a:r>
            <a:endParaRPr lang="ar-SA" dirty="0"/>
          </a:p>
        </p:txBody>
      </p:sp>
      <p:sp>
        <p:nvSpPr>
          <p:cNvPr id="3" name="TextBox 2">
            <a:extLst>
              <a:ext uri="{FF2B5EF4-FFF2-40B4-BE49-F238E27FC236}">
                <a16:creationId xmlns:a16="http://schemas.microsoft.com/office/drawing/2014/main" id="{744B8652-37FE-8F22-57AF-DA713531AA2D}"/>
              </a:ext>
            </a:extLst>
          </p:cNvPr>
          <p:cNvSpPr txBox="1"/>
          <p:nvPr/>
        </p:nvSpPr>
        <p:spPr>
          <a:xfrm>
            <a:off x="13633969" y="1287988"/>
            <a:ext cx="8770511" cy="5016758"/>
          </a:xfrm>
          <a:prstGeom prst="rect">
            <a:avLst/>
          </a:prstGeom>
          <a:noFill/>
        </p:spPr>
        <p:txBody>
          <a:bodyPr wrap="square" rtlCol="1">
            <a:spAutoFit/>
          </a:bodyPr>
          <a:lstStyle/>
          <a:p>
            <a:r>
              <a:rPr lang="en-US" sz="1600" dirty="0"/>
              <a:t>1.  Completely Fair Scheduler (CFS) </a:t>
            </a:r>
          </a:p>
          <a:p>
            <a:pPr marL="285750" indent="-285750">
              <a:buFont typeface="Arial" panose="020B0604020202020204" pitchFamily="34" charset="0"/>
              <a:buChar char="•"/>
            </a:pPr>
            <a:r>
              <a:rPr lang="en-US" sz="1600" dirty="0"/>
              <a:t>is the default scheduler in modern Linux kernels. It aims to distribute the processor's time fairly among all processes. It relies on a Red-Black Tree to track operations, allowing for quick and fair access to them. </a:t>
            </a:r>
          </a:p>
          <a:p>
            <a:r>
              <a:rPr lang="en-US" sz="1600" dirty="0"/>
              <a:t>2. Real-Time Scheduling </a:t>
            </a:r>
          </a:p>
          <a:p>
            <a:pPr marL="285750" indent="-285750">
              <a:buFont typeface="Arial" panose="020B0604020202020204" pitchFamily="34" charset="0"/>
              <a:buChar char="•"/>
            </a:pPr>
            <a:r>
              <a:rPr lang="en-US" sz="1600" dirty="0"/>
              <a:t>SCHED_FIFO: The "First In, First Out" algorithm is used for high-priority processes. The processes are executed in the order they arrive and do not finish unless they complete or are stopped by a higher-priority process.</a:t>
            </a:r>
          </a:p>
          <a:p>
            <a:pPr marL="285750" indent="-285750">
              <a:buFont typeface="Arial" panose="020B0604020202020204" pitchFamily="34" charset="0"/>
              <a:buChar char="•"/>
            </a:pPr>
            <a:r>
              <a:rPr lang="en-US" sz="1600" dirty="0"/>
              <a:t> SCHED_RR: The "Round Robin" algorithm allocates a fixed amount of time for each process to execute. (time quantum). If the process does not finish within this time, it will be placed at the end of the waiting list. </a:t>
            </a:r>
          </a:p>
          <a:p>
            <a:r>
              <a:rPr lang="en-US" sz="1600" dirty="0"/>
              <a:t>3. Normal Scheduling </a:t>
            </a:r>
          </a:p>
          <a:p>
            <a:pPr marL="285750" indent="-285750">
              <a:buFont typeface="Arial" panose="020B0604020202020204" pitchFamily="34" charset="0"/>
              <a:buChar char="•"/>
            </a:pPr>
            <a:r>
              <a:rPr lang="en-US" sz="1600" dirty="0"/>
              <a:t>SCHED_NORMAL (SCHED_OTHER): This is the default algorithm for normal processes. It relies on CFS to distribute CPU time fairly. </a:t>
            </a:r>
          </a:p>
          <a:p>
            <a:pPr marL="285750" indent="-285750">
              <a:buFont typeface="Arial" panose="020B0604020202020204" pitchFamily="34" charset="0"/>
              <a:buChar char="•"/>
            </a:pPr>
            <a:r>
              <a:rPr lang="en-US" sz="1600" dirty="0"/>
              <a:t>SCHED_BATCH: It is used for processes that do not require immediate interaction with the user, such as background processing tasks. You prioritize performance at the expense of immediate responsiveness. </a:t>
            </a:r>
          </a:p>
          <a:p>
            <a:r>
              <a:rPr lang="en-US" sz="1600" dirty="0"/>
              <a:t>4. Multi-Queue Scheduling </a:t>
            </a:r>
          </a:p>
          <a:p>
            <a:pPr marL="285750" indent="-285750">
              <a:buFont typeface="Arial" panose="020B0604020202020204" pitchFamily="34" charset="0"/>
              <a:buChar char="•"/>
            </a:pPr>
            <a:r>
              <a:rPr lang="en-US" sz="1600" dirty="0"/>
              <a:t>Linux uses a multi-queue scheduling system, where a queue is assigned to each logical CPU. Operations are transferred between queues as needed to ensure a balance in processor load.</a:t>
            </a:r>
            <a:endParaRPr lang="ar-SA" sz="1600" dirty="0"/>
          </a:p>
        </p:txBody>
      </p:sp>
    </p:spTree>
    <p:extLst>
      <p:ext uri="{BB962C8B-B14F-4D97-AF65-F5344CB8AC3E}">
        <p14:creationId xmlns:p14="http://schemas.microsoft.com/office/powerpoint/2010/main" val="3512098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704</TotalTime>
  <Words>6747</Words>
  <Application>Microsoft Office PowerPoint</Application>
  <PresentationFormat>Widescreen</PresentationFormat>
  <Paragraphs>338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Bookman Old Style</vt:lpstr>
      <vt:lpstr>Office Theme</vt:lpstr>
      <vt:lpstr>Group7 Project  Aisha Alnashri-Raghed Almasari-Kholod Alamri </vt:lpstr>
      <vt:lpstr>Group7 Project  Aisha Alnashri-Raghed Almasari-Kholod Alamri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خلود مديني بن ابراهيم العمري</dc:creator>
  <cp:lastModifiedBy>خلود مديني بن ابراهيم العمري</cp:lastModifiedBy>
  <cp:revision>57</cp:revision>
  <dcterms:created xsi:type="dcterms:W3CDTF">2024-09-22T04:46:54Z</dcterms:created>
  <dcterms:modified xsi:type="dcterms:W3CDTF">2024-09-25T07:12:06Z</dcterms:modified>
</cp:coreProperties>
</file>