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71" r:id="rId12"/>
    <p:sldId id="27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48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046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684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8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437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913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30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131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46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77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DCAA22-928D-4717-9838-D39BFAFA7C33}" type="datetimeFigureOut">
              <a:rPr lang="es-EC" smtClean="0"/>
              <a:t>13/2/2022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38C1BA-9A34-4B8F-A136-C9C4CBB1094B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3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98C10-30C9-4E31-BC57-F9AAE77AF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Proyecto de Predicción de ventas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864D55-281F-4783-A71A-4C5A92F0D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Autor</a:t>
            </a:r>
            <a:r>
              <a:rPr lang="es-ES" dirty="0"/>
              <a:t>: Juan Jos</a:t>
            </a:r>
            <a:r>
              <a:rPr lang="es-EC" dirty="0"/>
              <a:t>é Játiva b.</a:t>
            </a:r>
          </a:p>
        </p:txBody>
      </p:sp>
    </p:spTree>
    <p:extLst>
      <p:ext uri="{BB962C8B-B14F-4D97-AF65-F5344CB8AC3E}">
        <p14:creationId xmlns:p14="http://schemas.microsoft.com/office/powerpoint/2010/main" val="374708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EE6F427-E4FE-4F4D-96AF-BA74FE6F1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2" y="911576"/>
            <a:ext cx="6449325" cy="22767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76638F8-1473-4611-9553-B4CF537AA42B}"/>
              </a:ext>
            </a:extLst>
          </p:cNvPr>
          <p:cNvSpPr txBox="1"/>
          <p:nvPr/>
        </p:nvSpPr>
        <p:spPr>
          <a:xfrm>
            <a:off x="4315326" y="3669632"/>
            <a:ext cx="6769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400" dirty="0"/>
              <a:t>Definición, entrenamiento y predicción del modelo de regresión lineal.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400" dirty="0"/>
              <a:t>Por medio del método </a:t>
            </a:r>
            <a:r>
              <a:rPr lang="es-ES" sz="2400" dirty="0"/>
              <a:t>“score”,</a:t>
            </a:r>
            <a:r>
              <a:rPr lang="es-EC" sz="2400" dirty="0"/>
              <a:t> obtenemos el error R2 el cual nos da una precisión del   52,85%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A0C64C7-C76A-49A8-9D0F-4061CD25EB78}"/>
              </a:ext>
            </a:extLst>
          </p:cNvPr>
          <p:cNvSpPr/>
          <p:nvPr/>
        </p:nvSpPr>
        <p:spPr>
          <a:xfrm>
            <a:off x="866274" y="2807368"/>
            <a:ext cx="1716505" cy="2245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2D25562-7452-45B7-BB34-24C22F905D2D}"/>
              </a:ext>
            </a:extLst>
          </p:cNvPr>
          <p:cNvSpPr/>
          <p:nvPr/>
        </p:nvSpPr>
        <p:spPr>
          <a:xfrm>
            <a:off x="8967537" y="5189620"/>
            <a:ext cx="1179095" cy="3869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47463FF2-7346-4146-B9AD-CF0FA60E5372}"/>
              </a:ext>
            </a:extLst>
          </p:cNvPr>
          <p:cNvCxnSpPr>
            <a:stCxn id="5" idx="4"/>
            <a:endCxn id="4" idx="4"/>
          </p:cNvCxnSpPr>
          <p:nvPr/>
        </p:nvCxnSpPr>
        <p:spPr>
          <a:xfrm rot="5400000" flipH="1">
            <a:off x="4368515" y="387970"/>
            <a:ext cx="2544582" cy="7832558"/>
          </a:xfrm>
          <a:prstGeom prst="curvedConnector3">
            <a:avLst>
              <a:gd name="adj1" fmla="val -1087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DB852F6-AE23-44E4-999D-B6DC1C86386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" y="561975"/>
            <a:ext cx="4900613" cy="5310188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BA9D1AD-2515-4061-97A5-67A3C691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57" y="569661"/>
            <a:ext cx="6258798" cy="19052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334E0F-36C7-4AD5-91B8-31A6AACE335E}"/>
              </a:ext>
            </a:extLst>
          </p:cNvPr>
          <p:cNvSpPr txBox="1"/>
          <p:nvPr/>
        </p:nvSpPr>
        <p:spPr>
          <a:xfrm>
            <a:off x="5555058" y="3089837"/>
            <a:ext cx="55300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Generación de varios modelos KNN con diferente cantidad de vecinos, para obtener la precisión más alta posible.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Una vez encontrado, procedemos a generar, entrenar y predecir con el número de vecinos que obtuvo la precisión más alta.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1800" dirty="0"/>
              <a:t>Por medio del método </a:t>
            </a:r>
            <a:r>
              <a:rPr lang="es-ES" sz="1800" dirty="0"/>
              <a:t>“score”,</a:t>
            </a:r>
            <a:r>
              <a:rPr lang="es-EC" sz="1800" dirty="0"/>
              <a:t> obtenemos el error R2 el cual nos da una precisión del   59,39%</a:t>
            </a: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167D0DB-6816-4A4C-8AD4-FEBEE61A7C44}"/>
              </a:ext>
            </a:extLst>
          </p:cNvPr>
          <p:cNvSpPr/>
          <p:nvPr/>
        </p:nvSpPr>
        <p:spPr>
          <a:xfrm>
            <a:off x="8887325" y="5617182"/>
            <a:ext cx="930443" cy="2542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394B3B6-E94E-4FC3-8B12-0125EDE0A2A3}"/>
              </a:ext>
            </a:extLst>
          </p:cNvPr>
          <p:cNvSpPr/>
          <p:nvPr/>
        </p:nvSpPr>
        <p:spPr>
          <a:xfrm>
            <a:off x="5967659" y="2069435"/>
            <a:ext cx="1716505" cy="2245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35C4C634-BF3F-4FC6-8036-DF8D45B6986F}"/>
              </a:ext>
            </a:extLst>
          </p:cNvPr>
          <p:cNvCxnSpPr>
            <a:stCxn id="9" idx="6"/>
            <a:endCxn id="10" idx="6"/>
          </p:cNvCxnSpPr>
          <p:nvPr/>
        </p:nvCxnSpPr>
        <p:spPr>
          <a:xfrm flipH="1" flipV="1">
            <a:off x="7684164" y="2181730"/>
            <a:ext cx="2133604" cy="3562567"/>
          </a:xfrm>
          <a:prstGeom prst="bentConnector3">
            <a:avLst>
              <a:gd name="adj1" fmla="val -7387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0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802455C-6917-4A2F-A35C-A93695B834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4" y="423611"/>
            <a:ext cx="4733925" cy="5495925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AF50376-668E-4F0F-94D7-174E315BF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514" y="4145129"/>
            <a:ext cx="6198802" cy="16460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9B9C9D3-5E1E-41D2-97BE-E102E675BFEE}"/>
              </a:ext>
            </a:extLst>
          </p:cNvPr>
          <p:cNvSpPr txBox="1"/>
          <p:nvPr/>
        </p:nvSpPr>
        <p:spPr>
          <a:xfrm>
            <a:off x="5351514" y="619353"/>
            <a:ext cx="55300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Generación de varios modelos </a:t>
            </a:r>
            <a:r>
              <a:rPr lang="es-EC" dirty="0" err="1"/>
              <a:t>random</a:t>
            </a:r>
            <a:r>
              <a:rPr lang="es-EC" dirty="0"/>
              <a:t> </a:t>
            </a:r>
            <a:r>
              <a:rPr lang="es-EC" dirty="0" err="1"/>
              <a:t>forest</a:t>
            </a:r>
            <a:r>
              <a:rPr lang="es-EC" dirty="0"/>
              <a:t> con diferente cantidad de árboles, para obtener la precisión más alta posible.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Una vez encontrado, procedemos a generar, entrenar y predecir con el número de vecinos que obtuvo la precisión más alta.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1800" dirty="0"/>
              <a:t>Por medio del método </a:t>
            </a:r>
            <a:r>
              <a:rPr lang="es-ES" sz="1800" dirty="0"/>
              <a:t>“score”,</a:t>
            </a:r>
            <a:r>
              <a:rPr lang="es-EC" sz="1800" dirty="0"/>
              <a:t> obtenemos el error R2 el cual nos da una precisión del   56,90%</a:t>
            </a: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955CF51-D056-4395-B93F-A74211B37AE1}"/>
              </a:ext>
            </a:extLst>
          </p:cNvPr>
          <p:cNvSpPr/>
          <p:nvPr/>
        </p:nvSpPr>
        <p:spPr>
          <a:xfrm>
            <a:off x="8646694" y="3146696"/>
            <a:ext cx="930443" cy="2542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1A035F7-C41E-4FF1-B9B5-5459EBE99599}"/>
              </a:ext>
            </a:extLst>
          </p:cNvPr>
          <p:cNvSpPr/>
          <p:nvPr/>
        </p:nvSpPr>
        <p:spPr>
          <a:xfrm>
            <a:off x="5630776" y="5406192"/>
            <a:ext cx="1716505" cy="2245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90EBDBA-525E-4549-9F0F-EC4ED9CAE1C3}"/>
              </a:ext>
            </a:extLst>
          </p:cNvPr>
          <p:cNvCxnSpPr>
            <a:stCxn id="9" idx="6"/>
            <a:endCxn id="10" idx="6"/>
          </p:cNvCxnSpPr>
          <p:nvPr/>
        </p:nvCxnSpPr>
        <p:spPr>
          <a:xfrm flipH="1">
            <a:off x="7347281" y="3273811"/>
            <a:ext cx="2229856" cy="2244676"/>
          </a:xfrm>
          <a:prstGeom prst="bentConnector3">
            <a:avLst>
              <a:gd name="adj1" fmla="val -10018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1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149347E-DC17-48E4-A852-1691225BD1F0}"/>
              </a:ext>
            </a:extLst>
          </p:cNvPr>
          <p:cNvSpPr txBox="1"/>
          <p:nvPr/>
        </p:nvSpPr>
        <p:spPr>
          <a:xfrm>
            <a:off x="673769" y="656997"/>
            <a:ext cx="107802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000" b="1" i="0" dirty="0">
                <a:effectLst/>
                <a:latin typeface="+mj-lt"/>
              </a:rPr>
              <a:t>Recomendaciones</a:t>
            </a:r>
          </a:p>
          <a:p>
            <a:pPr algn="just"/>
            <a:endParaRPr lang="es-ES" sz="4000" b="1" i="0" dirty="0">
              <a:effectLst/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sz="2400" b="0" i="0" dirty="0">
                <a:effectLst/>
              </a:rPr>
              <a:t>Incrementar la cantidad y calidad de datos.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ES" sz="24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ES" sz="24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sz="2400" b="0" i="0" dirty="0">
                <a:effectLst/>
              </a:rPr>
              <a:t>Mejorar manipulación de la data, para obtener mejores resultados referentes a la precisión del modelo.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ES" sz="24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ES" sz="24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sz="2400" b="0" i="0" dirty="0">
                <a:effectLst/>
              </a:rPr>
              <a:t>Explorar más parámetros en la generación de modelos.</a:t>
            </a:r>
          </a:p>
        </p:txBody>
      </p:sp>
    </p:spTree>
    <p:extLst>
      <p:ext uri="{BB962C8B-B14F-4D97-AF65-F5344CB8AC3E}">
        <p14:creationId xmlns:p14="http://schemas.microsoft.com/office/powerpoint/2010/main" val="55013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455696F-E583-4ED5-A1CA-475132E3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9905"/>
            <a:ext cx="10515600" cy="2598041"/>
          </a:xfrm>
        </p:spPr>
      </p:pic>
      <p:pic>
        <p:nvPicPr>
          <p:cNvPr id="7" name="Marcador de contenido 4" descr="Imagen que contiene texto, tabla, grande, calle&#10;&#10;Descripción generada automáticamente">
            <a:extLst>
              <a:ext uri="{FF2B5EF4-FFF2-40B4-BE49-F238E27FC236}">
                <a16:creationId xmlns:a16="http://schemas.microsoft.com/office/drawing/2014/main" id="{7FDF1574-FC91-4B7D-B7A2-1211ADA5D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29" y="3163428"/>
            <a:ext cx="4108938" cy="30940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8A8AC2-7A48-432B-A395-5CB027A3A765}"/>
              </a:ext>
            </a:extLst>
          </p:cNvPr>
          <p:cNvSpPr txBox="1"/>
          <p:nvPr/>
        </p:nvSpPr>
        <p:spPr>
          <a:xfrm>
            <a:off x="838200" y="3559126"/>
            <a:ext cx="5576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Carga de la información, para un mejor entendimiento de la misma.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Primera exploración de la información para el conocimiento de la estructura de la base da datos, así como también la ausencia o no de datos faltantes. </a:t>
            </a:r>
          </a:p>
        </p:txBody>
      </p:sp>
    </p:spTree>
    <p:extLst>
      <p:ext uri="{BB962C8B-B14F-4D97-AF65-F5344CB8AC3E}">
        <p14:creationId xmlns:p14="http://schemas.microsoft.com/office/powerpoint/2010/main" val="134132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27E4665-8646-4F82-9404-8AC4C829FB2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00" b="65222"/>
          <a:stretch/>
        </p:blipFill>
        <p:spPr>
          <a:xfrm>
            <a:off x="593557" y="1735138"/>
            <a:ext cx="4375150" cy="1693862"/>
          </a:xfrm>
        </p:spPr>
      </p:pic>
      <p:pic>
        <p:nvPicPr>
          <p:cNvPr id="6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F89E809D-5F26-4B90-84F7-D2996555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9" r="14144" b="12993"/>
          <a:stretch/>
        </p:blipFill>
        <p:spPr>
          <a:xfrm>
            <a:off x="4533898" y="4269583"/>
            <a:ext cx="7037987" cy="1694224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3B249139-AF0E-462E-918E-0434ABBD15A8}"/>
              </a:ext>
            </a:extLst>
          </p:cNvPr>
          <p:cNvSpPr/>
          <p:nvPr/>
        </p:nvSpPr>
        <p:spPr>
          <a:xfrm>
            <a:off x="474517" y="2078181"/>
            <a:ext cx="1548247" cy="114992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92B845B-1C91-47A4-8D98-28A895AE72A3}"/>
              </a:ext>
            </a:extLst>
          </p:cNvPr>
          <p:cNvSpPr/>
          <p:nvPr/>
        </p:nvSpPr>
        <p:spPr>
          <a:xfrm>
            <a:off x="4547753" y="4813880"/>
            <a:ext cx="1548247" cy="114992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485487A3-EC3F-44D1-9F0E-024E499E18D7}"/>
              </a:ext>
            </a:extLst>
          </p:cNvPr>
          <p:cNvCxnSpPr>
            <a:stCxn id="7" idx="4"/>
            <a:endCxn id="8" idx="2"/>
          </p:cNvCxnSpPr>
          <p:nvPr/>
        </p:nvCxnSpPr>
        <p:spPr>
          <a:xfrm rot="16200000" flipH="1">
            <a:off x="1817829" y="2658920"/>
            <a:ext cx="2160736" cy="329911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F8DD02-FD73-416B-A23B-41DE0851919B}"/>
              </a:ext>
            </a:extLst>
          </p:cNvPr>
          <p:cNvSpPr txBox="1"/>
          <p:nvPr/>
        </p:nvSpPr>
        <p:spPr>
          <a:xfrm>
            <a:off x="5538791" y="1779165"/>
            <a:ext cx="5124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dirty="0"/>
              <a:t>Dentro de la base de datos existían registros con la misma información que otros registros.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dirty="0"/>
              <a:t>Se procedió a corregir estos registros con la información precisa que querían expresar.</a:t>
            </a:r>
          </a:p>
        </p:txBody>
      </p:sp>
    </p:spTree>
    <p:extLst>
      <p:ext uri="{BB962C8B-B14F-4D97-AF65-F5344CB8AC3E}">
        <p14:creationId xmlns:p14="http://schemas.microsoft.com/office/powerpoint/2010/main" val="246402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03A78D3D-EDF3-48C8-93B0-D11A5D8A60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73"/>
          <a:stretch/>
        </p:blipFill>
        <p:spPr>
          <a:xfrm>
            <a:off x="1427743" y="387350"/>
            <a:ext cx="4214813" cy="2041525"/>
          </a:xfrm>
        </p:spPr>
      </p:pic>
      <p:pic>
        <p:nvPicPr>
          <p:cNvPr id="6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4A1C53D4-8767-442F-9FDE-8E20FCA11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" t="53073" r="642"/>
          <a:stretch/>
        </p:blipFill>
        <p:spPr>
          <a:xfrm>
            <a:off x="6535461" y="387360"/>
            <a:ext cx="4214618" cy="204194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6D66DEA-24E9-418E-BDEC-1CB708D1C0C8}"/>
              </a:ext>
            </a:extLst>
          </p:cNvPr>
          <p:cNvSpPr/>
          <p:nvPr/>
        </p:nvSpPr>
        <p:spPr>
          <a:xfrm>
            <a:off x="1974184" y="935671"/>
            <a:ext cx="736979" cy="125559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9C4A4CF-65B6-43C5-A447-EBA7A20AF0F0}"/>
              </a:ext>
            </a:extLst>
          </p:cNvPr>
          <p:cNvSpPr/>
          <p:nvPr/>
        </p:nvSpPr>
        <p:spPr>
          <a:xfrm>
            <a:off x="7121655" y="1025857"/>
            <a:ext cx="736979" cy="125559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FFA96548-FAE7-4BBC-A3BE-B75E1AA9218D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711163" y="1563468"/>
            <a:ext cx="4410492" cy="90186"/>
          </a:xfrm>
          <a:prstGeom prst="curvedConnector3">
            <a:avLst>
              <a:gd name="adj1" fmla="val 98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FE671979-C993-4D6C-A8DC-29CB0DE775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" b="54352"/>
          <a:stretch/>
        </p:blipFill>
        <p:spPr>
          <a:xfrm>
            <a:off x="1408265" y="2637422"/>
            <a:ext cx="4214617" cy="1990237"/>
          </a:xfrm>
          <a:prstGeom prst="rect">
            <a:avLst/>
          </a:prstGeom>
        </p:spPr>
      </p:pic>
      <p:pic>
        <p:nvPicPr>
          <p:cNvPr id="12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77AD648A-5CC7-44D7-9F42-BEE977DABC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73"/>
          <a:stretch/>
        </p:blipFill>
        <p:spPr>
          <a:xfrm>
            <a:off x="6535461" y="2637421"/>
            <a:ext cx="4214617" cy="2041941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A8D37527-43B0-4617-8109-C0A4FDF59005}"/>
              </a:ext>
            </a:extLst>
          </p:cNvPr>
          <p:cNvSpPr/>
          <p:nvPr/>
        </p:nvSpPr>
        <p:spPr>
          <a:xfrm>
            <a:off x="1408265" y="3030594"/>
            <a:ext cx="565919" cy="8999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99DD682-B21A-4304-90FE-7E5E1D54C39E}"/>
              </a:ext>
            </a:extLst>
          </p:cNvPr>
          <p:cNvSpPr/>
          <p:nvPr/>
        </p:nvSpPr>
        <p:spPr>
          <a:xfrm>
            <a:off x="6535461" y="3030594"/>
            <a:ext cx="565919" cy="8999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703F3189-D0AE-4F60-8A18-E390C4E7D891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1974184" y="3480571"/>
            <a:ext cx="456127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0A064E-8A7F-46A0-B6BC-3DBCBEDA8BA6}"/>
              </a:ext>
            </a:extLst>
          </p:cNvPr>
          <p:cNvSpPr txBox="1"/>
          <p:nvPr/>
        </p:nvSpPr>
        <p:spPr>
          <a:xfrm>
            <a:off x="1408265" y="4940970"/>
            <a:ext cx="934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Referente a los valores faltantes categóricos, se precedió a rellenar los valores, con el valor </a:t>
            </a:r>
            <a:r>
              <a:rPr lang="es-ES" dirty="0"/>
              <a:t>“Sin tama</a:t>
            </a:r>
            <a:r>
              <a:rPr lang="es-EC" dirty="0"/>
              <a:t>ño</a:t>
            </a:r>
            <a:r>
              <a:rPr lang="es-ES" dirty="0"/>
              <a:t>”.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/>
              <a:t>Para los valores faltantes num</a:t>
            </a:r>
            <a:r>
              <a:rPr lang="es-EC" dirty="0"/>
              <a:t>éricos, se realizó una interpolación lineal.</a:t>
            </a:r>
          </a:p>
        </p:txBody>
      </p:sp>
    </p:spTree>
    <p:extLst>
      <p:ext uri="{BB962C8B-B14F-4D97-AF65-F5344CB8AC3E}">
        <p14:creationId xmlns:p14="http://schemas.microsoft.com/office/powerpoint/2010/main" val="31413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8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F8087839-7562-4499-9D2C-5FBA3D12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93" y="1544136"/>
            <a:ext cx="5798609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6109995-832F-4912-9C23-F27766732B86}"/>
              </a:ext>
            </a:extLst>
          </p:cNvPr>
          <p:cNvSpPr txBox="1"/>
          <p:nvPr/>
        </p:nvSpPr>
        <p:spPr>
          <a:xfrm>
            <a:off x="1425092" y="593557"/>
            <a:ext cx="934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Posterior a la limpieza, observamos que no existan más datos faltantes, por lo cual podemos continuar con el proceso.</a:t>
            </a:r>
          </a:p>
        </p:txBody>
      </p:sp>
    </p:spTree>
    <p:extLst>
      <p:ext uri="{BB962C8B-B14F-4D97-AF65-F5344CB8AC3E}">
        <p14:creationId xmlns:p14="http://schemas.microsoft.com/office/powerpoint/2010/main" val="114854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0E24196-4B96-4ECE-B524-6A50E6CF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22" y="2304216"/>
            <a:ext cx="4131972" cy="319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987516-709D-4329-9E21-36BCCBE0F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06" y="2304217"/>
            <a:ext cx="3461197" cy="319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A46C89E-D426-42D6-9C27-9256D7E6B675}"/>
              </a:ext>
            </a:extLst>
          </p:cNvPr>
          <p:cNvSpPr txBox="1"/>
          <p:nvPr/>
        </p:nvSpPr>
        <p:spPr>
          <a:xfrm>
            <a:off x="1425092" y="625641"/>
            <a:ext cx="934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dirty="0"/>
              <a:t>Gráficas que nos ayudan a comprender de mejor manera el comportamiento de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404609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7526D7-A66E-4FF4-950B-A85FFA67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3" y="628839"/>
            <a:ext cx="4201863" cy="308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A809F8F-4C60-4FD5-BD37-B8B15A2D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5" y="628840"/>
            <a:ext cx="3899764" cy="308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F06DE9-995E-4260-A42C-4BB0C90E7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17" y="3148346"/>
            <a:ext cx="3392966" cy="308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5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BAFE126B-55C0-4AA4-96ED-BF61507F0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39952"/>
            <a:ext cx="10058400" cy="990142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64EBE71F-9FF9-4D35-9053-4FF74C6E6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62" y="1027906"/>
            <a:ext cx="5152211" cy="33983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85ED84-2F0C-4888-BF4F-91C8A2B4D863}"/>
              </a:ext>
            </a:extLst>
          </p:cNvPr>
          <p:cNvSpPr txBox="1"/>
          <p:nvPr/>
        </p:nvSpPr>
        <p:spPr>
          <a:xfrm>
            <a:off x="838200" y="2435600"/>
            <a:ext cx="5152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dirty="0"/>
              <a:t>Para la generación de modelos predictivos, es necesaria la transformación de datos cualitativos en datos cuantitativos.</a:t>
            </a:r>
          </a:p>
        </p:txBody>
      </p:sp>
    </p:spTree>
    <p:extLst>
      <p:ext uri="{BB962C8B-B14F-4D97-AF65-F5344CB8AC3E}">
        <p14:creationId xmlns:p14="http://schemas.microsoft.com/office/powerpoint/2010/main" val="367710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4A694F57-53A3-4D6A-A8C4-2BAA9088C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4" r="27431" b="26193"/>
          <a:stretch/>
        </p:blipFill>
        <p:spPr>
          <a:xfrm>
            <a:off x="5483544" y="2784515"/>
            <a:ext cx="6326299" cy="1436901"/>
          </a:xfrm>
          <a:prstGeom prst="rect">
            <a:avLst/>
          </a:prstGeom>
        </p:spPr>
      </p:pic>
      <p:pic>
        <p:nvPicPr>
          <p:cNvPr id="3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DB0C530B-5B4E-4CA2-9FFE-B9172D035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1" b="49955"/>
          <a:stretch/>
        </p:blipFill>
        <p:spPr>
          <a:xfrm>
            <a:off x="277881" y="655875"/>
            <a:ext cx="6326299" cy="1636295"/>
          </a:xfrm>
          <a:prstGeom prst="rect">
            <a:avLst/>
          </a:prstGeom>
        </p:spPr>
      </p:pic>
      <p:pic>
        <p:nvPicPr>
          <p:cNvPr id="4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007E42D2-D6E9-4C39-892C-36DBAC58E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46" r="7291" b="571"/>
          <a:stretch/>
        </p:blipFill>
        <p:spPr>
          <a:xfrm>
            <a:off x="277881" y="4713760"/>
            <a:ext cx="6326299" cy="7267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082151-2F7A-444B-A62D-0C8296A1E304}"/>
              </a:ext>
            </a:extLst>
          </p:cNvPr>
          <p:cNvSpPr txBox="1"/>
          <p:nvPr/>
        </p:nvSpPr>
        <p:spPr>
          <a:xfrm>
            <a:off x="7138736" y="1148046"/>
            <a:ext cx="3737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400" dirty="0"/>
              <a:t>Definición de la matriz de características.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28567B-E06B-49F3-B583-E57AF021FD09}"/>
              </a:ext>
            </a:extLst>
          </p:cNvPr>
          <p:cNvSpPr txBox="1"/>
          <p:nvPr/>
        </p:nvSpPr>
        <p:spPr>
          <a:xfrm>
            <a:off x="778042" y="3318299"/>
            <a:ext cx="430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400" dirty="0"/>
              <a:t>Definición del vector objetivo.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DFA115-3787-475D-9A8C-7E70F230FCAB}"/>
              </a:ext>
            </a:extLst>
          </p:cNvPr>
          <p:cNvSpPr txBox="1"/>
          <p:nvPr/>
        </p:nvSpPr>
        <p:spPr>
          <a:xfrm>
            <a:off x="7138736" y="4753969"/>
            <a:ext cx="415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400" dirty="0"/>
              <a:t>Separamos el conjunto de datos para el entrenamiento y el testeo</a:t>
            </a:r>
          </a:p>
        </p:txBody>
      </p:sp>
    </p:spTree>
    <p:extLst>
      <p:ext uri="{BB962C8B-B14F-4D97-AF65-F5344CB8AC3E}">
        <p14:creationId xmlns:p14="http://schemas.microsoft.com/office/powerpoint/2010/main" val="36501124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388</Words>
  <Application>Microsoft Office PowerPoint</Application>
  <PresentationFormat>Panorámica</PresentationFormat>
  <Paragraphs>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Retrospección</vt:lpstr>
      <vt:lpstr>Proyecto de Predicción de ventas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Predicción de ventas</dc:title>
  <dc:creator>(Estudiante) Juan Jose Játiva Bastidas</dc:creator>
  <cp:lastModifiedBy>(Estudiante) Juan Jose Játiva Bastidas</cp:lastModifiedBy>
  <cp:revision>1</cp:revision>
  <dcterms:created xsi:type="dcterms:W3CDTF">2022-02-14T03:29:25Z</dcterms:created>
  <dcterms:modified xsi:type="dcterms:W3CDTF">2022-02-14T05:00:50Z</dcterms:modified>
</cp:coreProperties>
</file>