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63"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67" autoAdjust="0"/>
    <p:restoredTop sz="94660"/>
  </p:normalViewPr>
  <p:slideViewPr>
    <p:cSldViewPr snapToGrid="0">
      <p:cViewPr varScale="1">
        <p:scale>
          <a:sx n="63" d="100"/>
          <a:sy n="63" d="100"/>
        </p:scale>
        <p:origin x="9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4D85-7CD4-32D2-7A2C-432F236C42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B3F5F3B-179B-96AC-2E57-C1CB1656A5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9B007B1-ED45-EA05-C471-FD7C649E983A}"/>
              </a:ext>
            </a:extLst>
          </p:cNvPr>
          <p:cNvSpPr>
            <a:spLocks noGrp="1"/>
          </p:cNvSpPr>
          <p:nvPr>
            <p:ph type="dt" sz="half" idx="10"/>
          </p:nvPr>
        </p:nvSpPr>
        <p:spPr/>
        <p:txBody>
          <a:bodyPr/>
          <a:lstStyle/>
          <a:p>
            <a:fld id="{A8042FBF-D85E-4F79-A008-568027C5DAD0}" type="datetimeFigureOut">
              <a:rPr lang="en-GB" smtClean="0"/>
              <a:t>13/01/2023</a:t>
            </a:fld>
            <a:endParaRPr lang="en-GB"/>
          </a:p>
        </p:txBody>
      </p:sp>
      <p:sp>
        <p:nvSpPr>
          <p:cNvPr id="5" name="Footer Placeholder 4">
            <a:extLst>
              <a:ext uri="{FF2B5EF4-FFF2-40B4-BE49-F238E27FC236}">
                <a16:creationId xmlns:a16="http://schemas.microsoft.com/office/drawing/2014/main" id="{AB97C2E2-735A-700B-2881-317B4E8694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9CEF80-4213-DB3F-D31E-9F971FEB43AF}"/>
              </a:ext>
            </a:extLst>
          </p:cNvPr>
          <p:cNvSpPr>
            <a:spLocks noGrp="1"/>
          </p:cNvSpPr>
          <p:nvPr>
            <p:ph type="sldNum" sz="quarter" idx="12"/>
          </p:nvPr>
        </p:nvSpPr>
        <p:spPr/>
        <p:txBody>
          <a:bodyPr/>
          <a:lstStyle/>
          <a:p>
            <a:fld id="{3A59E712-0519-40CD-BBCB-19AA1E86FA34}" type="slidenum">
              <a:rPr lang="en-GB" smtClean="0"/>
              <a:t>‹#›</a:t>
            </a:fld>
            <a:endParaRPr lang="en-GB"/>
          </a:p>
        </p:txBody>
      </p:sp>
    </p:spTree>
    <p:extLst>
      <p:ext uri="{BB962C8B-B14F-4D97-AF65-F5344CB8AC3E}">
        <p14:creationId xmlns:p14="http://schemas.microsoft.com/office/powerpoint/2010/main" val="301515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AE66-135E-4F73-FD4C-F783B65149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40CF60-95B3-F394-9A0A-D9EA585D10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71DF27-5165-689C-6AD6-E66A818ADA40}"/>
              </a:ext>
            </a:extLst>
          </p:cNvPr>
          <p:cNvSpPr>
            <a:spLocks noGrp="1"/>
          </p:cNvSpPr>
          <p:nvPr>
            <p:ph type="dt" sz="half" idx="10"/>
          </p:nvPr>
        </p:nvSpPr>
        <p:spPr/>
        <p:txBody>
          <a:bodyPr/>
          <a:lstStyle/>
          <a:p>
            <a:fld id="{A8042FBF-D85E-4F79-A008-568027C5DAD0}" type="datetimeFigureOut">
              <a:rPr lang="en-GB" smtClean="0"/>
              <a:t>13/01/2023</a:t>
            </a:fld>
            <a:endParaRPr lang="en-GB"/>
          </a:p>
        </p:txBody>
      </p:sp>
      <p:sp>
        <p:nvSpPr>
          <p:cNvPr id="5" name="Footer Placeholder 4">
            <a:extLst>
              <a:ext uri="{FF2B5EF4-FFF2-40B4-BE49-F238E27FC236}">
                <a16:creationId xmlns:a16="http://schemas.microsoft.com/office/drawing/2014/main" id="{9B612A02-164B-D244-3955-1922D6A001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AAC34B-753B-B2DB-551D-A60C06E27E90}"/>
              </a:ext>
            </a:extLst>
          </p:cNvPr>
          <p:cNvSpPr>
            <a:spLocks noGrp="1"/>
          </p:cNvSpPr>
          <p:nvPr>
            <p:ph type="sldNum" sz="quarter" idx="12"/>
          </p:nvPr>
        </p:nvSpPr>
        <p:spPr/>
        <p:txBody>
          <a:bodyPr/>
          <a:lstStyle/>
          <a:p>
            <a:fld id="{3A59E712-0519-40CD-BBCB-19AA1E86FA34}" type="slidenum">
              <a:rPr lang="en-GB" smtClean="0"/>
              <a:t>‹#›</a:t>
            </a:fld>
            <a:endParaRPr lang="en-GB"/>
          </a:p>
        </p:txBody>
      </p:sp>
    </p:spTree>
    <p:extLst>
      <p:ext uri="{BB962C8B-B14F-4D97-AF65-F5344CB8AC3E}">
        <p14:creationId xmlns:p14="http://schemas.microsoft.com/office/powerpoint/2010/main" val="280496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64AF4-B258-0C61-9D01-BF2D709209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6B73F7-F08F-F6CE-F394-F05C8DA8F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625F93-7AB1-B89B-64AE-08C6CD925C28}"/>
              </a:ext>
            </a:extLst>
          </p:cNvPr>
          <p:cNvSpPr>
            <a:spLocks noGrp="1"/>
          </p:cNvSpPr>
          <p:nvPr>
            <p:ph type="dt" sz="half" idx="10"/>
          </p:nvPr>
        </p:nvSpPr>
        <p:spPr/>
        <p:txBody>
          <a:bodyPr/>
          <a:lstStyle/>
          <a:p>
            <a:fld id="{A8042FBF-D85E-4F79-A008-568027C5DAD0}" type="datetimeFigureOut">
              <a:rPr lang="en-GB" smtClean="0"/>
              <a:t>13/01/2023</a:t>
            </a:fld>
            <a:endParaRPr lang="en-GB"/>
          </a:p>
        </p:txBody>
      </p:sp>
      <p:sp>
        <p:nvSpPr>
          <p:cNvPr id="5" name="Footer Placeholder 4">
            <a:extLst>
              <a:ext uri="{FF2B5EF4-FFF2-40B4-BE49-F238E27FC236}">
                <a16:creationId xmlns:a16="http://schemas.microsoft.com/office/drawing/2014/main" id="{A2FCD5A9-15AB-6967-B818-1753F5E97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E1A9B6-8C91-909D-9277-368CD7B959FB}"/>
              </a:ext>
            </a:extLst>
          </p:cNvPr>
          <p:cNvSpPr>
            <a:spLocks noGrp="1"/>
          </p:cNvSpPr>
          <p:nvPr>
            <p:ph type="sldNum" sz="quarter" idx="12"/>
          </p:nvPr>
        </p:nvSpPr>
        <p:spPr/>
        <p:txBody>
          <a:bodyPr/>
          <a:lstStyle/>
          <a:p>
            <a:fld id="{3A59E712-0519-40CD-BBCB-19AA1E86FA34}" type="slidenum">
              <a:rPr lang="en-GB" smtClean="0"/>
              <a:t>‹#›</a:t>
            </a:fld>
            <a:endParaRPr lang="en-GB"/>
          </a:p>
        </p:txBody>
      </p:sp>
    </p:spTree>
    <p:extLst>
      <p:ext uri="{BB962C8B-B14F-4D97-AF65-F5344CB8AC3E}">
        <p14:creationId xmlns:p14="http://schemas.microsoft.com/office/powerpoint/2010/main" val="380291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25F0-15F6-E479-7C59-B615F5DB48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FCBA5D-EEC0-5DEF-A10D-93113F4627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428B2C-88B2-2F73-4411-EAABE8F7B48E}"/>
              </a:ext>
            </a:extLst>
          </p:cNvPr>
          <p:cNvSpPr>
            <a:spLocks noGrp="1"/>
          </p:cNvSpPr>
          <p:nvPr>
            <p:ph type="dt" sz="half" idx="10"/>
          </p:nvPr>
        </p:nvSpPr>
        <p:spPr/>
        <p:txBody>
          <a:bodyPr/>
          <a:lstStyle/>
          <a:p>
            <a:fld id="{A8042FBF-D85E-4F79-A008-568027C5DAD0}" type="datetimeFigureOut">
              <a:rPr lang="en-GB" smtClean="0"/>
              <a:t>13/01/2023</a:t>
            </a:fld>
            <a:endParaRPr lang="en-GB"/>
          </a:p>
        </p:txBody>
      </p:sp>
      <p:sp>
        <p:nvSpPr>
          <p:cNvPr id="5" name="Footer Placeholder 4">
            <a:extLst>
              <a:ext uri="{FF2B5EF4-FFF2-40B4-BE49-F238E27FC236}">
                <a16:creationId xmlns:a16="http://schemas.microsoft.com/office/drawing/2014/main" id="{FBFA874A-8698-DBEF-78E8-CCBA3CDDC1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EEBEC0-68F8-3D2D-D76F-A331C6FFEEED}"/>
              </a:ext>
            </a:extLst>
          </p:cNvPr>
          <p:cNvSpPr>
            <a:spLocks noGrp="1"/>
          </p:cNvSpPr>
          <p:nvPr>
            <p:ph type="sldNum" sz="quarter" idx="12"/>
          </p:nvPr>
        </p:nvSpPr>
        <p:spPr/>
        <p:txBody>
          <a:bodyPr/>
          <a:lstStyle/>
          <a:p>
            <a:fld id="{3A59E712-0519-40CD-BBCB-19AA1E86FA34}" type="slidenum">
              <a:rPr lang="en-GB" smtClean="0"/>
              <a:t>‹#›</a:t>
            </a:fld>
            <a:endParaRPr lang="en-GB"/>
          </a:p>
        </p:txBody>
      </p:sp>
    </p:spTree>
    <p:extLst>
      <p:ext uri="{BB962C8B-B14F-4D97-AF65-F5344CB8AC3E}">
        <p14:creationId xmlns:p14="http://schemas.microsoft.com/office/powerpoint/2010/main" val="209660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F478-19EB-2615-229D-1D65BCA46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EE55B4C-FA74-30BF-50F4-D4B194F99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6B25EC-0B8D-4702-9F3F-DE5991A02FA0}"/>
              </a:ext>
            </a:extLst>
          </p:cNvPr>
          <p:cNvSpPr>
            <a:spLocks noGrp="1"/>
          </p:cNvSpPr>
          <p:nvPr>
            <p:ph type="dt" sz="half" idx="10"/>
          </p:nvPr>
        </p:nvSpPr>
        <p:spPr/>
        <p:txBody>
          <a:bodyPr/>
          <a:lstStyle/>
          <a:p>
            <a:fld id="{A8042FBF-D85E-4F79-A008-568027C5DAD0}" type="datetimeFigureOut">
              <a:rPr lang="en-GB" smtClean="0"/>
              <a:t>13/01/2023</a:t>
            </a:fld>
            <a:endParaRPr lang="en-GB"/>
          </a:p>
        </p:txBody>
      </p:sp>
      <p:sp>
        <p:nvSpPr>
          <p:cNvPr id="5" name="Footer Placeholder 4">
            <a:extLst>
              <a:ext uri="{FF2B5EF4-FFF2-40B4-BE49-F238E27FC236}">
                <a16:creationId xmlns:a16="http://schemas.microsoft.com/office/drawing/2014/main" id="{7305E4D4-432E-C554-96FE-619D380462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D91D3F-51D9-AF21-1471-86B45B9CAF18}"/>
              </a:ext>
            </a:extLst>
          </p:cNvPr>
          <p:cNvSpPr>
            <a:spLocks noGrp="1"/>
          </p:cNvSpPr>
          <p:nvPr>
            <p:ph type="sldNum" sz="quarter" idx="12"/>
          </p:nvPr>
        </p:nvSpPr>
        <p:spPr/>
        <p:txBody>
          <a:bodyPr/>
          <a:lstStyle/>
          <a:p>
            <a:fld id="{3A59E712-0519-40CD-BBCB-19AA1E86FA34}" type="slidenum">
              <a:rPr lang="en-GB" smtClean="0"/>
              <a:t>‹#›</a:t>
            </a:fld>
            <a:endParaRPr lang="en-GB"/>
          </a:p>
        </p:txBody>
      </p:sp>
    </p:spTree>
    <p:extLst>
      <p:ext uri="{BB962C8B-B14F-4D97-AF65-F5344CB8AC3E}">
        <p14:creationId xmlns:p14="http://schemas.microsoft.com/office/powerpoint/2010/main" val="3738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8F4D-E740-2F52-EB9B-9214E31120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96CA15-8934-D697-5D4B-37377F97DF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C16D2A-B921-9DD5-B187-289143C60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3A26011-8A44-145B-EFC8-E530733CB913}"/>
              </a:ext>
            </a:extLst>
          </p:cNvPr>
          <p:cNvSpPr>
            <a:spLocks noGrp="1"/>
          </p:cNvSpPr>
          <p:nvPr>
            <p:ph type="dt" sz="half" idx="10"/>
          </p:nvPr>
        </p:nvSpPr>
        <p:spPr/>
        <p:txBody>
          <a:bodyPr/>
          <a:lstStyle/>
          <a:p>
            <a:fld id="{A8042FBF-D85E-4F79-A008-568027C5DAD0}" type="datetimeFigureOut">
              <a:rPr lang="en-GB" smtClean="0"/>
              <a:t>13/01/2023</a:t>
            </a:fld>
            <a:endParaRPr lang="en-GB"/>
          </a:p>
        </p:txBody>
      </p:sp>
      <p:sp>
        <p:nvSpPr>
          <p:cNvPr id="6" name="Footer Placeholder 5">
            <a:extLst>
              <a:ext uri="{FF2B5EF4-FFF2-40B4-BE49-F238E27FC236}">
                <a16:creationId xmlns:a16="http://schemas.microsoft.com/office/drawing/2014/main" id="{6A13F1CD-810F-763D-E3AC-69EE7F3EA2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BB3B11-8EC1-E48B-5E14-E4C7BF58094A}"/>
              </a:ext>
            </a:extLst>
          </p:cNvPr>
          <p:cNvSpPr>
            <a:spLocks noGrp="1"/>
          </p:cNvSpPr>
          <p:nvPr>
            <p:ph type="sldNum" sz="quarter" idx="12"/>
          </p:nvPr>
        </p:nvSpPr>
        <p:spPr/>
        <p:txBody>
          <a:bodyPr/>
          <a:lstStyle/>
          <a:p>
            <a:fld id="{3A59E712-0519-40CD-BBCB-19AA1E86FA34}" type="slidenum">
              <a:rPr lang="en-GB" smtClean="0"/>
              <a:t>‹#›</a:t>
            </a:fld>
            <a:endParaRPr lang="en-GB"/>
          </a:p>
        </p:txBody>
      </p:sp>
    </p:spTree>
    <p:extLst>
      <p:ext uri="{BB962C8B-B14F-4D97-AF65-F5344CB8AC3E}">
        <p14:creationId xmlns:p14="http://schemas.microsoft.com/office/powerpoint/2010/main" val="302281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EDF1-D2EA-A08B-2F51-34CC93BB3E2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10FAC6-69CE-9B3F-4B65-146A9818F1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F0578A-A67D-5737-9432-7DC32DE94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CB3981-5C8A-34BE-09B9-A65A5A511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CE1A70-D6C9-597E-7C9D-8A5D90C325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F3839F-C9C9-3E6F-5BCB-A34D38847BC9}"/>
              </a:ext>
            </a:extLst>
          </p:cNvPr>
          <p:cNvSpPr>
            <a:spLocks noGrp="1"/>
          </p:cNvSpPr>
          <p:nvPr>
            <p:ph type="dt" sz="half" idx="10"/>
          </p:nvPr>
        </p:nvSpPr>
        <p:spPr/>
        <p:txBody>
          <a:bodyPr/>
          <a:lstStyle/>
          <a:p>
            <a:fld id="{A8042FBF-D85E-4F79-A008-568027C5DAD0}" type="datetimeFigureOut">
              <a:rPr lang="en-GB" smtClean="0"/>
              <a:t>13/01/2023</a:t>
            </a:fld>
            <a:endParaRPr lang="en-GB"/>
          </a:p>
        </p:txBody>
      </p:sp>
      <p:sp>
        <p:nvSpPr>
          <p:cNvPr id="8" name="Footer Placeholder 7">
            <a:extLst>
              <a:ext uri="{FF2B5EF4-FFF2-40B4-BE49-F238E27FC236}">
                <a16:creationId xmlns:a16="http://schemas.microsoft.com/office/drawing/2014/main" id="{BE0C79AB-9092-2A18-1C13-E4466A311F2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44D451-018E-19B9-7236-C0EF76C5900F}"/>
              </a:ext>
            </a:extLst>
          </p:cNvPr>
          <p:cNvSpPr>
            <a:spLocks noGrp="1"/>
          </p:cNvSpPr>
          <p:nvPr>
            <p:ph type="sldNum" sz="quarter" idx="12"/>
          </p:nvPr>
        </p:nvSpPr>
        <p:spPr/>
        <p:txBody>
          <a:bodyPr/>
          <a:lstStyle/>
          <a:p>
            <a:fld id="{3A59E712-0519-40CD-BBCB-19AA1E86FA34}" type="slidenum">
              <a:rPr lang="en-GB" smtClean="0"/>
              <a:t>‹#›</a:t>
            </a:fld>
            <a:endParaRPr lang="en-GB"/>
          </a:p>
        </p:txBody>
      </p:sp>
    </p:spTree>
    <p:extLst>
      <p:ext uri="{BB962C8B-B14F-4D97-AF65-F5344CB8AC3E}">
        <p14:creationId xmlns:p14="http://schemas.microsoft.com/office/powerpoint/2010/main" val="216292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46C1-7067-398F-905F-761134B412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9534D22-1B9B-1B4F-5ACD-DB53755D5BE8}"/>
              </a:ext>
            </a:extLst>
          </p:cNvPr>
          <p:cNvSpPr>
            <a:spLocks noGrp="1"/>
          </p:cNvSpPr>
          <p:nvPr>
            <p:ph type="dt" sz="half" idx="10"/>
          </p:nvPr>
        </p:nvSpPr>
        <p:spPr/>
        <p:txBody>
          <a:bodyPr/>
          <a:lstStyle/>
          <a:p>
            <a:fld id="{A8042FBF-D85E-4F79-A008-568027C5DAD0}" type="datetimeFigureOut">
              <a:rPr lang="en-GB" smtClean="0"/>
              <a:t>13/01/2023</a:t>
            </a:fld>
            <a:endParaRPr lang="en-GB"/>
          </a:p>
        </p:txBody>
      </p:sp>
      <p:sp>
        <p:nvSpPr>
          <p:cNvPr id="4" name="Footer Placeholder 3">
            <a:extLst>
              <a:ext uri="{FF2B5EF4-FFF2-40B4-BE49-F238E27FC236}">
                <a16:creationId xmlns:a16="http://schemas.microsoft.com/office/drawing/2014/main" id="{E437ACA3-D075-9611-EAED-7410FE77E2D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21ABC9A-888C-6CCC-F726-652822C2D8A6}"/>
              </a:ext>
            </a:extLst>
          </p:cNvPr>
          <p:cNvSpPr>
            <a:spLocks noGrp="1"/>
          </p:cNvSpPr>
          <p:nvPr>
            <p:ph type="sldNum" sz="quarter" idx="12"/>
          </p:nvPr>
        </p:nvSpPr>
        <p:spPr/>
        <p:txBody>
          <a:bodyPr/>
          <a:lstStyle/>
          <a:p>
            <a:fld id="{3A59E712-0519-40CD-BBCB-19AA1E86FA34}" type="slidenum">
              <a:rPr lang="en-GB" smtClean="0"/>
              <a:t>‹#›</a:t>
            </a:fld>
            <a:endParaRPr lang="en-GB"/>
          </a:p>
        </p:txBody>
      </p:sp>
    </p:spTree>
    <p:extLst>
      <p:ext uri="{BB962C8B-B14F-4D97-AF65-F5344CB8AC3E}">
        <p14:creationId xmlns:p14="http://schemas.microsoft.com/office/powerpoint/2010/main" val="132059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B13ED-1686-2679-70C2-1F8E64522179}"/>
              </a:ext>
            </a:extLst>
          </p:cNvPr>
          <p:cNvSpPr>
            <a:spLocks noGrp="1"/>
          </p:cNvSpPr>
          <p:nvPr>
            <p:ph type="dt" sz="half" idx="10"/>
          </p:nvPr>
        </p:nvSpPr>
        <p:spPr/>
        <p:txBody>
          <a:bodyPr/>
          <a:lstStyle/>
          <a:p>
            <a:fld id="{A8042FBF-D85E-4F79-A008-568027C5DAD0}" type="datetimeFigureOut">
              <a:rPr lang="en-GB" smtClean="0"/>
              <a:t>13/01/2023</a:t>
            </a:fld>
            <a:endParaRPr lang="en-GB"/>
          </a:p>
        </p:txBody>
      </p:sp>
      <p:sp>
        <p:nvSpPr>
          <p:cNvPr id="3" name="Footer Placeholder 2">
            <a:extLst>
              <a:ext uri="{FF2B5EF4-FFF2-40B4-BE49-F238E27FC236}">
                <a16:creationId xmlns:a16="http://schemas.microsoft.com/office/drawing/2014/main" id="{1B6CA891-E78A-5CD1-AFD9-6345BA06B09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D25285-F964-5DD8-BED0-14014AA843EB}"/>
              </a:ext>
            </a:extLst>
          </p:cNvPr>
          <p:cNvSpPr>
            <a:spLocks noGrp="1"/>
          </p:cNvSpPr>
          <p:nvPr>
            <p:ph type="sldNum" sz="quarter" idx="12"/>
          </p:nvPr>
        </p:nvSpPr>
        <p:spPr/>
        <p:txBody>
          <a:bodyPr/>
          <a:lstStyle/>
          <a:p>
            <a:fld id="{3A59E712-0519-40CD-BBCB-19AA1E86FA34}" type="slidenum">
              <a:rPr lang="en-GB" smtClean="0"/>
              <a:t>‹#›</a:t>
            </a:fld>
            <a:endParaRPr lang="en-GB"/>
          </a:p>
        </p:txBody>
      </p:sp>
    </p:spTree>
    <p:extLst>
      <p:ext uri="{BB962C8B-B14F-4D97-AF65-F5344CB8AC3E}">
        <p14:creationId xmlns:p14="http://schemas.microsoft.com/office/powerpoint/2010/main" val="71883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D78C-D986-384F-7F2E-D1042D9C8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91D2481-2FBE-1D90-2C2D-B077541CEA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AD66E37-A93D-234E-CE4E-B827A8815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EBA42-627F-83FE-CCF1-1C28B6EBF31F}"/>
              </a:ext>
            </a:extLst>
          </p:cNvPr>
          <p:cNvSpPr>
            <a:spLocks noGrp="1"/>
          </p:cNvSpPr>
          <p:nvPr>
            <p:ph type="dt" sz="half" idx="10"/>
          </p:nvPr>
        </p:nvSpPr>
        <p:spPr/>
        <p:txBody>
          <a:bodyPr/>
          <a:lstStyle/>
          <a:p>
            <a:fld id="{A8042FBF-D85E-4F79-A008-568027C5DAD0}" type="datetimeFigureOut">
              <a:rPr lang="en-GB" smtClean="0"/>
              <a:t>13/01/2023</a:t>
            </a:fld>
            <a:endParaRPr lang="en-GB"/>
          </a:p>
        </p:txBody>
      </p:sp>
      <p:sp>
        <p:nvSpPr>
          <p:cNvPr id="6" name="Footer Placeholder 5">
            <a:extLst>
              <a:ext uri="{FF2B5EF4-FFF2-40B4-BE49-F238E27FC236}">
                <a16:creationId xmlns:a16="http://schemas.microsoft.com/office/drawing/2014/main" id="{F5ABFACD-C879-7FB6-5FF2-2E6D8E1CC9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812EDF-CA63-0695-E2BA-32DFEDE853B0}"/>
              </a:ext>
            </a:extLst>
          </p:cNvPr>
          <p:cNvSpPr>
            <a:spLocks noGrp="1"/>
          </p:cNvSpPr>
          <p:nvPr>
            <p:ph type="sldNum" sz="quarter" idx="12"/>
          </p:nvPr>
        </p:nvSpPr>
        <p:spPr/>
        <p:txBody>
          <a:bodyPr/>
          <a:lstStyle/>
          <a:p>
            <a:fld id="{3A59E712-0519-40CD-BBCB-19AA1E86FA34}" type="slidenum">
              <a:rPr lang="en-GB" smtClean="0"/>
              <a:t>‹#›</a:t>
            </a:fld>
            <a:endParaRPr lang="en-GB"/>
          </a:p>
        </p:txBody>
      </p:sp>
    </p:spTree>
    <p:extLst>
      <p:ext uri="{BB962C8B-B14F-4D97-AF65-F5344CB8AC3E}">
        <p14:creationId xmlns:p14="http://schemas.microsoft.com/office/powerpoint/2010/main" val="382455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6FAB-8592-9667-D2C1-48F80B4E8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65BAB12-ACA9-A2F2-10D6-4BCF3F7B1E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17B3BFC-0698-CF01-D0AB-61D92BFB3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27F4D-9F28-3AF4-5735-19DA9899EC00}"/>
              </a:ext>
            </a:extLst>
          </p:cNvPr>
          <p:cNvSpPr>
            <a:spLocks noGrp="1"/>
          </p:cNvSpPr>
          <p:nvPr>
            <p:ph type="dt" sz="half" idx="10"/>
          </p:nvPr>
        </p:nvSpPr>
        <p:spPr/>
        <p:txBody>
          <a:bodyPr/>
          <a:lstStyle/>
          <a:p>
            <a:fld id="{A8042FBF-D85E-4F79-A008-568027C5DAD0}" type="datetimeFigureOut">
              <a:rPr lang="en-GB" smtClean="0"/>
              <a:t>13/01/2023</a:t>
            </a:fld>
            <a:endParaRPr lang="en-GB"/>
          </a:p>
        </p:txBody>
      </p:sp>
      <p:sp>
        <p:nvSpPr>
          <p:cNvPr id="6" name="Footer Placeholder 5">
            <a:extLst>
              <a:ext uri="{FF2B5EF4-FFF2-40B4-BE49-F238E27FC236}">
                <a16:creationId xmlns:a16="http://schemas.microsoft.com/office/drawing/2014/main" id="{F157F6B4-2DF9-13D7-DC37-AE8FF385DC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79CD86-99E1-3749-2F0D-5C56DDA2D2E0}"/>
              </a:ext>
            </a:extLst>
          </p:cNvPr>
          <p:cNvSpPr>
            <a:spLocks noGrp="1"/>
          </p:cNvSpPr>
          <p:nvPr>
            <p:ph type="sldNum" sz="quarter" idx="12"/>
          </p:nvPr>
        </p:nvSpPr>
        <p:spPr/>
        <p:txBody>
          <a:bodyPr/>
          <a:lstStyle/>
          <a:p>
            <a:fld id="{3A59E712-0519-40CD-BBCB-19AA1E86FA34}" type="slidenum">
              <a:rPr lang="en-GB" smtClean="0"/>
              <a:t>‹#›</a:t>
            </a:fld>
            <a:endParaRPr lang="en-GB"/>
          </a:p>
        </p:txBody>
      </p:sp>
    </p:spTree>
    <p:extLst>
      <p:ext uri="{BB962C8B-B14F-4D97-AF65-F5344CB8AC3E}">
        <p14:creationId xmlns:p14="http://schemas.microsoft.com/office/powerpoint/2010/main" val="42235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1ADD8-5D01-1AB3-0269-205F7863C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A60D6B-51D4-A318-F88C-9733FBC834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1B3B72-525D-7C0B-75E3-4392DA5CE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42FBF-D85E-4F79-A008-568027C5DAD0}" type="datetimeFigureOut">
              <a:rPr lang="en-GB" smtClean="0"/>
              <a:t>13/01/2023</a:t>
            </a:fld>
            <a:endParaRPr lang="en-GB"/>
          </a:p>
        </p:txBody>
      </p:sp>
      <p:sp>
        <p:nvSpPr>
          <p:cNvPr id="5" name="Footer Placeholder 4">
            <a:extLst>
              <a:ext uri="{FF2B5EF4-FFF2-40B4-BE49-F238E27FC236}">
                <a16:creationId xmlns:a16="http://schemas.microsoft.com/office/drawing/2014/main" id="{D325CDE5-F120-0534-A2F5-3B8C05789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CFA1534-2D47-89AE-E084-AF5F0A5FF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9E712-0519-40CD-BBCB-19AA1E86FA34}" type="slidenum">
              <a:rPr lang="en-GB" smtClean="0"/>
              <a:t>‹#›</a:t>
            </a:fld>
            <a:endParaRPr lang="en-GB"/>
          </a:p>
        </p:txBody>
      </p:sp>
    </p:spTree>
    <p:extLst>
      <p:ext uri="{BB962C8B-B14F-4D97-AF65-F5344CB8AC3E}">
        <p14:creationId xmlns:p14="http://schemas.microsoft.com/office/powerpoint/2010/main" val="3504047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0A3A-6C0E-E159-654D-1BAE489ADDDA}"/>
              </a:ext>
            </a:extLst>
          </p:cNvPr>
          <p:cNvSpPr>
            <a:spLocks noGrp="1"/>
          </p:cNvSpPr>
          <p:nvPr>
            <p:ph type="ctrTitle"/>
          </p:nvPr>
        </p:nvSpPr>
        <p:spPr/>
        <p:txBody>
          <a:bodyPr/>
          <a:lstStyle/>
          <a:p>
            <a:r>
              <a:rPr lang="en-US" dirty="0">
                <a:solidFill>
                  <a:srgbClr val="C00000"/>
                </a:solidFill>
                <a:latin typeface="Agency FB" panose="020B0503020202020204" pitchFamily="34" charset="0"/>
              </a:rPr>
              <a:t>L</a:t>
            </a:r>
            <a:r>
              <a:rPr lang="en-US" dirty="0">
                <a:latin typeface="Agency FB" panose="020B0503020202020204" pitchFamily="34" charset="0"/>
              </a:rPr>
              <a:t>ENOVO CUSTOMER ENQUIRY CALL ANALYSIS</a:t>
            </a:r>
            <a:endParaRPr lang="en-GB" dirty="0">
              <a:latin typeface="Agency FB" panose="020B0503020202020204" pitchFamily="34" charset="0"/>
            </a:endParaRPr>
          </a:p>
        </p:txBody>
      </p:sp>
      <p:sp>
        <p:nvSpPr>
          <p:cNvPr id="3" name="Subtitle 2">
            <a:extLst>
              <a:ext uri="{FF2B5EF4-FFF2-40B4-BE49-F238E27FC236}">
                <a16:creationId xmlns:a16="http://schemas.microsoft.com/office/drawing/2014/main" id="{0D2960C4-F86A-C624-B9C3-5DF11D050391}"/>
              </a:ext>
            </a:extLst>
          </p:cNvPr>
          <p:cNvSpPr>
            <a:spLocks noGrp="1"/>
          </p:cNvSpPr>
          <p:nvPr>
            <p:ph type="subTitle" idx="1"/>
          </p:nvPr>
        </p:nvSpPr>
        <p:spPr/>
        <p:txBody>
          <a:bodyPr/>
          <a:lstStyle/>
          <a:p>
            <a:pPr algn="r"/>
            <a:r>
              <a:rPr lang="en-US" dirty="0"/>
              <a:t>RAGHU M</a:t>
            </a:r>
            <a:endParaRPr lang="en-GB" dirty="0"/>
          </a:p>
        </p:txBody>
      </p:sp>
    </p:spTree>
    <p:extLst>
      <p:ext uri="{BB962C8B-B14F-4D97-AF65-F5344CB8AC3E}">
        <p14:creationId xmlns:p14="http://schemas.microsoft.com/office/powerpoint/2010/main" val="182512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sp>
        <p:nvSpPr>
          <p:cNvPr id="9" name="TextBox 8">
            <a:extLst>
              <a:ext uri="{FF2B5EF4-FFF2-40B4-BE49-F238E27FC236}">
                <a16:creationId xmlns:a16="http://schemas.microsoft.com/office/drawing/2014/main" id="{76B9AF61-6F26-CA83-37A6-1C258A39DCDC}"/>
              </a:ext>
            </a:extLst>
          </p:cNvPr>
          <p:cNvSpPr txBox="1"/>
          <p:nvPr/>
        </p:nvSpPr>
        <p:spPr>
          <a:xfrm>
            <a:off x="8921409" y="1717040"/>
            <a:ext cx="3037840"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~76.5% </a:t>
            </a:r>
            <a:r>
              <a:rPr lang="en-US" dirty="0"/>
              <a:t>of the customer enquiry calls are received for the product </a:t>
            </a:r>
            <a:r>
              <a:rPr lang="en-US" b="1" dirty="0"/>
              <a:t>Notebook</a:t>
            </a:r>
          </a:p>
          <a:p>
            <a:pPr marL="285750" indent="-285750">
              <a:buFont typeface="Arial" panose="020B0604020202020204" pitchFamily="34" charset="0"/>
              <a:buChar char="•"/>
            </a:pPr>
            <a:r>
              <a:rPr lang="en-US" b="1" dirty="0"/>
              <a:t>~9.34% </a:t>
            </a:r>
            <a:r>
              <a:rPr lang="en-US" dirty="0"/>
              <a:t>of the customer enquiry calls are received for the product </a:t>
            </a:r>
            <a:r>
              <a:rPr lang="en-US" b="1" dirty="0"/>
              <a:t>Mobile Phone</a:t>
            </a:r>
          </a:p>
          <a:p>
            <a:pPr marL="285750" indent="-285750">
              <a:buFont typeface="Arial" panose="020B0604020202020204" pitchFamily="34" charset="0"/>
              <a:buChar char="•"/>
            </a:pPr>
            <a:r>
              <a:rPr lang="en-US" b="1" dirty="0"/>
              <a:t>~7.07% </a:t>
            </a:r>
            <a:r>
              <a:rPr lang="en-US" dirty="0"/>
              <a:t>of the customer enquiry calls are received for the product </a:t>
            </a:r>
            <a:r>
              <a:rPr lang="en-US" b="1" dirty="0"/>
              <a:t>Tablet</a:t>
            </a:r>
          </a:p>
          <a:p>
            <a:pPr marL="285750" indent="-285750">
              <a:buFont typeface="Arial" panose="020B0604020202020204" pitchFamily="34" charset="0"/>
              <a:buChar char="•"/>
            </a:pPr>
            <a:r>
              <a:rPr lang="en-US" b="1" dirty="0"/>
              <a:t>Approximately 93% </a:t>
            </a:r>
            <a:r>
              <a:rPr lang="en-US" dirty="0"/>
              <a:t>of the customer enquiry calls are received related to the products "</a:t>
            </a:r>
            <a:r>
              <a:rPr lang="en-US" b="1" dirty="0"/>
              <a:t>Notebook, Mobile Phone and Tablet"</a:t>
            </a:r>
            <a:endParaRPr lang="en-GB" b="1" dirty="0"/>
          </a:p>
        </p:txBody>
      </p:sp>
      <p:pic>
        <p:nvPicPr>
          <p:cNvPr id="7" name="Content Placeholder 6" descr="Chart">
            <a:extLst>
              <a:ext uri="{FF2B5EF4-FFF2-40B4-BE49-F238E27FC236}">
                <a16:creationId xmlns:a16="http://schemas.microsoft.com/office/drawing/2014/main" id="{67C98899-DDCE-2FEA-D054-057C8072EE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 y="819784"/>
            <a:ext cx="8520672" cy="5804219"/>
          </a:xfrm>
        </p:spPr>
      </p:pic>
    </p:spTree>
    <p:extLst>
      <p:ext uri="{BB962C8B-B14F-4D97-AF65-F5344CB8AC3E}">
        <p14:creationId xmlns:p14="http://schemas.microsoft.com/office/powerpoint/2010/main" val="341212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sp>
        <p:nvSpPr>
          <p:cNvPr id="9" name="TextBox 8">
            <a:extLst>
              <a:ext uri="{FF2B5EF4-FFF2-40B4-BE49-F238E27FC236}">
                <a16:creationId xmlns:a16="http://schemas.microsoft.com/office/drawing/2014/main" id="{76B9AF61-6F26-CA83-37A6-1C258A39DCDC}"/>
              </a:ext>
            </a:extLst>
          </p:cNvPr>
          <p:cNvSpPr txBox="1"/>
          <p:nvPr/>
        </p:nvSpPr>
        <p:spPr>
          <a:xfrm>
            <a:off x="8741415" y="1107440"/>
            <a:ext cx="3037840" cy="5416868"/>
          </a:xfrm>
          <a:prstGeom prst="rect">
            <a:avLst/>
          </a:prstGeom>
          <a:noFill/>
        </p:spPr>
        <p:txBody>
          <a:bodyPr wrap="square" rtlCol="0">
            <a:spAutoFit/>
          </a:bodyPr>
          <a:lstStyle/>
          <a:p>
            <a:r>
              <a:rPr lang="en-US" sz="2000" b="1" u="sng" dirty="0">
                <a:latin typeface="Agency FB" panose="020B0503020202020204" pitchFamily="34" charset="0"/>
              </a:rPr>
              <a:t>Potential new buyers / new customers</a:t>
            </a:r>
          </a:p>
          <a:p>
            <a:endParaRPr lang="en-US" b="1" u="sng" dirty="0"/>
          </a:p>
          <a:p>
            <a:pPr marL="285750" indent="-285750">
              <a:buFont typeface="Arial" panose="020B0604020202020204" pitchFamily="34" charset="0"/>
              <a:buChar char="•"/>
            </a:pPr>
            <a:r>
              <a:rPr lang="en-US" b="1" dirty="0"/>
              <a:t>22%</a:t>
            </a:r>
            <a:r>
              <a:rPr lang="en-US" dirty="0"/>
              <a:t> of the customer enquiry calls related to </a:t>
            </a:r>
            <a:r>
              <a:rPr lang="en-US" b="1" dirty="0"/>
              <a:t>Offer Enquiry</a:t>
            </a:r>
          </a:p>
          <a:p>
            <a:pPr marL="285750" indent="-285750">
              <a:buFont typeface="Arial" panose="020B0604020202020204" pitchFamily="34" charset="0"/>
              <a:buChar char="•"/>
            </a:pPr>
            <a:r>
              <a:rPr lang="en-US" b="1" dirty="0"/>
              <a:t>16% </a:t>
            </a:r>
            <a:r>
              <a:rPr lang="en-US" dirty="0"/>
              <a:t>of the customer enquiry calls related to </a:t>
            </a:r>
            <a:r>
              <a:rPr lang="en-US" b="1" dirty="0"/>
              <a:t>Product Specs Enquiry</a:t>
            </a:r>
          </a:p>
          <a:p>
            <a:pPr marL="285750" indent="-285750">
              <a:buFont typeface="Arial" panose="020B0604020202020204" pitchFamily="34" charset="0"/>
              <a:buChar char="•"/>
            </a:pPr>
            <a:r>
              <a:rPr lang="en-US" b="1" dirty="0"/>
              <a:t>~4.5% </a:t>
            </a:r>
            <a:r>
              <a:rPr lang="en-US" dirty="0"/>
              <a:t>of the customer enquiry calls related to </a:t>
            </a:r>
            <a:r>
              <a:rPr lang="en-US" b="1" dirty="0"/>
              <a:t>Price Enquiry</a:t>
            </a:r>
          </a:p>
          <a:p>
            <a:pPr marL="285750" indent="-285750">
              <a:buFont typeface="Arial" panose="020B0604020202020204" pitchFamily="34" charset="0"/>
              <a:buChar char="•"/>
            </a:pPr>
            <a:r>
              <a:rPr lang="en-US" b="1" dirty="0"/>
              <a:t>Approximately 42.5% </a:t>
            </a:r>
            <a:r>
              <a:rPr lang="en-US" dirty="0"/>
              <a:t>of the call are from </a:t>
            </a:r>
            <a:r>
              <a:rPr lang="en-US" b="1" dirty="0"/>
              <a:t>potential new buyers.</a:t>
            </a:r>
          </a:p>
          <a:p>
            <a:pPr marL="285750" indent="-285750">
              <a:buFont typeface="Arial" panose="020B0604020202020204" pitchFamily="34" charset="0"/>
              <a:buChar char="•"/>
            </a:pPr>
            <a:r>
              <a:rPr lang="en-US" b="1" dirty="0"/>
              <a:t>We can push more promotional users to this cluster of people to improve the sales</a:t>
            </a:r>
            <a:endParaRPr lang="en-GB" b="1" dirty="0"/>
          </a:p>
        </p:txBody>
      </p:sp>
      <p:pic>
        <p:nvPicPr>
          <p:cNvPr id="6" name="Content Placeholder 5" descr="Chart, pie chart&#10;&#10;Description automatically generated">
            <a:extLst>
              <a:ext uri="{FF2B5EF4-FFF2-40B4-BE49-F238E27FC236}">
                <a16:creationId xmlns:a16="http://schemas.microsoft.com/office/drawing/2014/main" id="{DF8B0C76-2604-FB66-8D43-0BA5C98AFF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745" y="982344"/>
            <a:ext cx="8253668" cy="5534069"/>
          </a:xfrm>
        </p:spPr>
      </p:pic>
    </p:spTree>
    <p:extLst>
      <p:ext uri="{BB962C8B-B14F-4D97-AF65-F5344CB8AC3E}">
        <p14:creationId xmlns:p14="http://schemas.microsoft.com/office/powerpoint/2010/main" val="173281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sp>
        <p:nvSpPr>
          <p:cNvPr id="9" name="TextBox 8">
            <a:extLst>
              <a:ext uri="{FF2B5EF4-FFF2-40B4-BE49-F238E27FC236}">
                <a16:creationId xmlns:a16="http://schemas.microsoft.com/office/drawing/2014/main" id="{76B9AF61-6F26-CA83-37A6-1C258A39DCDC}"/>
              </a:ext>
            </a:extLst>
          </p:cNvPr>
          <p:cNvSpPr txBox="1"/>
          <p:nvPr/>
        </p:nvSpPr>
        <p:spPr>
          <a:xfrm>
            <a:off x="8666413" y="341587"/>
            <a:ext cx="3037840" cy="5632311"/>
          </a:xfrm>
          <a:prstGeom prst="rect">
            <a:avLst/>
          </a:prstGeom>
          <a:noFill/>
        </p:spPr>
        <p:txBody>
          <a:bodyPr wrap="square" rtlCol="0">
            <a:spAutoFit/>
          </a:bodyPr>
          <a:lstStyle/>
          <a:p>
            <a:r>
              <a:rPr lang="en-US" b="1" u="sng" dirty="0">
                <a:latin typeface="Agency FB" panose="020B0503020202020204" pitchFamily="34" charset="0"/>
              </a:rPr>
              <a:t>Existing Customers/ existing our product users</a:t>
            </a:r>
          </a:p>
          <a:p>
            <a:endParaRPr lang="en-US" dirty="0"/>
          </a:p>
          <a:p>
            <a:pPr marL="285750" indent="-285750">
              <a:buFont typeface="Arial" panose="020B0604020202020204" pitchFamily="34" charset="0"/>
              <a:buChar char="•"/>
            </a:pPr>
            <a:r>
              <a:rPr lang="en-US" b="1" dirty="0"/>
              <a:t>22% </a:t>
            </a:r>
            <a:r>
              <a:rPr lang="en-US" dirty="0"/>
              <a:t>of the customer enquiry calls related to inform </a:t>
            </a:r>
            <a:r>
              <a:rPr lang="en-US" b="1" dirty="0"/>
              <a:t>Complaint</a:t>
            </a:r>
            <a:r>
              <a:rPr lang="en-US" dirty="0"/>
              <a:t>.</a:t>
            </a:r>
          </a:p>
          <a:p>
            <a:pPr marL="285750" indent="-285750">
              <a:buFont typeface="Arial" panose="020B0604020202020204" pitchFamily="34" charset="0"/>
              <a:buChar char="•"/>
            </a:pPr>
            <a:r>
              <a:rPr lang="en-US" dirty="0"/>
              <a:t>~</a:t>
            </a:r>
            <a:r>
              <a:rPr lang="en-US" b="1" dirty="0"/>
              <a:t>11% </a:t>
            </a:r>
            <a:r>
              <a:rPr lang="en-US" dirty="0"/>
              <a:t>of the customer enquiry calls related to </a:t>
            </a:r>
            <a:r>
              <a:rPr lang="en-US" b="1" dirty="0"/>
              <a:t>Technical Issue</a:t>
            </a:r>
          </a:p>
          <a:p>
            <a:pPr marL="285750" indent="-285750">
              <a:buFont typeface="Arial" panose="020B0604020202020204" pitchFamily="34" charset="0"/>
              <a:buChar char="•"/>
            </a:pPr>
            <a:r>
              <a:rPr lang="en-US" b="1" dirty="0"/>
              <a:t>~9% </a:t>
            </a:r>
            <a:r>
              <a:rPr lang="en-US" dirty="0"/>
              <a:t>of the customers are facing </a:t>
            </a:r>
            <a:r>
              <a:rPr lang="en-US" b="1" dirty="0"/>
              <a:t>heating issues in our product.</a:t>
            </a:r>
          </a:p>
          <a:p>
            <a:pPr marL="285750" indent="-285750">
              <a:buFont typeface="Arial" panose="020B0604020202020204" pitchFamily="34" charset="0"/>
              <a:buChar char="•"/>
            </a:pPr>
            <a:r>
              <a:rPr lang="en-US" b="1" dirty="0"/>
              <a:t>Approximately 42% </a:t>
            </a:r>
            <a:r>
              <a:rPr lang="en-US" dirty="0"/>
              <a:t>of the call are from </a:t>
            </a:r>
            <a:r>
              <a:rPr lang="en-US" b="1" dirty="0"/>
              <a:t>existing customers</a:t>
            </a:r>
          </a:p>
          <a:p>
            <a:pPr marL="285750" indent="-285750">
              <a:buFont typeface="Arial" panose="020B0604020202020204" pitchFamily="34" charset="0"/>
              <a:buChar char="•"/>
            </a:pPr>
            <a:r>
              <a:rPr lang="en-US" dirty="0">
                <a:solidFill>
                  <a:srgbClr val="FF0000"/>
                </a:solidFill>
              </a:rPr>
              <a:t>~9% of the customer enquiry calls are not resolved in the first attempt due to Call Disconnected</a:t>
            </a:r>
            <a:endParaRPr lang="en-GB" dirty="0">
              <a:solidFill>
                <a:srgbClr val="FF0000"/>
              </a:solidFill>
            </a:endParaRPr>
          </a:p>
        </p:txBody>
      </p:sp>
      <p:pic>
        <p:nvPicPr>
          <p:cNvPr id="6" name="Content Placeholder 5" descr="Chart, pie chart&#10;&#10;Description automatically generated">
            <a:extLst>
              <a:ext uri="{FF2B5EF4-FFF2-40B4-BE49-F238E27FC236}">
                <a16:creationId xmlns:a16="http://schemas.microsoft.com/office/drawing/2014/main" id="{DF8B0C76-2604-FB66-8D43-0BA5C98AFF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745" y="982344"/>
            <a:ext cx="8253668" cy="5534069"/>
          </a:xfrm>
        </p:spPr>
      </p:pic>
    </p:spTree>
    <p:extLst>
      <p:ext uri="{BB962C8B-B14F-4D97-AF65-F5344CB8AC3E}">
        <p14:creationId xmlns:p14="http://schemas.microsoft.com/office/powerpoint/2010/main" val="364499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sp>
        <p:nvSpPr>
          <p:cNvPr id="9" name="TextBox 8">
            <a:extLst>
              <a:ext uri="{FF2B5EF4-FFF2-40B4-BE49-F238E27FC236}">
                <a16:creationId xmlns:a16="http://schemas.microsoft.com/office/drawing/2014/main" id="{76B9AF61-6F26-CA83-37A6-1C258A39DCDC}"/>
              </a:ext>
            </a:extLst>
          </p:cNvPr>
          <p:cNvSpPr txBox="1"/>
          <p:nvPr/>
        </p:nvSpPr>
        <p:spPr>
          <a:xfrm>
            <a:off x="8528653" y="1174707"/>
            <a:ext cx="3037840"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23% </a:t>
            </a:r>
            <a:r>
              <a:rPr lang="en-US" dirty="0"/>
              <a:t>of the customer enquiry calls </a:t>
            </a:r>
            <a:r>
              <a:rPr lang="en-US" b="1" dirty="0"/>
              <a:t>related to the product Notebooks</a:t>
            </a:r>
            <a:r>
              <a:rPr lang="en-US" dirty="0"/>
              <a:t> are </a:t>
            </a:r>
            <a:r>
              <a:rPr lang="en-US" b="1" dirty="0"/>
              <a:t>not resolved in the first attempt</a:t>
            </a:r>
          </a:p>
          <a:p>
            <a:pPr marL="285750" indent="-285750">
              <a:buFont typeface="Arial" panose="020B0604020202020204" pitchFamily="34" charset="0"/>
              <a:buChar char="•"/>
            </a:pPr>
            <a:r>
              <a:rPr lang="en-US" b="1" dirty="0"/>
              <a:t>31%</a:t>
            </a:r>
            <a:r>
              <a:rPr lang="en-US" dirty="0"/>
              <a:t> of the customer enquiry calls </a:t>
            </a:r>
            <a:r>
              <a:rPr lang="en-US" b="1" dirty="0"/>
              <a:t>related to the offer enquiry </a:t>
            </a:r>
            <a:r>
              <a:rPr lang="en-US" dirty="0"/>
              <a:t>of the product </a:t>
            </a:r>
            <a:r>
              <a:rPr lang="en-US" b="1" dirty="0"/>
              <a:t>Notebook</a:t>
            </a:r>
            <a:r>
              <a:rPr lang="en-US" dirty="0"/>
              <a:t>.</a:t>
            </a:r>
          </a:p>
          <a:p>
            <a:pPr marL="285750" indent="-285750">
              <a:buFont typeface="Arial" panose="020B0604020202020204" pitchFamily="34" charset="0"/>
              <a:buChar char="•"/>
            </a:pPr>
            <a:r>
              <a:rPr lang="en-US" b="1" dirty="0"/>
              <a:t>~30% </a:t>
            </a:r>
            <a:r>
              <a:rPr lang="en-US" dirty="0"/>
              <a:t>of the customer enquiry calls related to the </a:t>
            </a:r>
            <a:r>
              <a:rPr lang="en-US" b="1" dirty="0"/>
              <a:t>Complaint of the product Notebook.</a:t>
            </a:r>
            <a:endParaRPr lang="en-GB" b="1" dirty="0"/>
          </a:p>
        </p:txBody>
      </p:sp>
      <p:pic>
        <p:nvPicPr>
          <p:cNvPr id="7" name="Content Placeholder 6" descr="Chart, pie chart">
            <a:extLst>
              <a:ext uri="{FF2B5EF4-FFF2-40B4-BE49-F238E27FC236}">
                <a16:creationId xmlns:a16="http://schemas.microsoft.com/office/drawing/2014/main" id="{2B01F915-04A5-D1B5-4883-675486351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733" y="860424"/>
            <a:ext cx="8247920" cy="5763579"/>
          </a:xfrm>
        </p:spPr>
      </p:pic>
    </p:spTree>
    <p:extLst>
      <p:ext uri="{BB962C8B-B14F-4D97-AF65-F5344CB8AC3E}">
        <p14:creationId xmlns:p14="http://schemas.microsoft.com/office/powerpoint/2010/main" val="243982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sp>
        <p:nvSpPr>
          <p:cNvPr id="9" name="TextBox 8">
            <a:extLst>
              <a:ext uri="{FF2B5EF4-FFF2-40B4-BE49-F238E27FC236}">
                <a16:creationId xmlns:a16="http://schemas.microsoft.com/office/drawing/2014/main" id="{76B9AF61-6F26-CA83-37A6-1C258A39DCDC}"/>
              </a:ext>
            </a:extLst>
          </p:cNvPr>
          <p:cNvSpPr txBox="1"/>
          <p:nvPr/>
        </p:nvSpPr>
        <p:spPr>
          <a:xfrm>
            <a:off x="8528653" y="1174707"/>
            <a:ext cx="3037840"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26.21%</a:t>
            </a:r>
            <a:r>
              <a:rPr lang="en-US" dirty="0"/>
              <a:t> of the customer calls are received for the </a:t>
            </a:r>
            <a:r>
              <a:rPr lang="en-US" b="1" dirty="0"/>
              <a:t>overheating issue </a:t>
            </a:r>
            <a:r>
              <a:rPr lang="en-US" dirty="0"/>
              <a:t>of the product Mobile phone</a:t>
            </a:r>
          </a:p>
          <a:p>
            <a:pPr marL="285750" indent="-285750">
              <a:buFont typeface="Arial" panose="020B0604020202020204" pitchFamily="34" charset="0"/>
              <a:buChar char="•"/>
            </a:pPr>
            <a:r>
              <a:rPr lang="en-US" b="1" dirty="0"/>
              <a:t>~31%</a:t>
            </a:r>
            <a:r>
              <a:rPr lang="en-US" dirty="0"/>
              <a:t> of the customer calls are received for the </a:t>
            </a:r>
            <a:r>
              <a:rPr lang="en-US" b="1" dirty="0"/>
              <a:t>spec's enquiry</a:t>
            </a:r>
            <a:r>
              <a:rPr lang="en-US" dirty="0"/>
              <a:t> of the product </a:t>
            </a:r>
            <a:r>
              <a:rPr lang="en-US" b="1" dirty="0"/>
              <a:t>Mobile phone</a:t>
            </a:r>
          </a:p>
          <a:p>
            <a:pPr marL="285750" indent="-285750">
              <a:buFont typeface="Arial" panose="020B0604020202020204" pitchFamily="34" charset="0"/>
              <a:buChar char="•"/>
            </a:pPr>
            <a:r>
              <a:rPr lang="en-US" b="1" dirty="0"/>
              <a:t>16% </a:t>
            </a:r>
            <a:r>
              <a:rPr lang="en-US" dirty="0"/>
              <a:t>of the calls are related to technical issue in the product </a:t>
            </a:r>
            <a:r>
              <a:rPr lang="en-US" b="1" dirty="0"/>
              <a:t>Mobile phone</a:t>
            </a:r>
            <a:r>
              <a:rPr lang="en-US" dirty="0"/>
              <a:t>.</a:t>
            </a:r>
            <a:endParaRPr lang="en-GB" dirty="0"/>
          </a:p>
        </p:txBody>
      </p:sp>
      <p:pic>
        <p:nvPicPr>
          <p:cNvPr id="6" name="Content Placeholder 5" descr="Chart, pie chart&#10;&#10;Description automatically generated">
            <a:extLst>
              <a:ext uri="{FF2B5EF4-FFF2-40B4-BE49-F238E27FC236}">
                <a16:creationId xmlns:a16="http://schemas.microsoft.com/office/drawing/2014/main" id="{F457B796-8AF2-839D-F0EB-9F98A17264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493" y="1063624"/>
            <a:ext cx="8069742" cy="5410747"/>
          </a:xfrm>
        </p:spPr>
      </p:pic>
    </p:spTree>
    <p:extLst>
      <p:ext uri="{BB962C8B-B14F-4D97-AF65-F5344CB8AC3E}">
        <p14:creationId xmlns:p14="http://schemas.microsoft.com/office/powerpoint/2010/main" val="164629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sp>
        <p:nvSpPr>
          <p:cNvPr id="9" name="TextBox 8">
            <a:extLst>
              <a:ext uri="{FF2B5EF4-FFF2-40B4-BE49-F238E27FC236}">
                <a16:creationId xmlns:a16="http://schemas.microsoft.com/office/drawing/2014/main" id="{76B9AF61-6F26-CA83-37A6-1C258A39DCDC}"/>
              </a:ext>
            </a:extLst>
          </p:cNvPr>
          <p:cNvSpPr txBox="1"/>
          <p:nvPr/>
        </p:nvSpPr>
        <p:spPr>
          <a:xfrm>
            <a:off x="8528653" y="1174707"/>
            <a:ext cx="3037840"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~15% </a:t>
            </a:r>
            <a:r>
              <a:rPr lang="en-US" dirty="0"/>
              <a:t>of the customer calls are received for the </a:t>
            </a:r>
            <a:r>
              <a:rPr lang="en-US" b="1" dirty="0">
                <a:solidFill>
                  <a:srgbClr val="C00000"/>
                </a:solidFill>
              </a:rPr>
              <a:t>overheating issue of the product Tablet</a:t>
            </a:r>
          </a:p>
          <a:p>
            <a:pPr marL="285750" indent="-285750">
              <a:buFont typeface="Arial" panose="020B0604020202020204" pitchFamily="34" charset="0"/>
              <a:buChar char="•"/>
            </a:pPr>
            <a:r>
              <a:rPr lang="en-US" b="1" dirty="0"/>
              <a:t>~17% </a:t>
            </a:r>
            <a:r>
              <a:rPr lang="en-US" dirty="0"/>
              <a:t>of the customer calls are received for the Technical issue of the product Tablet</a:t>
            </a:r>
          </a:p>
          <a:p>
            <a:pPr marL="285750" indent="-285750">
              <a:buFont typeface="Arial" panose="020B0604020202020204" pitchFamily="34" charset="0"/>
              <a:buChar char="•"/>
            </a:pPr>
            <a:r>
              <a:rPr lang="en-US" b="1" dirty="0"/>
              <a:t>~15% </a:t>
            </a:r>
            <a:r>
              <a:rPr lang="en-US" dirty="0"/>
              <a:t>of the customer calls are received for the various complaint of the product Tablet</a:t>
            </a:r>
            <a:endParaRPr lang="en-GB" dirty="0"/>
          </a:p>
        </p:txBody>
      </p:sp>
      <p:pic>
        <p:nvPicPr>
          <p:cNvPr id="7" name="Content Placeholder 6">
            <a:extLst>
              <a:ext uri="{FF2B5EF4-FFF2-40B4-BE49-F238E27FC236}">
                <a16:creationId xmlns:a16="http://schemas.microsoft.com/office/drawing/2014/main" id="{621BCEF1-8D2A-B56F-A587-C42AD192DF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465" y="789304"/>
            <a:ext cx="8126696" cy="5448935"/>
          </a:xfrm>
        </p:spPr>
      </p:pic>
    </p:spTree>
    <p:extLst>
      <p:ext uri="{BB962C8B-B14F-4D97-AF65-F5344CB8AC3E}">
        <p14:creationId xmlns:p14="http://schemas.microsoft.com/office/powerpoint/2010/main" val="138997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sp>
        <p:nvSpPr>
          <p:cNvPr id="9" name="TextBox 8">
            <a:extLst>
              <a:ext uri="{FF2B5EF4-FFF2-40B4-BE49-F238E27FC236}">
                <a16:creationId xmlns:a16="http://schemas.microsoft.com/office/drawing/2014/main" id="{76B9AF61-6F26-CA83-37A6-1C258A39DCDC}"/>
              </a:ext>
            </a:extLst>
          </p:cNvPr>
          <p:cNvSpPr txBox="1"/>
          <p:nvPr/>
        </p:nvSpPr>
        <p:spPr>
          <a:xfrm>
            <a:off x="8569293" y="1601427"/>
            <a:ext cx="303784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92% </a:t>
            </a:r>
            <a:r>
              <a:rPr lang="en-US" dirty="0"/>
              <a:t>of the calls received related to </a:t>
            </a:r>
            <a:r>
              <a:rPr lang="en-US" b="1" dirty="0"/>
              <a:t>offer enquiries </a:t>
            </a:r>
            <a:r>
              <a:rPr lang="en-US" dirty="0"/>
              <a:t>are for the </a:t>
            </a:r>
            <a:r>
              <a:rPr lang="en-US" b="1" dirty="0"/>
              <a:t>product Notebook.</a:t>
            </a:r>
            <a:endParaRPr lang="en-GB" b="1" dirty="0"/>
          </a:p>
        </p:txBody>
      </p:sp>
      <p:pic>
        <p:nvPicPr>
          <p:cNvPr id="6" name="Content Placeholder 5" descr="Chart, diagram">
            <a:extLst>
              <a:ext uri="{FF2B5EF4-FFF2-40B4-BE49-F238E27FC236}">
                <a16:creationId xmlns:a16="http://schemas.microsoft.com/office/drawing/2014/main" id="{499DF255-2C10-52BE-0D45-1549478B8D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493" y="1033144"/>
            <a:ext cx="7960014" cy="5590859"/>
          </a:xfrm>
        </p:spPr>
      </p:pic>
    </p:spTree>
    <p:extLst>
      <p:ext uri="{BB962C8B-B14F-4D97-AF65-F5344CB8AC3E}">
        <p14:creationId xmlns:p14="http://schemas.microsoft.com/office/powerpoint/2010/main" val="387480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sp>
        <p:nvSpPr>
          <p:cNvPr id="9" name="TextBox 8">
            <a:extLst>
              <a:ext uri="{FF2B5EF4-FFF2-40B4-BE49-F238E27FC236}">
                <a16:creationId xmlns:a16="http://schemas.microsoft.com/office/drawing/2014/main" id="{76B9AF61-6F26-CA83-37A6-1C258A39DCDC}"/>
              </a:ext>
            </a:extLst>
          </p:cNvPr>
          <p:cNvSpPr txBox="1"/>
          <p:nvPr/>
        </p:nvSpPr>
        <p:spPr>
          <a:xfrm>
            <a:off x="8569293" y="1601427"/>
            <a:ext cx="3037840"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~88% </a:t>
            </a:r>
            <a:r>
              <a:rPr lang="en-US" dirty="0"/>
              <a:t>of the calls received to inform the </a:t>
            </a:r>
            <a:r>
              <a:rPr lang="en-US" b="1" dirty="0"/>
              <a:t>Complaints are for the product Notebook.</a:t>
            </a:r>
          </a:p>
          <a:p>
            <a:pPr marL="285750" indent="-285750">
              <a:buFont typeface="Arial" panose="020B0604020202020204" pitchFamily="34" charset="0"/>
              <a:buChar char="•"/>
            </a:pPr>
            <a:r>
              <a:rPr lang="en-US" b="1" dirty="0"/>
              <a:t>~3.6% </a:t>
            </a:r>
            <a:r>
              <a:rPr lang="en-US" dirty="0"/>
              <a:t>of the calls received to inform the Complaints are for the </a:t>
            </a:r>
            <a:r>
              <a:rPr lang="en-US" b="1" dirty="0"/>
              <a:t>product Tablet.</a:t>
            </a:r>
            <a:endParaRPr lang="en-GB" b="1" dirty="0"/>
          </a:p>
        </p:txBody>
      </p:sp>
      <p:pic>
        <p:nvPicPr>
          <p:cNvPr id="7" name="Content Placeholder 6">
            <a:extLst>
              <a:ext uri="{FF2B5EF4-FFF2-40B4-BE49-F238E27FC236}">
                <a16:creationId xmlns:a16="http://schemas.microsoft.com/office/drawing/2014/main" id="{174771D9-98A3-D867-F869-6329C0B80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7704"/>
            <a:ext cx="7990320" cy="5733416"/>
          </a:xfrm>
        </p:spPr>
      </p:pic>
    </p:spTree>
    <p:extLst>
      <p:ext uri="{BB962C8B-B14F-4D97-AF65-F5344CB8AC3E}">
        <p14:creationId xmlns:p14="http://schemas.microsoft.com/office/powerpoint/2010/main" val="397140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sp>
        <p:nvSpPr>
          <p:cNvPr id="9" name="TextBox 8">
            <a:extLst>
              <a:ext uri="{FF2B5EF4-FFF2-40B4-BE49-F238E27FC236}">
                <a16:creationId xmlns:a16="http://schemas.microsoft.com/office/drawing/2014/main" id="{76B9AF61-6F26-CA83-37A6-1C258A39DCDC}"/>
              </a:ext>
            </a:extLst>
          </p:cNvPr>
          <p:cNvSpPr txBox="1"/>
          <p:nvPr/>
        </p:nvSpPr>
        <p:spPr>
          <a:xfrm>
            <a:off x="8293378" y="1601427"/>
            <a:ext cx="3746222"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~73.2% </a:t>
            </a:r>
            <a:r>
              <a:rPr lang="en-US" dirty="0"/>
              <a:t>of the calls received to inform the </a:t>
            </a:r>
            <a:r>
              <a:rPr lang="en-US" b="1" dirty="0"/>
              <a:t>Technical issues </a:t>
            </a:r>
            <a:r>
              <a:rPr lang="en-US" dirty="0"/>
              <a:t>are for the </a:t>
            </a:r>
            <a:r>
              <a:rPr lang="en-US" b="1" dirty="0"/>
              <a:t>product Notebook</a:t>
            </a:r>
            <a:r>
              <a:rPr lang="en-US" dirty="0"/>
              <a:t>.</a:t>
            </a:r>
          </a:p>
          <a:p>
            <a:pPr marL="285750" indent="-285750">
              <a:buFont typeface="Arial" panose="020B0604020202020204" pitchFamily="34" charset="0"/>
              <a:buChar char="•"/>
            </a:pPr>
            <a:r>
              <a:rPr lang="en-US" b="1" dirty="0"/>
              <a:t>~12% </a:t>
            </a:r>
            <a:r>
              <a:rPr lang="en-US" dirty="0"/>
              <a:t>of the calls received to inform the </a:t>
            </a:r>
            <a:r>
              <a:rPr lang="en-US" b="1" dirty="0"/>
              <a:t>Technical issues </a:t>
            </a:r>
            <a:r>
              <a:rPr lang="en-US" dirty="0"/>
              <a:t>are for the product </a:t>
            </a:r>
            <a:r>
              <a:rPr lang="en-US" b="1" dirty="0"/>
              <a:t>Mobile Phone</a:t>
            </a:r>
          </a:p>
          <a:p>
            <a:pPr marL="285750" indent="-285750">
              <a:buFont typeface="Arial" panose="020B0604020202020204" pitchFamily="34" charset="0"/>
              <a:buChar char="•"/>
            </a:pPr>
            <a:r>
              <a:rPr lang="en-US" b="1" dirty="0"/>
              <a:t>~8% </a:t>
            </a:r>
            <a:r>
              <a:rPr lang="en-US" dirty="0"/>
              <a:t>of the calls received to inform the </a:t>
            </a:r>
            <a:r>
              <a:rPr lang="en-US" b="1" dirty="0"/>
              <a:t>Technical issues </a:t>
            </a:r>
            <a:r>
              <a:rPr lang="en-US" dirty="0"/>
              <a:t>are for the </a:t>
            </a:r>
            <a:r>
              <a:rPr lang="en-US" b="1" dirty="0"/>
              <a:t>product Tablet</a:t>
            </a:r>
            <a:endParaRPr lang="en-GB" b="1" dirty="0"/>
          </a:p>
        </p:txBody>
      </p:sp>
      <p:pic>
        <p:nvPicPr>
          <p:cNvPr id="6" name="Content Placeholder 5">
            <a:extLst>
              <a:ext uri="{FF2B5EF4-FFF2-40B4-BE49-F238E27FC236}">
                <a16:creationId xmlns:a16="http://schemas.microsoft.com/office/drawing/2014/main" id="{58509B49-2EAB-E5CE-F4D8-FC57D69FCF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52404"/>
            <a:ext cx="8293378" cy="5771599"/>
          </a:xfrm>
        </p:spPr>
      </p:pic>
    </p:spTree>
    <p:extLst>
      <p:ext uri="{BB962C8B-B14F-4D97-AF65-F5344CB8AC3E}">
        <p14:creationId xmlns:p14="http://schemas.microsoft.com/office/powerpoint/2010/main" val="733294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FA9E-3EA0-4A82-E565-C9EA066329E8}"/>
              </a:ext>
            </a:extLst>
          </p:cNvPr>
          <p:cNvSpPr>
            <a:spLocks noGrp="1"/>
          </p:cNvSpPr>
          <p:nvPr>
            <p:ph type="title"/>
          </p:nvPr>
        </p:nvSpPr>
        <p:spPr>
          <a:xfrm>
            <a:off x="96520" y="172402"/>
            <a:ext cx="9443720" cy="508635"/>
          </a:xfrm>
        </p:spPr>
        <p:txBody>
          <a:bodyPr>
            <a:normAutofit fontScale="90000"/>
          </a:bodyPr>
          <a:lstStyle/>
          <a:p>
            <a:r>
              <a:rPr lang="en-US" dirty="0">
                <a:solidFill>
                  <a:srgbClr val="C00000"/>
                </a:solidFill>
                <a:latin typeface="Agency FB" panose="020B0503020202020204" pitchFamily="34" charset="0"/>
              </a:rPr>
              <a:t>C</a:t>
            </a:r>
            <a:r>
              <a:rPr lang="en-US" dirty="0">
                <a:latin typeface="Agency FB" panose="020B0503020202020204" pitchFamily="34" charset="0"/>
              </a:rPr>
              <a:t>onclusion and Recommendations</a:t>
            </a:r>
            <a:endParaRPr lang="en-GB" dirty="0">
              <a:latin typeface="Agency FB" panose="020B0503020202020204" pitchFamily="34" charset="0"/>
            </a:endParaRPr>
          </a:p>
        </p:txBody>
      </p:sp>
      <p:sp>
        <p:nvSpPr>
          <p:cNvPr id="3" name="Content Placeholder 2">
            <a:extLst>
              <a:ext uri="{FF2B5EF4-FFF2-40B4-BE49-F238E27FC236}">
                <a16:creationId xmlns:a16="http://schemas.microsoft.com/office/drawing/2014/main" id="{27D68C86-A3DA-903E-919B-42288F744BA0}"/>
              </a:ext>
            </a:extLst>
          </p:cNvPr>
          <p:cNvSpPr>
            <a:spLocks noGrp="1"/>
          </p:cNvSpPr>
          <p:nvPr>
            <p:ph idx="1"/>
          </p:nvPr>
        </p:nvSpPr>
        <p:spPr>
          <a:xfrm>
            <a:off x="182880" y="863600"/>
            <a:ext cx="11170920" cy="5313363"/>
          </a:xfrm>
        </p:spPr>
        <p:txBody>
          <a:bodyPr>
            <a:normAutofit fontScale="62500" lnSpcReduction="20000"/>
          </a:bodyPr>
          <a:lstStyle/>
          <a:p>
            <a:pPr marL="0" indent="0">
              <a:buNone/>
            </a:pPr>
            <a:r>
              <a:rPr lang="en-US" sz="5800" b="1" dirty="0"/>
              <a:t>Causes of customer calls </a:t>
            </a:r>
            <a:endParaRPr lang="en-US" sz="5800" b="1" dirty="0">
              <a:latin typeface="Agency FB" panose="020B0503020202020204" pitchFamily="34" charset="0"/>
            </a:endParaRPr>
          </a:p>
          <a:p>
            <a:pPr marL="0" indent="0">
              <a:buNone/>
            </a:pPr>
            <a:r>
              <a:rPr lang="en-US" sz="3400" u="sng" dirty="0"/>
              <a:t>Customer enquiry calls from Existing Customers/ existing our product users</a:t>
            </a:r>
          </a:p>
          <a:p>
            <a:r>
              <a:rPr lang="en-US" b="1" dirty="0"/>
              <a:t>22% </a:t>
            </a:r>
            <a:r>
              <a:rPr lang="en-US" dirty="0"/>
              <a:t>of the customer enquiry calls to inform </a:t>
            </a:r>
            <a:r>
              <a:rPr lang="en-US" b="1" dirty="0"/>
              <a:t>Complaints related to our products.</a:t>
            </a:r>
            <a:endParaRPr lang="en-US" dirty="0"/>
          </a:p>
          <a:p>
            <a:r>
              <a:rPr lang="en-US" b="1" dirty="0"/>
              <a:t>~11% </a:t>
            </a:r>
            <a:r>
              <a:rPr lang="en-US" dirty="0"/>
              <a:t>of the customer enquiry calls related to </a:t>
            </a:r>
            <a:r>
              <a:rPr lang="en-US" b="1" dirty="0"/>
              <a:t>Technical Issues of our products</a:t>
            </a:r>
          </a:p>
          <a:p>
            <a:r>
              <a:rPr lang="en-US" b="1" dirty="0"/>
              <a:t>~9% </a:t>
            </a:r>
            <a:r>
              <a:rPr lang="en-US" dirty="0"/>
              <a:t>of the customers are facing </a:t>
            </a:r>
            <a:r>
              <a:rPr lang="en-US" b="1" dirty="0"/>
              <a:t>heating issues </a:t>
            </a:r>
            <a:r>
              <a:rPr lang="en-US" dirty="0"/>
              <a:t>in our product</a:t>
            </a:r>
          </a:p>
          <a:p>
            <a:r>
              <a:rPr lang="en-US" dirty="0"/>
              <a:t>Approximately </a:t>
            </a:r>
            <a:r>
              <a:rPr lang="en-US" b="1" dirty="0"/>
              <a:t>42% </a:t>
            </a:r>
            <a:r>
              <a:rPr lang="en-US" dirty="0"/>
              <a:t>of the call are from </a:t>
            </a:r>
            <a:r>
              <a:rPr lang="en-US" b="1" dirty="0"/>
              <a:t>existing customers </a:t>
            </a:r>
            <a:r>
              <a:rPr lang="en-US" b="1" dirty="0">
                <a:solidFill>
                  <a:srgbClr val="C00000"/>
                </a:solidFill>
                <a:sym typeface="Wingdings" panose="05000000000000000000" pitchFamily="2" charset="2"/>
              </a:rPr>
              <a:t> </a:t>
            </a:r>
            <a:r>
              <a:rPr lang="en-US" dirty="0">
                <a:solidFill>
                  <a:srgbClr val="C00000"/>
                </a:solidFill>
              </a:rPr>
              <a:t>Focus on this customers to </a:t>
            </a:r>
            <a:r>
              <a:rPr lang="en-US" b="1" dirty="0">
                <a:solidFill>
                  <a:srgbClr val="C00000"/>
                </a:solidFill>
              </a:rPr>
              <a:t>improve the brand value and reputation</a:t>
            </a:r>
            <a:r>
              <a:rPr lang="en-US" dirty="0">
                <a:solidFill>
                  <a:srgbClr val="C00000"/>
                </a:solidFill>
              </a:rPr>
              <a:t>.</a:t>
            </a:r>
          </a:p>
          <a:p>
            <a:pPr marL="0" indent="0">
              <a:buNone/>
            </a:pPr>
            <a:endParaRPr lang="en-US" dirty="0"/>
          </a:p>
          <a:p>
            <a:pPr marL="0" indent="0">
              <a:buNone/>
            </a:pPr>
            <a:r>
              <a:rPr lang="en-US" sz="3400" u="sng" dirty="0"/>
              <a:t>Enquiry Calls from Potential new buyers</a:t>
            </a:r>
          </a:p>
          <a:p>
            <a:r>
              <a:rPr lang="en-US" b="1" dirty="0"/>
              <a:t>22%</a:t>
            </a:r>
            <a:r>
              <a:rPr lang="en-US" dirty="0"/>
              <a:t> of the </a:t>
            </a:r>
            <a:r>
              <a:rPr lang="en-US" b="1" dirty="0"/>
              <a:t>customer enquiry calls</a:t>
            </a:r>
            <a:r>
              <a:rPr lang="en-US" dirty="0"/>
              <a:t> related to </a:t>
            </a:r>
            <a:r>
              <a:rPr lang="en-US" b="1" dirty="0"/>
              <a:t>Offer Enquiry </a:t>
            </a:r>
          </a:p>
          <a:p>
            <a:r>
              <a:rPr lang="en-US" b="1" dirty="0"/>
              <a:t>16%</a:t>
            </a:r>
            <a:r>
              <a:rPr lang="en-US" dirty="0"/>
              <a:t> of the </a:t>
            </a:r>
            <a:r>
              <a:rPr lang="en-US" b="1" dirty="0"/>
              <a:t>customer enquiry calls </a:t>
            </a:r>
            <a:r>
              <a:rPr lang="en-US" dirty="0"/>
              <a:t>related to </a:t>
            </a:r>
            <a:r>
              <a:rPr lang="en-US" b="1" dirty="0"/>
              <a:t>Product Specs Enquiry</a:t>
            </a:r>
          </a:p>
          <a:p>
            <a:r>
              <a:rPr lang="en-US" b="1" dirty="0"/>
              <a:t>~4.5%</a:t>
            </a:r>
            <a:r>
              <a:rPr lang="en-US" dirty="0"/>
              <a:t> of the </a:t>
            </a:r>
            <a:r>
              <a:rPr lang="en-US" b="1" dirty="0"/>
              <a:t>customer enquiry </a:t>
            </a:r>
            <a:r>
              <a:rPr lang="en-US" dirty="0"/>
              <a:t>calls related to </a:t>
            </a:r>
            <a:r>
              <a:rPr lang="en-US" b="1" dirty="0"/>
              <a:t>Price Enquiry of our products</a:t>
            </a:r>
          </a:p>
          <a:p>
            <a:r>
              <a:rPr lang="en-US" b="1" dirty="0"/>
              <a:t>~ Approximately 93% of the customer enquiry calls are received related to the products "Notebook, Mobile Phone and Tablet"</a:t>
            </a:r>
          </a:p>
          <a:p>
            <a:r>
              <a:rPr lang="en-US" b="1" dirty="0">
                <a:solidFill>
                  <a:srgbClr val="C00000"/>
                </a:solidFill>
              </a:rPr>
              <a:t>Approximately 42.5%</a:t>
            </a:r>
            <a:r>
              <a:rPr lang="en-US" dirty="0">
                <a:solidFill>
                  <a:srgbClr val="C00000"/>
                </a:solidFill>
              </a:rPr>
              <a:t> of the call are from </a:t>
            </a:r>
            <a:r>
              <a:rPr lang="en-US" b="1" dirty="0">
                <a:solidFill>
                  <a:srgbClr val="C00000"/>
                </a:solidFill>
              </a:rPr>
              <a:t>potential new buyers </a:t>
            </a:r>
            <a:r>
              <a:rPr lang="en-US" dirty="0">
                <a:solidFill>
                  <a:srgbClr val="C00000"/>
                </a:solidFill>
                <a:sym typeface="Wingdings" panose="05000000000000000000" pitchFamily="2" charset="2"/>
              </a:rPr>
              <a:t> </a:t>
            </a:r>
            <a:r>
              <a:rPr lang="en-US" dirty="0"/>
              <a:t>We can push more promotional offers to this this cluster of people to improve the sales</a:t>
            </a:r>
            <a:endParaRPr lang="en-GB" dirty="0"/>
          </a:p>
        </p:txBody>
      </p:sp>
    </p:spTree>
    <p:extLst>
      <p:ext uri="{BB962C8B-B14F-4D97-AF65-F5344CB8AC3E}">
        <p14:creationId xmlns:p14="http://schemas.microsoft.com/office/powerpoint/2010/main" val="375591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9B87-4B62-0431-F80F-F8F91F31F3DC}"/>
              </a:ext>
            </a:extLst>
          </p:cNvPr>
          <p:cNvSpPr>
            <a:spLocks noGrp="1"/>
          </p:cNvSpPr>
          <p:nvPr>
            <p:ph type="title"/>
          </p:nvPr>
        </p:nvSpPr>
        <p:spPr/>
        <p:txBody>
          <a:bodyPr/>
          <a:lstStyle/>
          <a:p>
            <a:r>
              <a:rPr lang="en-US" dirty="0">
                <a:solidFill>
                  <a:srgbClr val="C00000"/>
                </a:solidFill>
                <a:latin typeface="Agency FB" panose="020B0503020202020204" pitchFamily="34" charset="0"/>
              </a:rPr>
              <a:t>T</a:t>
            </a:r>
            <a:r>
              <a:rPr lang="en-US" dirty="0">
                <a:latin typeface="Agency FB" panose="020B0503020202020204" pitchFamily="34" charset="0"/>
              </a:rPr>
              <a:t>ABLE OF CONTENTS</a:t>
            </a:r>
            <a:endParaRPr lang="en-GB" dirty="0">
              <a:latin typeface="Agency FB" panose="020B0503020202020204" pitchFamily="34" charset="0"/>
            </a:endParaRPr>
          </a:p>
        </p:txBody>
      </p:sp>
      <p:sp>
        <p:nvSpPr>
          <p:cNvPr id="3" name="Content Placeholder 2">
            <a:extLst>
              <a:ext uri="{FF2B5EF4-FFF2-40B4-BE49-F238E27FC236}">
                <a16:creationId xmlns:a16="http://schemas.microsoft.com/office/drawing/2014/main" id="{48FA7B76-175A-7C6C-E185-1932D4B5E50F}"/>
              </a:ext>
            </a:extLst>
          </p:cNvPr>
          <p:cNvSpPr>
            <a:spLocks noGrp="1"/>
          </p:cNvSpPr>
          <p:nvPr>
            <p:ph idx="1"/>
          </p:nvPr>
        </p:nvSpPr>
        <p:spPr/>
        <p:txBody>
          <a:bodyPr/>
          <a:lstStyle/>
          <a:p>
            <a:r>
              <a:rPr lang="en-US" dirty="0"/>
              <a:t>Problem statement </a:t>
            </a:r>
          </a:p>
          <a:p>
            <a:r>
              <a:rPr lang="en-US" dirty="0"/>
              <a:t>Objective</a:t>
            </a:r>
          </a:p>
          <a:p>
            <a:r>
              <a:rPr lang="en-US" dirty="0"/>
              <a:t>Exploratory Data Analysis</a:t>
            </a:r>
          </a:p>
          <a:p>
            <a:r>
              <a:rPr lang="en-US" dirty="0"/>
              <a:t>Insights and Findings</a:t>
            </a:r>
          </a:p>
          <a:p>
            <a:r>
              <a:rPr lang="en-US" dirty="0"/>
              <a:t>Conclusion</a:t>
            </a:r>
            <a:endParaRPr lang="en-GB" dirty="0"/>
          </a:p>
        </p:txBody>
      </p:sp>
    </p:spTree>
    <p:extLst>
      <p:ext uri="{BB962C8B-B14F-4D97-AF65-F5344CB8AC3E}">
        <p14:creationId xmlns:p14="http://schemas.microsoft.com/office/powerpoint/2010/main" val="198520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FA9E-3EA0-4A82-E565-C9EA066329E8}"/>
              </a:ext>
            </a:extLst>
          </p:cNvPr>
          <p:cNvSpPr>
            <a:spLocks noGrp="1"/>
          </p:cNvSpPr>
          <p:nvPr>
            <p:ph type="title"/>
          </p:nvPr>
        </p:nvSpPr>
        <p:spPr>
          <a:xfrm>
            <a:off x="96520" y="172402"/>
            <a:ext cx="9443720" cy="508635"/>
          </a:xfrm>
        </p:spPr>
        <p:txBody>
          <a:bodyPr>
            <a:normAutofit fontScale="90000"/>
          </a:bodyPr>
          <a:lstStyle/>
          <a:p>
            <a:r>
              <a:rPr lang="en-US" dirty="0">
                <a:solidFill>
                  <a:srgbClr val="C00000"/>
                </a:solidFill>
                <a:latin typeface="Agency FB" panose="020B0503020202020204" pitchFamily="34" charset="0"/>
              </a:rPr>
              <a:t>C</a:t>
            </a:r>
            <a:r>
              <a:rPr lang="en-US" dirty="0">
                <a:latin typeface="Agency FB" panose="020B0503020202020204" pitchFamily="34" charset="0"/>
              </a:rPr>
              <a:t>onclusion and Recommendations</a:t>
            </a:r>
            <a:endParaRPr lang="en-GB" dirty="0">
              <a:latin typeface="Agency FB" panose="020B0503020202020204" pitchFamily="34" charset="0"/>
            </a:endParaRPr>
          </a:p>
        </p:txBody>
      </p:sp>
      <p:sp>
        <p:nvSpPr>
          <p:cNvPr id="3" name="Content Placeholder 2">
            <a:extLst>
              <a:ext uri="{FF2B5EF4-FFF2-40B4-BE49-F238E27FC236}">
                <a16:creationId xmlns:a16="http://schemas.microsoft.com/office/drawing/2014/main" id="{27D68C86-A3DA-903E-919B-42288F744BA0}"/>
              </a:ext>
            </a:extLst>
          </p:cNvPr>
          <p:cNvSpPr>
            <a:spLocks noGrp="1"/>
          </p:cNvSpPr>
          <p:nvPr>
            <p:ph idx="1"/>
          </p:nvPr>
        </p:nvSpPr>
        <p:spPr>
          <a:xfrm>
            <a:off x="182880" y="863600"/>
            <a:ext cx="11170920" cy="5313363"/>
          </a:xfrm>
        </p:spPr>
        <p:txBody>
          <a:bodyPr>
            <a:normAutofit/>
          </a:bodyPr>
          <a:lstStyle/>
          <a:p>
            <a:pPr marL="0" indent="0">
              <a:buNone/>
            </a:pPr>
            <a:r>
              <a:rPr lang="en-US" b="1" dirty="0"/>
              <a:t>Recommendations on reducing call volumes</a:t>
            </a:r>
          </a:p>
          <a:p>
            <a:pPr marL="0" indent="0">
              <a:buNone/>
            </a:pPr>
            <a:r>
              <a:rPr lang="en-US" sz="2400" u="sng" dirty="0"/>
              <a:t>Existing Customers</a:t>
            </a:r>
          </a:p>
          <a:p>
            <a:r>
              <a:rPr lang="en-US" sz="2000" b="1" dirty="0"/>
              <a:t>26.21%</a:t>
            </a:r>
            <a:r>
              <a:rPr lang="en-US" sz="2000" dirty="0"/>
              <a:t> of the customer calls are received for the </a:t>
            </a:r>
            <a:r>
              <a:rPr lang="en-US" sz="2000" b="1" dirty="0"/>
              <a:t>overheating issue of the product Mobile phone </a:t>
            </a:r>
            <a:r>
              <a:rPr lang="en-US" sz="2000" dirty="0">
                <a:sym typeface="Wingdings" panose="05000000000000000000" pitchFamily="2" charset="2"/>
              </a:rPr>
              <a:t> We have to make initiative to reduce the overheating issues in our product Mobile Phone</a:t>
            </a:r>
          </a:p>
          <a:p>
            <a:r>
              <a:rPr lang="en-US" sz="2000" b="1" dirty="0">
                <a:sym typeface="Wingdings" panose="05000000000000000000" pitchFamily="2" charset="2"/>
              </a:rPr>
              <a:t>~15% </a:t>
            </a:r>
            <a:r>
              <a:rPr lang="en-US" sz="2000" dirty="0">
                <a:sym typeface="Wingdings" panose="05000000000000000000" pitchFamily="2" charset="2"/>
              </a:rPr>
              <a:t>of the customer calls are received for the </a:t>
            </a:r>
            <a:r>
              <a:rPr lang="en-US" sz="2000" b="1" dirty="0">
                <a:sym typeface="Wingdings" panose="05000000000000000000" pitchFamily="2" charset="2"/>
              </a:rPr>
              <a:t>overheating issue of the product Tablet</a:t>
            </a:r>
            <a:r>
              <a:rPr lang="en-US" sz="2000" dirty="0">
                <a:sym typeface="Wingdings" panose="05000000000000000000" pitchFamily="2" charset="2"/>
              </a:rPr>
              <a:t> We have to make initiative to reduce the overheating issues in our product Tablet.</a:t>
            </a:r>
          </a:p>
          <a:p>
            <a:r>
              <a:rPr lang="en-US" sz="2000" b="1" dirty="0">
                <a:sym typeface="Wingdings" panose="05000000000000000000" pitchFamily="2" charset="2"/>
              </a:rPr>
              <a:t>~17% </a:t>
            </a:r>
            <a:r>
              <a:rPr lang="en-US" sz="2000" dirty="0">
                <a:sym typeface="Wingdings" panose="05000000000000000000" pitchFamily="2" charset="2"/>
              </a:rPr>
              <a:t>of the customer calls are received for the </a:t>
            </a:r>
            <a:r>
              <a:rPr lang="en-US" sz="2000" b="1" dirty="0">
                <a:sym typeface="Wingdings" panose="05000000000000000000" pitchFamily="2" charset="2"/>
              </a:rPr>
              <a:t>Technical issue of the product Tablet</a:t>
            </a:r>
            <a:r>
              <a:rPr lang="en-US" sz="2000" dirty="0">
                <a:sym typeface="Wingdings" panose="05000000000000000000" pitchFamily="2" charset="2"/>
              </a:rPr>
              <a:t> Customers are facing various technical issues in our products Make sure </a:t>
            </a:r>
            <a:r>
              <a:rPr lang="en-US" sz="2000" b="1" dirty="0">
                <a:sym typeface="Wingdings" panose="05000000000000000000" pitchFamily="2" charset="2"/>
              </a:rPr>
              <a:t>good testing before selling the product</a:t>
            </a:r>
            <a:r>
              <a:rPr lang="en-US" sz="2000" dirty="0">
                <a:sym typeface="Wingdings" panose="05000000000000000000" pitchFamily="2" charset="2"/>
              </a:rPr>
              <a:t>, best technical support for post sale services</a:t>
            </a:r>
          </a:p>
          <a:p>
            <a:r>
              <a:rPr lang="en-US" sz="2000" b="1" dirty="0">
                <a:sym typeface="Wingdings" panose="05000000000000000000" pitchFamily="2" charset="2"/>
              </a:rPr>
              <a:t>~15% </a:t>
            </a:r>
            <a:r>
              <a:rPr lang="en-US" sz="2000" dirty="0">
                <a:sym typeface="Wingdings" panose="05000000000000000000" pitchFamily="2" charset="2"/>
              </a:rPr>
              <a:t>of the customer calls are received for the various complaint of the </a:t>
            </a:r>
            <a:r>
              <a:rPr lang="en-US" sz="2000" b="1" dirty="0">
                <a:sym typeface="Wingdings" panose="05000000000000000000" pitchFamily="2" charset="2"/>
              </a:rPr>
              <a:t>product Tablet</a:t>
            </a:r>
          </a:p>
          <a:p>
            <a:r>
              <a:rPr lang="en-US" sz="2000" b="1" dirty="0">
                <a:sym typeface="Wingdings" panose="05000000000000000000" pitchFamily="2" charset="2"/>
              </a:rPr>
              <a:t>~88% </a:t>
            </a:r>
            <a:r>
              <a:rPr lang="en-US" sz="2000" dirty="0">
                <a:sym typeface="Wingdings" panose="05000000000000000000" pitchFamily="2" charset="2"/>
              </a:rPr>
              <a:t>of the calls received to inform the </a:t>
            </a:r>
            <a:r>
              <a:rPr lang="en-US" sz="2000" b="1" dirty="0">
                <a:sym typeface="Wingdings" panose="05000000000000000000" pitchFamily="2" charset="2"/>
              </a:rPr>
              <a:t>Complaints</a:t>
            </a:r>
            <a:r>
              <a:rPr lang="en-US" sz="2000" dirty="0">
                <a:sym typeface="Wingdings" panose="05000000000000000000" pitchFamily="2" charset="2"/>
              </a:rPr>
              <a:t> are for the product Notebook</a:t>
            </a:r>
          </a:p>
          <a:p>
            <a:endParaRPr lang="en-US" sz="2400" b="1" dirty="0">
              <a:sym typeface="Wingdings" panose="05000000000000000000" pitchFamily="2" charset="2"/>
            </a:endParaRPr>
          </a:p>
          <a:p>
            <a:endParaRPr lang="en-US" sz="2400" dirty="0">
              <a:sym typeface="Wingdings" panose="05000000000000000000" pitchFamily="2" charset="2"/>
            </a:endParaRPr>
          </a:p>
          <a:p>
            <a:endParaRPr lang="en-US" sz="2400" dirty="0"/>
          </a:p>
          <a:p>
            <a:endParaRPr lang="en-US" sz="2400" dirty="0"/>
          </a:p>
          <a:p>
            <a:endParaRPr lang="en-US" sz="2400" dirty="0"/>
          </a:p>
          <a:p>
            <a:endParaRPr lang="en-GB" dirty="0"/>
          </a:p>
        </p:txBody>
      </p:sp>
    </p:spTree>
    <p:extLst>
      <p:ext uri="{BB962C8B-B14F-4D97-AF65-F5344CB8AC3E}">
        <p14:creationId xmlns:p14="http://schemas.microsoft.com/office/powerpoint/2010/main" val="1505025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FA9E-3EA0-4A82-E565-C9EA066329E8}"/>
              </a:ext>
            </a:extLst>
          </p:cNvPr>
          <p:cNvSpPr>
            <a:spLocks noGrp="1"/>
          </p:cNvSpPr>
          <p:nvPr>
            <p:ph type="title"/>
          </p:nvPr>
        </p:nvSpPr>
        <p:spPr>
          <a:xfrm>
            <a:off x="96520" y="172402"/>
            <a:ext cx="9443720" cy="508635"/>
          </a:xfrm>
        </p:spPr>
        <p:txBody>
          <a:bodyPr>
            <a:normAutofit fontScale="90000"/>
          </a:bodyPr>
          <a:lstStyle/>
          <a:p>
            <a:r>
              <a:rPr lang="en-US" dirty="0">
                <a:solidFill>
                  <a:srgbClr val="C00000"/>
                </a:solidFill>
                <a:latin typeface="Agency FB" panose="020B0503020202020204" pitchFamily="34" charset="0"/>
              </a:rPr>
              <a:t>C</a:t>
            </a:r>
            <a:r>
              <a:rPr lang="en-US" dirty="0">
                <a:latin typeface="Agency FB" panose="020B0503020202020204" pitchFamily="34" charset="0"/>
              </a:rPr>
              <a:t>onclusion and Recommendations</a:t>
            </a:r>
            <a:endParaRPr lang="en-GB" dirty="0">
              <a:latin typeface="Agency FB" panose="020B0503020202020204" pitchFamily="34" charset="0"/>
            </a:endParaRPr>
          </a:p>
        </p:txBody>
      </p:sp>
      <p:sp>
        <p:nvSpPr>
          <p:cNvPr id="3" name="Content Placeholder 2">
            <a:extLst>
              <a:ext uri="{FF2B5EF4-FFF2-40B4-BE49-F238E27FC236}">
                <a16:creationId xmlns:a16="http://schemas.microsoft.com/office/drawing/2014/main" id="{27D68C86-A3DA-903E-919B-42288F744BA0}"/>
              </a:ext>
            </a:extLst>
          </p:cNvPr>
          <p:cNvSpPr>
            <a:spLocks noGrp="1"/>
          </p:cNvSpPr>
          <p:nvPr>
            <p:ph idx="1"/>
          </p:nvPr>
        </p:nvSpPr>
        <p:spPr>
          <a:xfrm>
            <a:off x="182880" y="863600"/>
            <a:ext cx="11170920" cy="5313363"/>
          </a:xfrm>
        </p:spPr>
        <p:txBody>
          <a:bodyPr>
            <a:normAutofit/>
          </a:bodyPr>
          <a:lstStyle/>
          <a:p>
            <a:pPr marL="0" indent="0">
              <a:buNone/>
            </a:pPr>
            <a:r>
              <a:rPr lang="en-US" b="1" dirty="0"/>
              <a:t>Recommendations on reducing call volumes</a:t>
            </a:r>
          </a:p>
          <a:p>
            <a:r>
              <a:rPr lang="en-US" sz="2400" b="1" dirty="0"/>
              <a:t>~73.2% </a:t>
            </a:r>
            <a:r>
              <a:rPr lang="en-US" sz="2400" dirty="0"/>
              <a:t>of the calls received to inform the </a:t>
            </a:r>
            <a:r>
              <a:rPr lang="en-US" sz="2400" b="1" dirty="0"/>
              <a:t>Technical issues</a:t>
            </a:r>
            <a:r>
              <a:rPr lang="en-US" sz="2400" dirty="0"/>
              <a:t> are for the product </a:t>
            </a:r>
            <a:r>
              <a:rPr lang="en-US" sz="2400" b="1" dirty="0"/>
              <a:t>Notebook</a:t>
            </a:r>
            <a:r>
              <a:rPr lang="en-US" sz="2400" dirty="0"/>
              <a:t>. </a:t>
            </a:r>
            <a:r>
              <a:rPr lang="en-US" sz="2400" dirty="0">
                <a:sym typeface="Wingdings" panose="05000000000000000000" pitchFamily="2" charset="2"/>
              </a:rPr>
              <a:t> </a:t>
            </a:r>
          </a:p>
          <a:p>
            <a:r>
              <a:rPr lang="en-US" sz="2400" b="1" dirty="0"/>
              <a:t>~12% </a:t>
            </a:r>
            <a:r>
              <a:rPr lang="en-US" sz="2400" dirty="0"/>
              <a:t>of the calls received to inform the Technical issues are for the product Mobile Phone .</a:t>
            </a:r>
          </a:p>
          <a:p>
            <a:r>
              <a:rPr lang="en-US" sz="2400" b="1" dirty="0"/>
              <a:t>~8% </a:t>
            </a:r>
            <a:r>
              <a:rPr lang="en-US" sz="2400" dirty="0"/>
              <a:t>of the calls received to inform the Technical issues are for the product Tablet</a:t>
            </a:r>
          </a:p>
          <a:p>
            <a:r>
              <a:rPr lang="en-US" sz="2400" dirty="0">
                <a:solidFill>
                  <a:srgbClr val="C00000"/>
                </a:solidFill>
                <a:sym typeface="Wingdings" panose="05000000000000000000" pitchFamily="2" charset="2"/>
              </a:rPr>
              <a:t>Make sure to implement more standardized methods to reduce the technical issues in across  our products.</a:t>
            </a:r>
          </a:p>
          <a:p>
            <a:r>
              <a:rPr lang="en-US" sz="2400" u="sng" dirty="0"/>
              <a:t>Potential New Buyers</a:t>
            </a:r>
          </a:p>
          <a:p>
            <a:r>
              <a:rPr lang="en-US" sz="2400" dirty="0">
                <a:sym typeface="Wingdings" panose="05000000000000000000" pitchFamily="2" charset="2"/>
              </a:rPr>
              <a:t>92% of the calls received related to offer enquiries are for the product Notebook  Lenovo Notebook are the most demanding product   Can classify this type of calls +</a:t>
            </a:r>
            <a:r>
              <a:rPr lang="en-US" sz="2400" dirty="0" err="1">
                <a:sym typeface="Wingdings" panose="05000000000000000000" pitchFamily="2" charset="2"/>
              </a:rPr>
              <a:t>ve</a:t>
            </a:r>
            <a:r>
              <a:rPr lang="en-US" sz="2400" dirty="0">
                <a:sym typeface="Wingdings" panose="05000000000000000000" pitchFamily="2" charset="2"/>
              </a:rPr>
              <a:t> class </a:t>
            </a:r>
            <a:r>
              <a:rPr lang="en-US" sz="2400" dirty="0">
                <a:solidFill>
                  <a:srgbClr val="C00000"/>
                </a:solidFill>
                <a:sym typeface="Wingdings" panose="05000000000000000000" pitchFamily="2" charset="2"/>
              </a:rPr>
              <a:t> offer enquiry calls can generate revenues, because they can be potential buyers</a:t>
            </a:r>
          </a:p>
          <a:p>
            <a:endParaRPr lang="en-US" sz="2400" dirty="0">
              <a:sym typeface="Wingdings" panose="05000000000000000000" pitchFamily="2" charset="2"/>
            </a:endParaRPr>
          </a:p>
          <a:p>
            <a:endParaRPr lang="en-US" sz="2400" dirty="0"/>
          </a:p>
          <a:p>
            <a:endParaRPr lang="en-US" sz="2400" dirty="0"/>
          </a:p>
          <a:p>
            <a:endParaRPr lang="en-US" sz="2400" dirty="0"/>
          </a:p>
          <a:p>
            <a:endParaRPr lang="en-GB" dirty="0"/>
          </a:p>
        </p:txBody>
      </p:sp>
    </p:spTree>
    <p:extLst>
      <p:ext uri="{BB962C8B-B14F-4D97-AF65-F5344CB8AC3E}">
        <p14:creationId xmlns:p14="http://schemas.microsoft.com/office/powerpoint/2010/main" val="3180288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FA9E-3EA0-4A82-E565-C9EA066329E8}"/>
              </a:ext>
            </a:extLst>
          </p:cNvPr>
          <p:cNvSpPr>
            <a:spLocks noGrp="1"/>
          </p:cNvSpPr>
          <p:nvPr>
            <p:ph type="title"/>
          </p:nvPr>
        </p:nvSpPr>
        <p:spPr>
          <a:xfrm>
            <a:off x="96520" y="172402"/>
            <a:ext cx="9443720" cy="508635"/>
          </a:xfrm>
        </p:spPr>
        <p:txBody>
          <a:bodyPr>
            <a:normAutofit fontScale="90000"/>
          </a:bodyPr>
          <a:lstStyle/>
          <a:p>
            <a:r>
              <a:rPr lang="en-US" dirty="0">
                <a:solidFill>
                  <a:srgbClr val="C00000"/>
                </a:solidFill>
                <a:latin typeface="Agency FB" panose="020B0503020202020204" pitchFamily="34" charset="0"/>
              </a:rPr>
              <a:t>C</a:t>
            </a:r>
            <a:r>
              <a:rPr lang="en-US" dirty="0">
                <a:latin typeface="Agency FB" panose="020B0503020202020204" pitchFamily="34" charset="0"/>
              </a:rPr>
              <a:t>onclusion and Recommendations</a:t>
            </a:r>
            <a:endParaRPr lang="en-GB" dirty="0">
              <a:latin typeface="Agency FB" panose="020B0503020202020204" pitchFamily="34" charset="0"/>
            </a:endParaRPr>
          </a:p>
        </p:txBody>
      </p:sp>
      <p:sp>
        <p:nvSpPr>
          <p:cNvPr id="4" name="TextBox 3">
            <a:extLst>
              <a:ext uri="{FF2B5EF4-FFF2-40B4-BE49-F238E27FC236}">
                <a16:creationId xmlns:a16="http://schemas.microsoft.com/office/drawing/2014/main" id="{91D2168A-D9B7-A0C3-1575-D89EDC1A8615}"/>
              </a:ext>
            </a:extLst>
          </p:cNvPr>
          <p:cNvSpPr txBox="1"/>
          <p:nvPr/>
        </p:nvSpPr>
        <p:spPr>
          <a:xfrm>
            <a:off x="396240" y="934958"/>
            <a:ext cx="11704320" cy="4801314"/>
          </a:xfrm>
          <a:prstGeom prst="rect">
            <a:avLst/>
          </a:prstGeom>
          <a:noFill/>
        </p:spPr>
        <p:txBody>
          <a:bodyPr wrap="square" rtlCol="0">
            <a:spAutoFit/>
          </a:bodyPr>
          <a:lstStyle/>
          <a:p>
            <a:r>
              <a:rPr lang="en-US" sz="2800" b="1" dirty="0"/>
              <a:t>Handling calls better to increase customer sales.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b="1" dirty="0"/>
              <a:t>~9% </a:t>
            </a:r>
            <a:r>
              <a:rPr lang="en-US" sz="2000" dirty="0"/>
              <a:t>of the customer enquiry calls are not resolved in the first attempt due to </a:t>
            </a:r>
            <a:r>
              <a:rPr lang="en-US" sz="2000" b="1" dirty="0"/>
              <a:t>Call Disconnected </a:t>
            </a:r>
            <a:r>
              <a:rPr lang="en-US" sz="2000" b="1" dirty="0">
                <a:sym typeface="Wingdings" panose="05000000000000000000" pitchFamily="2" charset="2"/>
              </a:rPr>
              <a:t> Reduce this call dropping rate to improve customer satisfaction  This may lead to more brand value and sales</a:t>
            </a:r>
            <a:endParaRPr lang="en-US" sz="2000" b="1" dirty="0"/>
          </a:p>
          <a:p>
            <a:r>
              <a:rPr lang="en-US" sz="2000" u="sng" dirty="0"/>
              <a:t>May classify as Potential new buyers / new customers</a:t>
            </a:r>
          </a:p>
          <a:p>
            <a:pPr marL="285750" indent="-285750">
              <a:buFont typeface="Arial" panose="020B0604020202020204" pitchFamily="34" charset="0"/>
              <a:buChar char="•"/>
            </a:pPr>
            <a:r>
              <a:rPr lang="en-US" sz="2000" dirty="0"/>
              <a:t>22% of the customer enquiry calls related to Offer Enquiry </a:t>
            </a:r>
            <a:r>
              <a:rPr lang="en-US" sz="2000" dirty="0">
                <a:sym typeface="Wingdings" panose="05000000000000000000" pitchFamily="2" charset="2"/>
              </a:rPr>
              <a:t> Potential buyers  Can push Targeted advertising  to this cluster.</a:t>
            </a:r>
            <a:endParaRPr lang="en-US" sz="2000" dirty="0"/>
          </a:p>
          <a:p>
            <a:pPr marL="285750" indent="-285750">
              <a:buFont typeface="Arial" panose="020B0604020202020204" pitchFamily="34" charset="0"/>
              <a:buChar char="•"/>
            </a:pPr>
            <a:r>
              <a:rPr lang="en-US" sz="2000" dirty="0"/>
              <a:t>16% of the customer enquiry calls related to Product Specs Enquiry </a:t>
            </a:r>
            <a:r>
              <a:rPr lang="en-US" sz="2000" dirty="0">
                <a:sym typeface="Wingdings" panose="05000000000000000000" pitchFamily="2" charset="2"/>
              </a:rPr>
              <a:t> Potential buyers  Can push Targeted advertising to this cluster</a:t>
            </a:r>
            <a:endParaRPr lang="en-US" sz="2000" dirty="0"/>
          </a:p>
          <a:p>
            <a:pPr marL="285750" indent="-285750">
              <a:buFont typeface="Arial" panose="020B0604020202020204" pitchFamily="34" charset="0"/>
              <a:buChar char="•"/>
            </a:pPr>
            <a:r>
              <a:rPr lang="en-US" sz="2000" dirty="0"/>
              <a:t>~4.5% of the customer enquiry calls related to Price Enquiry </a:t>
            </a:r>
            <a:r>
              <a:rPr lang="en-US" sz="2000" dirty="0">
                <a:sym typeface="Wingdings" panose="05000000000000000000" pitchFamily="2" charset="2"/>
              </a:rPr>
              <a:t> Can give more offers if applicable</a:t>
            </a:r>
            <a:endParaRPr lang="en-US" sz="2000" dirty="0"/>
          </a:p>
          <a:p>
            <a:pPr marL="285750" indent="-285750">
              <a:buFont typeface="Arial" panose="020B0604020202020204" pitchFamily="34" charset="0"/>
              <a:buChar char="•"/>
            </a:pPr>
            <a:r>
              <a:rPr lang="en-US" sz="2000" dirty="0"/>
              <a:t>Approximately 42.5% of the call are from potential new customers. </a:t>
            </a:r>
            <a:r>
              <a:rPr lang="en-US" sz="2000" dirty="0">
                <a:solidFill>
                  <a:srgbClr val="C00000"/>
                </a:solidFill>
              </a:rPr>
              <a:t>We can push more promotional users to this cluster of people to improve the sales</a:t>
            </a:r>
          </a:p>
          <a:p>
            <a:pPr marL="285750" indent="-285750">
              <a:buFont typeface="Arial" panose="020B0604020202020204" pitchFamily="34" charset="0"/>
              <a:buChar char="•"/>
            </a:pPr>
            <a:r>
              <a:rPr lang="en-US" sz="2000" dirty="0"/>
              <a:t>`57%` of the customer enquiry calls are received from the `age group 22-30` </a:t>
            </a:r>
            <a:r>
              <a:rPr lang="en-US" sz="2000" dirty="0">
                <a:sym typeface="Wingdings" panose="05000000000000000000" pitchFamily="2" charset="2"/>
              </a:rPr>
              <a:t> They are potential buyers we can give more offers to this user group.</a:t>
            </a:r>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212791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FA9E-3EA0-4A82-E565-C9EA066329E8}"/>
              </a:ext>
            </a:extLst>
          </p:cNvPr>
          <p:cNvSpPr>
            <a:spLocks noGrp="1"/>
          </p:cNvSpPr>
          <p:nvPr>
            <p:ph type="title"/>
          </p:nvPr>
        </p:nvSpPr>
        <p:spPr>
          <a:xfrm>
            <a:off x="96520" y="172402"/>
            <a:ext cx="9443720" cy="508635"/>
          </a:xfrm>
        </p:spPr>
        <p:txBody>
          <a:bodyPr>
            <a:normAutofit fontScale="90000"/>
          </a:bodyPr>
          <a:lstStyle/>
          <a:p>
            <a:r>
              <a:rPr lang="en-US" dirty="0">
                <a:solidFill>
                  <a:srgbClr val="C00000"/>
                </a:solidFill>
                <a:latin typeface="Agency FB" panose="020B0503020202020204" pitchFamily="34" charset="0"/>
              </a:rPr>
              <a:t>C</a:t>
            </a:r>
            <a:r>
              <a:rPr lang="en-US" dirty="0">
                <a:latin typeface="Agency FB" panose="020B0503020202020204" pitchFamily="34" charset="0"/>
              </a:rPr>
              <a:t>onclusion and Recommendations</a:t>
            </a:r>
            <a:endParaRPr lang="en-GB" dirty="0">
              <a:latin typeface="Agency FB" panose="020B0503020202020204" pitchFamily="34" charset="0"/>
            </a:endParaRPr>
          </a:p>
        </p:txBody>
      </p:sp>
      <p:sp>
        <p:nvSpPr>
          <p:cNvPr id="7" name="TextBox 6">
            <a:extLst>
              <a:ext uri="{FF2B5EF4-FFF2-40B4-BE49-F238E27FC236}">
                <a16:creationId xmlns:a16="http://schemas.microsoft.com/office/drawing/2014/main" id="{92086FA0-DA5C-73E5-CAB5-81A3CBD14345}"/>
              </a:ext>
            </a:extLst>
          </p:cNvPr>
          <p:cNvSpPr txBox="1"/>
          <p:nvPr/>
        </p:nvSpPr>
        <p:spPr>
          <a:xfrm>
            <a:off x="96520" y="812801"/>
            <a:ext cx="11953240" cy="5909310"/>
          </a:xfrm>
          <a:prstGeom prst="rect">
            <a:avLst/>
          </a:prstGeom>
          <a:noFill/>
        </p:spPr>
        <p:txBody>
          <a:bodyPr wrap="square">
            <a:spAutoFit/>
          </a:bodyPr>
          <a:lstStyle/>
          <a:p>
            <a:endParaRPr lang="en-GB" dirty="0"/>
          </a:p>
          <a:p>
            <a:r>
              <a:rPr lang="en-GB" dirty="0"/>
              <a:t>I analysed customer enquiry calls related to our products and found that the most common reasons for calls are </a:t>
            </a:r>
            <a:r>
              <a:rPr lang="en-GB" b="1" dirty="0"/>
              <a:t>complaints, technical issues, and heating issues</a:t>
            </a:r>
            <a:r>
              <a:rPr lang="en-GB" dirty="0"/>
              <a:t>.</a:t>
            </a:r>
          </a:p>
          <a:p>
            <a:r>
              <a:rPr lang="en-GB" dirty="0"/>
              <a:t>Additionally, I found that the majority of calls are from existing customers, but there is still a significant number of calls from potential new customers.</a:t>
            </a:r>
          </a:p>
          <a:p>
            <a:endParaRPr lang="en-GB" dirty="0"/>
          </a:p>
          <a:p>
            <a:r>
              <a:rPr lang="en-GB" b="1" dirty="0"/>
              <a:t>Causes of customer calls:</a:t>
            </a:r>
          </a:p>
          <a:p>
            <a:pPr marL="285750" indent="-285750">
              <a:buFont typeface="Arial" panose="020B0604020202020204" pitchFamily="34" charset="0"/>
              <a:buChar char="•"/>
            </a:pPr>
            <a:r>
              <a:rPr lang="en-US" dirty="0"/>
              <a:t>22% of calls are related to complaints</a:t>
            </a:r>
          </a:p>
          <a:p>
            <a:pPr marL="285750" indent="-285750">
              <a:buFont typeface="Arial" panose="020B0604020202020204" pitchFamily="34" charset="0"/>
              <a:buChar char="•"/>
            </a:pPr>
            <a:r>
              <a:rPr lang="en-US" dirty="0"/>
              <a:t>11% of calls are related to technical issues (specifically for mobile phones)</a:t>
            </a:r>
          </a:p>
          <a:p>
            <a:pPr marL="285750" indent="-285750">
              <a:buFont typeface="Arial" panose="020B0604020202020204" pitchFamily="34" charset="0"/>
              <a:buChar char="•"/>
            </a:pPr>
            <a:r>
              <a:rPr lang="en-US" dirty="0"/>
              <a:t>9% of calls are related to heating issues</a:t>
            </a:r>
          </a:p>
          <a:p>
            <a:pPr marL="285750" indent="-285750">
              <a:buFont typeface="Arial" panose="020B0604020202020204" pitchFamily="34" charset="0"/>
              <a:buChar char="•"/>
            </a:pPr>
            <a:r>
              <a:rPr lang="en-US" dirty="0"/>
              <a:t>22% of calls are related to offer enquiries</a:t>
            </a:r>
          </a:p>
          <a:p>
            <a:pPr marL="285750" indent="-285750">
              <a:buFont typeface="Arial" panose="020B0604020202020204" pitchFamily="34" charset="0"/>
              <a:buChar char="•"/>
            </a:pPr>
            <a:r>
              <a:rPr lang="en-US" dirty="0"/>
              <a:t>16% of calls are related to product specs enquiries</a:t>
            </a:r>
          </a:p>
          <a:p>
            <a:pPr marL="285750" indent="-285750">
              <a:buFont typeface="Arial" panose="020B0604020202020204" pitchFamily="34" charset="0"/>
              <a:buChar char="•"/>
            </a:pPr>
            <a:r>
              <a:rPr lang="en-US" dirty="0"/>
              <a:t>4.5% of calls are related to price enquiries</a:t>
            </a:r>
          </a:p>
          <a:p>
            <a:endParaRPr lang="en-GB" dirty="0"/>
          </a:p>
          <a:p>
            <a:r>
              <a:rPr lang="en-US" b="1" dirty="0"/>
              <a:t>Recommendations for reducing call volumes:</a:t>
            </a:r>
          </a:p>
          <a:p>
            <a:pPr marL="285750" indent="-285750">
              <a:buFont typeface="Arial" panose="020B0604020202020204" pitchFamily="34" charset="0"/>
              <a:buChar char="•"/>
            </a:pPr>
            <a:r>
              <a:rPr lang="en-US" dirty="0"/>
              <a:t>Address the most </a:t>
            </a:r>
            <a:r>
              <a:rPr lang="en-US" b="1" dirty="0"/>
              <a:t>common issues (complaints and technical issues</a:t>
            </a:r>
            <a:r>
              <a:rPr lang="en-US" dirty="0"/>
              <a:t>) to reduce the number of calls related to those topics</a:t>
            </a:r>
          </a:p>
          <a:p>
            <a:pPr marL="285750" indent="-285750">
              <a:buFont typeface="Arial" panose="020B0604020202020204" pitchFamily="34" charset="0"/>
              <a:buChar char="•"/>
            </a:pPr>
            <a:r>
              <a:rPr lang="en-US" b="1" dirty="0"/>
              <a:t>Increase the visibility and accessibility of information on the website</a:t>
            </a:r>
            <a:r>
              <a:rPr lang="en-US" dirty="0"/>
              <a:t> to reduce the number of calls related to </a:t>
            </a:r>
            <a:r>
              <a:rPr lang="en-US" b="1" dirty="0"/>
              <a:t>offer enquiries, product specs enquiries, and price enquiries.</a:t>
            </a:r>
          </a:p>
          <a:p>
            <a:pPr marL="285750" indent="-285750">
              <a:buFont typeface="Arial" panose="020B0604020202020204" pitchFamily="34" charset="0"/>
              <a:buChar char="•"/>
            </a:pPr>
            <a:r>
              <a:rPr lang="en-US" b="1" dirty="0"/>
              <a:t>Improve the design of the product to address the technical issues </a:t>
            </a:r>
            <a:r>
              <a:rPr lang="en-US" dirty="0"/>
              <a:t>that customers are facing and reduce the number of calls.</a:t>
            </a:r>
            <a:endParaRPr lang="en-GB" dirty="0"/>
          </a:p>
          <a:p>
            <a:endParaRPr lang="en-GB" dirty="0"/>
          </a:p>
        </p:txBody>
      </p:sp>
    </p:spTree>
    <p:extLst>
      <p:ext uri="{BB962C8B-B14F-4D97-AF65-F5344CB8AC3E}">
        <p14:creationId xmlns:p14="http://schemas.microsoft.com/office/powerpoint/2010/main" val="1601526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FA9E-3EA0-4A82-E565-C9EA066329E8}"/>
              </a:ext>
            </a:extLst>
          </p:cNvPr>
          <p:cNvSpPr>
            <a:spLocks noGrp="1"/>
          </p:cNvSpPr>
          <p:nvPr>
            <p:ph type="title"/>
          </p:nvPr>
        </p:nvSpPr>
        <p:spPr>
          <a:xfrm>
            <a:off x="96520" y="172402"/>
            <a:ext cx="9443720" cy="508635"/>
          </a:xfrm>
        </p:spPr>
        <p:txBody>
          <a:bodyPr>
            <a:normAutofit fontScale="90000"/>
          </a:bodyPr>
          <a:lstStyle/>
          <a:p>
            <a:r>
              <a:rPr lang="en-US" dirty="0">
                <a:solidFill>
                  <a:srgbClr val="C00000"/>
                </a:solidFill>
                <a:latin typeface="Agency FB" panose="020B0503020202020204" pitchFamily="34" charset="0"/>
              </a:rPr>
              <a:t>C</a:t>
            </a:r>
            <a:r>
              <a:rPr lang="en-US" dirty="0">
                <a:latin typeface="Agency FB" panose="020B0503020202020204" pitchFamily="34" charset="0"/>
              </a:rPr>
              <a:t>onclusion and Recommendations</a:t>
            </a:r>
            <a:endParaRPr lang="en-GB" dirty="0">
              <a:latin typeface="Agency FB" panose="020B0503020202020204" pitchFamily="34" charset="0"/>
            </a:endParaRPr>
          </a:p>
        </p:txBody>
      </p:sp>
      <p:sp>
        <p:nvSpPr>
          <p:cNvPr id="7" name="TextBox 6">
            <a:extLst>
              <a:ext uri="{FF2B5EF4-FFF2-40B4-BE49-F238E27FC236}">
                <a16:creationId xmlns:a16="http://schemas.microsoft.com/office/drawing/2014/main" id="{92086FA0-DA5C-73E5-CAB5-81A3CBD14345}"/>
              </a:ext>
            </a:extLst>
          </p:cNvPr>
          <p:cNvSpPr txBox="1"/>
          <p:nvPr/>
        </p:nvSpPr>
        <p:spPr>
          <a:xfrm>
            <a:off x="96520" y="812801"/>
            <a:ext cx="11953240" cy="4524315"/>
          </a:xfrm>
          <a:prstGeom prst="rect">
            <a:avLst/>
          </a:prstGeom>
          <a:noFill/>
        </p:spPr>
        <p:txBody>
          <a:bodyPr wrap="square">
            <a:spAutoFit/>
          </a:bodyPr>
          <a:lstStyle/>
          <a:p>
            <a:r>
              <a:rPr lang="en-US" b="1" dirty="0"/>
              <a:t>Handling calls better to increase customer sales:</a:t>
            </a:r>
            <a:endParaRPr lang="en-US" dirty="0"/>
          </a:p>
          <a:p>
            <a:pPr marL="285750" indent="-285750">
              <a:buFont typeface="Arial" panose="020B0604020202020204" pitchFamily="34" charset="0"/>
              <a:buChar char="•"/>
            </a:pPr>
            <a:r>
              <a:rPr lang="en-US" b="1" u="sng" dirty="0">
                <a:solidFill>
                  <a:srgbClr val="FF0000"/>
                </a:solidFill>
              </a:rPr>
              <a:t>Resolve customer issues on the first call to prevent repeat calls and increase customer satisfaction</a:t>
            </a:r>
          </a:p>
          <a:p>
            <a:pPr marL="285750" indent="-285750">
              <a:buFont typeface="Arial" panose="020B0604020202020204" pitchFamily="34" charset="0"/>
              <a:buChar char="•"/>
            </a:pPr>
            <a:r>
              <a:rPr lang="en-US" dirty="0"/>
              <a:t>Understand the </a:t>
            </a:r>
            <a:r>
              <a:rPr lang="en-US" b="1" dirty="0"/>
              <a:t>customer's needs </a:t>
            </a:r>
            <a:r>
              <a:rPr lang="en-US" dirty="0"/>
              <a:t>and tailor the sales pitch accordingly.</a:t>
            </a:r>
          </a:p>
          <a:p>
            <a:pPr marL="285750" indent="-285750">
              <a:buFont typeface="Arial" panose="020B0604020202020204" pitchFamily="34" charset="0"/>
              <a:buChar char="•"/>
            </a:pPr>
            <a:r>
              <a:rPr lang="en-US" dirty="0"/>
              <a:t>Identify the </a:t>
            </a:r>
            <a:r>
              <a:rPr lang="en-US" b="1" dirty="0"/>
              <a:t>most common reasons for calls</a:t>
            </a:r>
            <a:r>
              <a:rPr lang="en-US" dirty="0"/>
              <a:t> and develop specific </a:t>
            </a:r>
            <a:r>
              <a:rPr lang="en-US" b="1" dirty="0"/>
              <a:t>training for customer service representatives </a:t>
            </a:r>
            <a:r>
              <a:rPr lang="en-US" dirty="0"/>
              <a:t>to handle those calls more effectively</a:t>
            </a:r>
          </a:p>
          <a:p>
            <a:pPr marL="285750" indent="-285750">
              <a:buFont typeface="Arial" panose="020B0604020202020204" pitchFamily="34" charset="0"/>
              <a:buChar char="•"/>
            </a:pPr>
            <a:r>
              <a:rPr lang="en-US" dirty="0"/>
              <a:t>Develop a way of capturing customer complaints and feedback and act on it.</a:t>
            </a:r>
          </a:p>
          <a:p>
            <a:pPr marL="285750" indent="-285750">
              <a:buFont typeface="Arial" panose="020B0604020202020204" pitchFamily="34" charset="0"/>
              <a:buChar char="•"/>
            </a:pPr>
            <a:r>
              <a:rPr lang="en-US" b="1" dirty="0"/>
              <a:t>Target promotions </a:t>
            </a:r>
            <a:r>
              <a:rPr lang="en-US" dirty="0"/>
              <a:t>to </a:t>
            </a:r>
            <a:r>
              <a:rPr lang="en-US" b="1" dirty="0"/>
              <a:t>potential new customers</a:t>
            </a:r>
            <a:r>
              <a:rPr lang="en-US" dirty="0"/>
              <a:t> and </a:t>
            </a:r>
            <a:r>
              <a:rPr lang="en-US" b="1" dirty="0"/>
              <a:t>existing customers separately</a:t>
            </a:r>
            <a:r>
              <a:rPr lang="en-US" dirty="0"/>
              <a:t>.</a:t>
            </a:r>
          </a:p>
          <a:p>
            <a:pPr marL="285750" indent="-285750">
              <a:buFont typeface="Arial" panose="020B0604020202020204" pitchFamily="34" charset="0"/>
              <a:buChar char="•"/>
            </a:pPr>
            <a:r>
              <a:rPr lang="en-US" dirty="0"/>
              <a:t>Look into the customer's usage of the product, their age group, their occupation, and target them accordingly.</a:t>
            </a:r>
          </a:p>
          <a:p>
            <a:endParaRPr lang="en-US" dirty="0"/>
          </a:p>
          <a:p>
            <a:r>
              <a:rPr lang="en-US" b="1" dirty="0"/>
              <a:t>Conclusion:</a:t>
            </a:r>
          </a:p>
          <a:p>
            <a:r>
              <a:rPr lang="en-US" dirty="0"/>
              <a:t>By understanding the causes of customer calls, we can take steps to reduce the number of calls and increase customer satisfaction and sales. By addressing common issues, improving the design of our products, and targeting promotions and sales efforts to specific customer segments, we can improve our customer service and increase sales.</a:t>
            </a:r>
          </a:p>
          <a:p>
            <a:endParaRPr lang="en-US" dirty="0"/>
          </a:p>
          <a:p>
            <a:endParaRPr lang="en-US" dirty="0"/>
          </a:p>
          <a:p>
            <a:endParaRPr lang="en-GB" dirty="0"/>
          </a:p>
        </p:txBody>
      </p:sp>
    </p:spTree>
    <p:extLst>
      <p:ext uri="{BB962C8B-B14F-4D97-AF65-F5344CB8AC3E}">
        <p14:creationId xmlns:p14="http://schemas.microsoft.com/office/powerpoint/2010/main" val="3934642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3F58-7A61-2812-DD42-63D930972838}"/>
              </a:ext>
            </a:extLst>
          </p:cNvPr>
          <p:cNvSpPr>
            <a:spLocks noGrp="1"/>
          </p:cNvSpPr>
          <p:nvPr>
            <p:ph type="title"/>
          </p:nvPr>
        </p:nvSpPr>
        <p:spPr/>
        <p:txBody>
          <a:bodyPr/>
          <a:lstStyle/>
          <a:p>
            <a:r>
              <a:rPr lang="en-US" dirty="0">
                <a:solidFill>
                  <a:srgbClr val="C00000"/>
                </a:solidFill>
                <a:latin typeface="Agency FB" panose="020B0503020202020204" pitchFamily="34" charset="0"/>
              </a:rPr>
              <a:t>P</a:t>
            </a:r>
            <a:r>
              <a:rPr lang="en-US" dirty="0">
                <a:latin typeface="Agency FB" panose="020B0503020202020204" pitchFamily="34" charset="0"/>
              </a:rPr>
              <a:t>ROBLEM STATEMENT</a:t>
            </a:r>
            <a:endParaRPr lang="en-GB" dirty="0">
              <a:latin typeface="Agency FB" panose="020B0503020202020204" pitchFamily="34" charset="0"/>
            </a:endParaRPr>
          </a:p>
        </p:txBody>
      </p:sp>
      <p:sp>
        <p:nvSpPr>
          <p:cNvPr id="3" name="Content Placeholder 2">
            <a:extLst>
              <a:ext uri="{FF2B5EF4-FFF2-40B4-BE49-F238E27FC236}">
                <a16:creationId xmlns:a16="http://schemas.microsoft.com/office/drawing/2014/main" id="{46D612F9-40E7-3622-C0E2-6EE75E47092C}"/>
              </a:ext>
            </a:extLst>
          </p:cNvPr>
          <p:cNvSpPr>
            <a:spLocks noGrp="1"/>
          </p:cNvSpPr>
          <p:nvPr>
            <p:ph idx="1"/>
          </p:nvPr>
        </p:nvSpPr>
        <p:spPr/>
        <p:txBody>
          <a:bodyPr/>
          <a:lstStyle/>
          <a:p>
            <a:r>
              <a:rPr lang="en-US" dirty="0"/>
              <a:t>Analyze the contact center data (attached herewith) to </a:t>
            </a:r>
            <a:r>
              <a:rPr lang="en-US" b="1" dirty="0"/>
              <a:t>understand the causes of customer calls</a:t>
            </a:r>
            <a:r>
              <a:rPr lang="en-US" dirty="0"/>
              <a:t> and come up with </a:t>
            </a:r>
            <a:r>
              <a:rPr lang="en-US" b="1" dirty="0"/>
              <a:t>recommendations on reducing call volumes </a:t>
            </a:r>
            <a:r>
              <a:rPr lang="en-US" dirty="0"/>
              <a:t>and </a:t>
            </a:r>
            <a:r>
              <a:rPr lang="en-US" b="1" dirty="0"/>
              <a:t>handling calls better to increase customer sales</a:t>
            </a:r>
            <a:r>
              <a:rPr lang="en-US" dirty="0"/>
              <a:t>. </a:t>
            </a:r>
          </a:p>
          <a:p>
            <a:r>
              <a:rPr lang="en-US" dirty="0"/>
              <a:t>Conduct EDAs to analyze the data (including mining/analysis of text fields and inputs) and better </a:t>
            </a:r>
            <a:r>
              <a:rPr lang="en-US" b="1" dirty="0"/>
              <a:t>understand call reasons and outcomes</a:t>
            </a:r>
          </a:p>
          <a:p>
            <a:r>
              <a:rPr lang="en-US" b="1" dirty="0"/>
              <a:t>Summarize your findings using appropriate visualizations.</a:t>
            </a:r>
            <a:endParaRPr lang="en-GB" dirty="0"/>
          </a:p>
        </p:txBody>
      </p:sp>
    </p:spTree>
    <p:extLst>
      <p:ext uri="{BB962C8B-B14F-4D97-AF65-F5344CB8AC3E}">
        <p14:creationId xmlns:p14="http://schemas.microsoft.com/office/powerpoint/2010/main" val="69975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A752-54D0-C2AA-9F30-190A4A9D6D53}"/>
              </a:ext>
            </a:extLst>
          </p:cNvPr>
          <p:cNvSpPr>
            <a:spLocks noGrp="1"/>
          </p:cNvSpPr>
          <p:nvPr>
            <p:ph type="title"/>
          </p:nvPr>
        </p:nvSpPr>
        <p:spPr/>
        <p:txBody>
          <a:bodyPr/>
          <a:lstStyle/>
          <a:p>
            <a:r>
              <a:rPr lang="en-US" dirty="0">
                <a:solidFill>
                  <a:srgbClr val="C00000"/>
                </a:solidFill>
                <a:latin typeface="Agency FB" panose="020B0503020202020204" pitchFamily="34" charset="0"/>
              </a:rPr>
              <a:t>O</a:t>
            </a:r>
            <a:r>
              <a:rPr lang="en-US" dirty="0">
                <a:latin typeface="Agency FB" panose="020B0503020202020204" pitchFamily="34" charset="0"/>
              </a:rPr>
              <a:t>BJECTIVE</a:t>
            </a:r>
            <a:endParaRPr lang="en-GB" dirty="0">
              <a:latin typeface="Agency FB" panose="020B0503020202020204" pitchFamily="34" charset="0"/>
            </a:endParaRPr>
          </a:p>
        </p:txBody>
      </p:sp>
      <p:sp>
        <p:nvSpPr>
          <p:cNvPr id="3" name="Content Placeholder 2">
            <a:extLst>
              <a:ext uri="{FF2B5EF4-FFF2-40B4-BE49-F238E27FC236}">
                <a16:creationId xmlns:a16="http://schemas.microsoft.com/office/drawing/2014/main" id="{13F7806E-DA0C-430D-2694-732450C9AF23}"/>
              </a:ext>
            </a:extLst>
          </p:cNvPr>
          <p:cNvSpPr>
            <a:spLocks noGrp="1"/>
          </p:cNvSpPr>
          <p:nvPr>
            <p:ph idx="1"/>
          </p:nvPr>
        </p:nvSpPr>
        <p:spPr/>
        <p:txBody>
          <a:bodyPr/>
          <a:lstStyle/>
          <a:p>
            <a:r>
              <a:rPr lang="en-US" dirty="0"/>
              <a:t>Understand the causes of customer calls </a:t>
            </a:r>
          </a:p>
          <a:p>
            <a:r>
              <a:rPr lang="en-US" dirty="0"/>
              <a:t>Recommendations on reducing call volumes</a:t>
            </a:r>
          </a:p>
          <a:p>
            <a:r>
              <a:rPr lang="en-US" dirty="0"/>
              <a:t>Handling calls better to increase customer sales</a:t>
            </a:r>
            <a:endParaRPr lang="en-GB" dirty="0"/>
          </a:p>
        </p:txBody>
      </p:sp>
    </p:spTree>
    <p:extLst>
      <p:ext uri="{BB962C8B-B14F-4D97-AF65-F5344CB8AC3E}">
        <p14:creationId xmlns:p14="http://schemas.microsoft.com/office/powerpoint/2010/main" val="232274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A8CA-7C2C-33AC-BC96-43621C63D187}"/>
              </a:ext>
            </a:extLst>
          </p:cNvPr>
          <p:cNvSpPr>
            <a:spLocks noGrp="1"/>
          </p:cNvSpPr>
          <p:nvPr>
            <p:ph type="title"/>
          </p:nvPr>
        </p:nvSpPr>
        <p:spPr>
          <a:xfrm>
            <a:off x="350520" y="353535"/>
            <a:ext cx="9880600" cy="22558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pic>
        <p:nvPicPr>
          <p:cNvPr id="5" name="Content Placeholder 4" descr="Chart&#10;&#10;Description automatically generated with low confidence">
            <a:extLst>
              <a:ext uri="{FF2B5EF4-FFF2-40B4-BE49-F238E27FC236}">
                <a16:creationId xmlns:a16="http://schemas.microsoft.com/office/drawing/2014/main" id="{982F1A2A-FD3A-F9B2-EDAF-79BBD6A00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0745" y="1981200"/>
            <a:ext cx="7816855" cy="4740171"/>
          </a:xfrm>
        </p:spPr>
      </p:pic>
      <p:sp>
        <p:nvSpPr>
          <p:cNvPr id="6" name="TextBox 5">
            <a:extLst>
              <a:ext uri="{FF2B5EF4-FFF2-40B4-BE49-F238E27FC236}">
                <a16:creationId xmlns:a16="http://schemas.microsoft.com/office/drawing/2014/main" id="{CD54CA5F-D43A-8810-F4AA-AE92998D3FF1}"/>
              </a:ext>
            </a:extLst>
          </p:cNvPr>
          <p:cNvSpPr txBox="1"/>
          <p:nvPr/>
        </p:nvSpPr>
        <p:spPr>
          <a:xfrm>
            <a:off x="670560" y="1463040"/>
            <a:ext cx="1095248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Around </a:t>
            </a:r>
            <a:r>
              <a:rPr lang="en-US" b="1" dirty="0"/>
              <a:t>`80%` </a:t>
            </a:r>
            <a:r>
              <a:rPr lang="en-US" dirty="0"/>
              <a:t>of the customers depends on websites to reach out the Lenovo customer service team.</a:t>
            </a:r>
            <a:endParaRPr lang="en-GB" dirty="0"/>
          </a:p>
        </p:txBody>
      </p:sp>
    </p:spTree>
    <p:extLst>
      <p:ext uri="{BB962C8B-B14F-4D97-AF65-F5344CB8AC3E}">
        <p14:creationId xmlns:p14="http://schemas.microsoft.com/office/powerpoint/2010/main" val="22545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pic>
        <p:nvPicPr>
          <p:cNvPr id="5" name="Content Placeholder 4" descr="Chart&#10;&#10;Description automatically generated">
            <a:extLst>
              <a:ext uri="{FF2B5EF4-FFF2-40B4-BE49-F238E27FC236}">
                <a16:creationId xmlns:a16="http://schemas.microsoft.com/office/drawing/2014/main" id="{1E52F15A-9B6A-74F2-7013-4193B0C8F5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545" y="1416877"/>
            <a:ext cx="7766055" cy="5207126"/>
          </a:xfrm>
        </p:spPr>
      </p:pic>
      <p:sp>
        <p:nvSpPr>
          <p:cNvPr id="7" name="TextBox 6">
            <a:extLst>
              <a:ext uri="{FF2B5EF4-FFF2-40B4-BE49-F238E27FC236}">
                <a16:creationId xmlns:a16="http://schemas.microsoft.com/office/drawing/2014/main" id="{041C4644-A523-24EF-CE60-D2A81C4B3955}"/>
              </a:ext>
            </a:extLst>
          </p:cNvPr>
          <p:cNvSpPr txBox="1"/>
          <p:nvPr/>
        </p:nvSpPr>
        <p:spPr>
          <a:xfrm>
            <a:off x="447040" y="944880"/>
            <a:ext cx="1109472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`60%` </a:t>
            </a:r>
            <a:r>
              <a:rPr lang="en-US" dirty="0"/>
              <a:t>of the customer enquiry calls are received from the </a:t>
            </a:r>
            <a:r>
              <a:rPr lang="en-US" b="1" dirty="0"/>
              <a:t>`Salaried` </a:t>
            </a:r>
            <a:r>
              <a:rPr lang="en-US" dirty="0"/>
              <a:t>customers</a:t>
            </a:r>
            <a:endParaRPr lang="en-GB" dirty="0"/>
          </a:p>
        </p:txBody>
      </p:sp>
    </p:spTree>
    <p:extLst>
      <p:ext uri="{BB962C8B-B14F-4D97-AF65-F5344CB8AC3E}">
        <p14:creationId xmlns:p14="http://schemas.microsoft.com/office/powerpoint/2010/main" val="314492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sp>
        <p:nvSpPr>
          <p:cNvPr id="7" name="TextBox 6">
            <a:extLst>
              <a:ext uri="{FF2B5EF4-FFF2-40B4-BE49-F238E27FC236}">
                <a16:creationId xmlns:a16="http://schemas.microsoft.com/office/drawing/2014/main" id="{041C4644-A523-24EF-CE60-D2A81C4B3955}"/>
              </a:ext>
            </a:extLst>
          </p:cNvPr>
          <p:cNvSpPr txBox="1"/>
          <p:nvPr/>
        </p:nvSpPr>
        <p:spPr>
          <a:xfrm>
            <a:off x="447040" y="944880"/>
            <a:ext cx="11094720" cy="369332"/>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b="1" dirty="0"/>
              <a:t>`57%` </a:t>
            </a:r>
            <a:r>
              <a:rPr lang="en-US" dirty="0"/>
              <a:t>of the customer enquiry calls are received from the `</a:t>
            </a:r>
            <a:r>
              <a:rPr lang="en-US" b="1" dirty="0"/>
              <a:t>age group 22-30`</a:t>
            </a:r>
            <a:endParaRPr lang="en-GB" b="1" dirty="0"/>
          </a:p>
        </p:txBody>
      </p:sp>
      <p:pic>
        <p:nvPicPr>
          <p:cNvPr id="8" name="Content Placeholder 7" descr="Chart, bar chart">
            <a:extLst>
              <a:ext uri="{FF2B5EF4-FFF2-40B4-BE49-F238E27FC236}">
                <a16:creationId xmlns:a16="http://schemas.microsoft.com/office/drawing/2014/main" id="{433BECC4-7D6F-ED6B-3338-28D7C1604B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721" y="1835784"/>
            <a:ext cx="8660134" cy="4869815"/>
          </a:xfrm>
        </p:spPr>
      </p:pic>
    </p:spTree>
    <p:extLst>
      <p:ext uri="{BB962C8B-B14F-4D97-AF65-F5344CB8AC3E}">
        <p14:creationId xmlns:p14="http://schemas.microsoft.com/office/powerpoint/2010/main" val="5450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sp>
        <p:nvSpPr>
          <p:cNvPr id="7" name="TextBox 6">
            <a:extLst>
              <a:ext uri="{FF2B5EF4-FFF2-40B4-BE49-F238E27FC236}">
                <a16:creationId xmlns:a16="http://schemas.microsoft.com/office/drawing/2014/main" id="{041C4644-A523-24EF-CE60-D2A81C4B3955}"/>
              </a:ext>
            </a:extLst>
          </p:cNvPr>
          <p:cNvSpPr txBox="1"/>
          <p:nvPr/>
        </p:nvSpPr>
        <p:spPr>
          <a:xfrm>
            <a:off x="447040" y="944880"/>
            <a:ext cx="1109472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`~96%` </a:t>
            </a:r>
            <a:r>
              <a:rPr lang="en-US" dirty="0"/>
              <a:t>of the customer enquiry calls are received from the `</a:t>
            </a:r>
            <a:r>
              <a:rPr lang="en-US" b="1" dirty="0"/>
              <a:t>male users`</a:t>
            </a:r>
            <a:endParaRPr lang="en-GB" b="1" dirty="0"/>
          </a:p>
        </p:txBody>
      </p:sp>
      <p:pic>
        <p:nvPicPr>
          <p:cNvPr id="8" name="Content Placeholder 7">
            <a:extLst>
              <a:ext uri="{FF2B5EF4-FFF2-40B4-BE49-F238E27FC236}">
                <a16:creationId xmlns:a16="http://schemas.microsoft.com/office/drawing/2014/main" id="{A3F89732-FC53-FE46-1E7F-6A78924232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761" y="1510348"/>
            <a:ext cx="8081014" cy="5113655"/>
          </a:xfrm>
        </p:spPr>
      </p:pic>
    </p:spTree>
    <p:extLst>
      <p:ext uri="{BB962C8B-B14F-4D97-AF65-F5344CB8AC3E}">
        <p14:creationId xmlns:p14="http://schemas.microsoft.com/office/powerpoint/2010/main" val="140994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ED73-DFA2-5687-1228-44F40D0444E2}"/>
              </a:ext>
            </a:extLst>
          </p:cNvPr>
          <p:cNvSpPr>
            <a:spLocks noGrp="1"/>
          </p:cNvSpPr>
          <p:nvPr>
            <p:ph type="title"/>
          </p:nvPr>
        </p:nvSpPr>
        <p:spPr>
          <a:xfrm>
            <a:off x="167640" y="233997"/>
            <a:ext cx="8569960" cy="295275"/>
          </a:xfrm>
        </p:spPr>
        <p:txBody>
          <a:bodyPr>
            <a:normAutofit fontScale="90000"/>
          </a:bodyPr>
          <a:lstStyle/>
          <a:p>
            <a:r>
              <a:rPr lang="en-US" dirty="0">
                <a:solidFill>
                  <a:srgbClr val="C00000"/>
                </a:solidFill>
                <a:latin typeface="Agency FB" panose="020B0503020202020204" pitchFamily="34" charset="0"/>
              </a:rPr>
              <a:t>E</a:t>
            </a:r>
            <a:r>
              <a:rPr lang="en-US" dirty="0">
                <a:latin typeface="Agency FB" panose="020B0503020202020204" pitchFamily="34" charset="0"/>
              </a:rPr>
              <a:t>XPLORATORY DATA ANALYSIS</a:t>
            </a:r>
            <a:endParaRPr lang="en-GB" dirty="0">
              <a:latin typeface="Agency FB" panose="020B0503020202020204" pitchFamily="34" charset="0"/>
            </a:endParaRPr>
          </a:p>
        </p:txBody>
      </p:sp>
      <p:pic>
        <p:nvPicPr>
          <p:cNvPr id="6" name="Content Placeholder 5" descr="Chart, pie chart&#10;&#10;Description automatically generated">
            <a:extLst>
              <a:ext uri="{FF2B5EF4-FFF2-40B4-BE49-F238E27FC236}">
                <a16:creationId xmlns:a16="http://schemas.microsoft.com/office/drawing/2014/main" id="{D24FF912-123A-505A-8954-B2C3B4AFB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51" y="975360"/>
            <a:ext cx="8690532" cy="5836801"/>
          </a:xfrm>
        </p:spPr>
      </p:pic>
      <p:sp>
        <p:nvSpPr>
          <p:cNvPr id="9" name="TextBox 8">
            <a:extLst>
              <a:ext uri="{FF2B5EF4-FFF2-40B4-BE49-F238E27FC236}">
                <a16:creationId xmlns:a16="http://schemas.microsoft.com/office/drawing/2014/main" id="{76B9AF61-6F26-CA83-37A6-1C258A39DCDC}"/>
              </a:ext>
            </a:extLst>
          </p:cNvPr>
          <p:cNvSpPr txBox="1"/>
          <p:nvPr/>
        </p:nvSpPr>
        <p:spPr>
          <a:xfrm>
            <a:off x="8921409" y="1717040"/>
            <a:ext cx="3037840"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t>37.4% </a:t>
            </a:r>
            <a:r>
              <a:rPr lang="en-US" dirty="0"/>
              <a:t>of the customers are using our product for </a:t>
            </a:r>
            <a:r>
              <a:rPr lang="en-US" b="1" dirty="0"/>
              <a:t>Net Surfing purpose.</a:t>
            </a:r>
          </a:p>
          <a:p>
            <a:pPr marL="285750" indent="-285750">
              <a:buFont typeface="Arial" panose="020B0604020202020204" pitchFamily="34" charset="0"/>
              <a:buChar char="•"/>
            </a:pPr>
            <a:r>
              <a:rPr lang="en-US" b="1" dirty="0"/>
              <a:t>21.8% </a:t>
            </a:r>
            <a:r>
              <a:rPr lang="en-US" dirty="0"/>
              <a:t>of the customers are using our product for </a:t>
            </a:r>
            <a:r>
              <a:rPr lang="en-US" b="1" dirty="0"/>
              <a:t>Gaming purpose</a:t>
            </a:r>
          </a:p>
          <a:p>
            <a:pPr marL="285750" indent="-285750">
              <a:buFont typeface="Arial" panose="020B0604020202020204" pitchFamily="34" charset="0"/>
              <a:buChar char="•"/>
            </a:pPr>
            <a:r>
              <a:rPr lang="en-US" b="1" dirty="0"/>
              <a:t>13.8%</a:t>
            </a:r>
            <a:r>
              <a:rPr lang="en-US" dirty="0"/>
              <a:t> of the customers are reach out to the customer care because </a:t>
            </a:r>
            <a:r>
              <a:rPr lang="en-US" b="1" dirty="0"/>
              <a:t>not good Speed Response from our products.</a:t>
            </a:r>
          </a:p>
          <a:p>
            <a:pPr marL="285750" indent="-285750">
              <a:buFont typeface="Arial" panose="020B0604020202020204" pitchFamily="34" charset="0"/>
              <a:buChar char="•"/>
            </a:pPr>
            <a:r>
              <a:rPr lang="en-US" b="1" dirty="0"/>
              <a:t>12.5% </a:t>
            </a:r>
            <a:r>
              <a:rPr lang="en-US" dirty="0"/>
              <a:t>of the customers are using our product for </a:t>
            </a:r>
            <a:r>
              <a:rPr lang="en-US" b="1" dirty="0"/>
              <a:t>Official purpose</a:t>
            </a:r>
            <a:endParaRPr lang="en-GB" b="1" dirty="0"/>
          </a:p>
        </p:txBody>
      </p:sp>
    </p:spTree>
    <p:extLst>
      <p:ext uri="{BB962C8B-B14F-4D97-AF65-F5344CB8AC3E}">
        <p14:creationId xmlns:p14="http://schemas.microsoft.com/office/powerpoint/2010/main" val="2900214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2529</TotalTime>
  <Words>1752</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Agency FB</vt:lpstr>
      <vt:lpstr>Arial</vt:lpstr>
      <vt:lpstr>Calibri</vt:lpstr>
      <vt:lpstr>Calibri Light</vt:lpstr>
      <vt:lpstr>Office Theme</vt:lpstr>
      <vt:lpstr>LENOVO CUSTOMER ENQUIRY CALL ANALYSIS</vt:lpstr>
      <vt:lpstr>TABLE OF CONTENTS</vt:lpstr>
      <vt:lpstr>PROBLEM STATEMENT</vt:lpstr>
      <vt:lpstr>OBJECTIVE</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Conclusion and Recommendations</vt:lpstr>
      <vt:lpstr>Conclusion and Recommendations</vt:lpstr>
      <vt:lpstr>Conclusion and Recommendations</vt:lpstr>
      <vt:lpstr>Conclusion and Recommendations</vt:lpstr>
      <vt:lpstr>Conclusion and Recommendations</vt:lpstr>
      <vt:lpstr>Conclusion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LENOVO CUSTOMER ENQUIRY CALL ANALYSIS</dc:title>
  <dc:creator>Raghu m</dc:creator>
  <cp:lastModifiedBy>Raghu m</cp:lastModifiedBy>
  <cp:revision>68</cp:revision>
  <dcterms:created xsi:type="dcterms:W3CDTF">2023-01-12T04:52:16Z</dcterms:created>
  <dcterms:modified xsi:type="dcterms:W3CDTF">2023-01-14T12:45:02Z</dcterms:modified>
</cp:coreProperties>
</file>