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E67E-AF53-0DCB-41D9-E3341DE2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2653D-9891-0F66-C3F1-73324A77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D7C2-A05D-A2F8-063B-28952322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309E-026C-346A-DF57-F9DB84C6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A07F-1D54-A773-E229-A44574E1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3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0B9B-0E92-E639-F2E8-ECEE4695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41A7B-1B46-3DFE-3825-9886F7719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003E-3AC9-05A5-09E1-E22B4BF8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17F0-DFC1-6583-50C0-6520A89C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B06E-95B2-0CD8-6C95-632609AE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9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28371-D4BD-62EC-163E-C0182B713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3213B-B48F-EFAE-9B6B-62381F80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A939-70FD-21B0-16EE-C6D33D5D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B62F-97B0-8142-BBCD-1CAB52A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5904-2A70-8940-A6B2-899A3A1B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02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B368-47C7-0FEE-50E5-3C67CF2D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D68D-2135-3937-15B8-7F0C8B7F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318B-08F8-A084-FB52-BDC556C9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8DD9-657D-EB87-0CA2-C51E13D1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C6E3-9B0D-504D-08A5-623300D5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F31D-DA2B-8763-7E6C-815CAED2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E1E2-7C72-6963-E30F-9421DCD0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FEA6-E1FF-44BB-03D0-774625A9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B1FB-F016-2504-BB90-BAF800EC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EE0B-A4D9-7B1A-4D79-F95FD577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C5BF-7D85-7DBF-C434-40BD2138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D31F-3ACA-87E0-01FD-A48CBC6E4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2752-CD75-0D40-FCF8-A465189C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A735F-CA29-0C5E-F70C-C2FC7BD8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90A71-8ECD-85D5-E863-1D768A09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C050-C7D7-4572-9C8F-D1A53126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63C7-AC8F-BDE5-F8E4-976C24D5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C5A2-5317-9051-72C4-B273D99A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98BB-8517-CDC8-76AB-BB4C11724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9F8E-375A-2656-1947-37123DC99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3A11F-13B8-172A-DB25-D80BA5573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F79D1-A05D-82C1-3546-8313AB6D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44290-EE04-7362-24AD-8F95D084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73214-A9CC-AC99-21E3-51E33D3C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BFE8-563F-6955-C895-B3BB83DF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D3960-8D91-FE4A-313A-04D1B84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0BB2C-7CB5-B355-6DC7-7AB6D078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0D42-C44F-494F-9B12-616B97B7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42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EDF0E-0A6F-10EF-7FC3-4C9BB3B4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AB291-C218-F95F-4501-0B4A29C7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717D3-82BD-E5B6-F2C9-B74EE629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929A-B8AE-9DE2-CF6C-839517C8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7495-9FB7-E963-FE5F-64F0D8B9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4E30B-FF75-B6E2-CBF1-C402EB0C3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6D12-931F-7EC3-1718-CFCB44F8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7470-E375-04E0-9C7E-3DFE59A6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1F67-8A4D-9453-4A76-71397ED3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9252-DB91-463F-2BEB-D5B8F033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699D1-B903-A6C1-02BA-1C97DD134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B5A69-4606-BDB0-61BB-A5D2B81BF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7456-6A91-8230-C041-9B6C56B5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C731A-282F-7459-A2C0-BA0E5E7D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A017-2F2A-F08A-221E-D3BF6C53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80976-87CE-69B8-5533-BA6C3C06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ABEF-3AFB-3EB2-1435-533950D0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BB08-1584-18FC-221C-06D13383E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357-9558-4453-AC8B-6BE818B619E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2CCB-1A6A-0D39-FAD3-91E0129A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117C-6DD0-D259-ABC1-CD2A145FD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EF95-5688-4A41-BBEB-D1175D80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4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BAD2-9977-8E9B-211E-29AD1E29C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L</a:t>
            </a:r>
            <a:r>
              <a:rPr lang="en-US" dirty="0">
                <a:latin typeface="Agency FB" panose="020B0503020202020204" pitchFamily="34" charset="0"/>
              </a:rPr>
              <a:t>ENOVO SALES FORECASTING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CA5A-8E7E-3C72-6C8D-4D5AEB88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aghu Murugankutty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13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E7A0-D76F-18D1-878D-39901FC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56680" cy="833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D</a:t>
            </a:r>
            <a:r>
              <a:rPr lang="en-US" dirty="0">
                <a:latin typeface="Agency FB" panose="020B0503020202020204" pitchFamily="34" charset="0"/>
              </a:rPr>
              <a:t>IFFERENCING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E2838-3064-17EF-3E42-CB398CE7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2344324"/>
            <a:ext cx="8255424" cy="3733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AA4B8-E8E2-1107-3AE6-B043BCD17543}"/>
              </a:ext>
            </a:extLst>
          </p:cNvPr>
          <p:cNvSpPr txBox="1"/>
          <p:nvPr/>
        </p:nvSpPr>
        <p:spPr>
          <a:xfrm>
            <a:off x="355600" y="1087120"/>
            <a:ext cx="95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</a:t>
            </a:r>
            <a:r>
              <a:rPr lang="en-US" b="1" dirty="0"/>
              <a:t>Differencing</a:t>
            </a:r>
            <a:r>
              <a:rPr lang="en-US" dirty="0"/>
              <a:t> to make time series stationary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04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E7A0-D76F-18D1-878D-39901FC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56680" cy="833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A</a:t>
            </a:r>
            <a:r>
              <a:rPr lang="en-US" dirty="0">
                <a:latin typeface="Agency FB" panose="020B0503020202020204" pitchFamily="34" charset="0"/>
              </a:rPr>
              <a:t>CF &amp; PACF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63939-56BF-ACE0-EF7B-475FEC85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86" y="1917591"/>
            <a:ext cx="6388428" cy="4242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C93E7-502E-8A24-50D0-956F57F0F17B}"/>
              </a:ext>
            </a:extLst>
          </p:cNvPr>
          <p:cNvSpPr txBox="1"/>
          <p:nvPr/>
        </p:nvSpPr>
        <p:spPr>
          <a:xfrm>
            <a:off x="335280" y="985520"/>
            <a:ext cx="10657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Applying ACF (Autocorrelation Function) and PACF (Partial Autocorrelation Function)  used tools in time series analysis for identifying patterns in the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86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E7A0-D76F-18D1-878D-39901FC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56680" cy="833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E</a:t>
            </a:r>
            <a:r>
              <a:rPr lang="en-US" dirty="0">
                <a:latin typeface="Agency FB" panose="020B0503020202020204" pitchFamily="34" charset="0"/>
              </a:rPr>
              <a:t>STIMATING THE PARAMETERS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CD96A-8A8C-6D3C-AD93-EB38E85C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3" y="2122699"/>
            <a:ext cx="8064914" cy="4095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F4BE6-9276-95B4-B99B-2807B34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90" y="1062280"/>
            <a:ext cx="6324089" cy="10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E7A0-D76F-18D1-878D-39901FC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56680" cy="833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M</a:t>
            </a:r>
            <a:r>
              <a:rPr lang="en-US" dirty="0">
                <a:latin typeface="Agency FB" panose="020B0503020202020204" pitchFamily="34" charset="0"/>
              </a:rPr>
              <a:t>ODEL EVALUATION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0DFC0-FDAD-6AA4-594A-3CF80FFB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347"/>
            <a:ext cx="8402320" cy="4210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AC70D4-E560-9420-4F97-0F999289B332}"/>
              </a:ext>
            </a:extLst>
          </p:cNvPr>
          <p:cNvSpPr txBox="1"/>
          <p:nvPr/>
        </p:nvSpPr>
        <p:spPr>
          <a:xfrm>
            <a:off x="223520" y="985520"/>
            <a:ext cx="1049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model's performance, as measured by the </a:t>
            </a:r>
            <a:r>
              <a:rPr lang="en-US" sz="2400" b="1" dirty="0"/>
              <a:t>RMSE</a:t>
            </a:r>
            <a:r>
              <a:rPr lang="en-US" sz="2400" dirty="0"/>
              <a:t> score of </a:t>
            </a:r>
            <a:r>
              <a:rPr lang="en-US" sz="2400" b="1" dirty="0"/>
              <a:t>1465496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0434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E7A0-D76F-18D1-878D-39901FC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56680" cy="833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C</a:t>
            </a:r>
            <a:r>
              <a:rPr lang="en-US" dirty="0">
                <a:latin typeface="Agency FB" panose="020B0503020202020204" pitchFamily="34" charset="0"/>
              </a:rPr>
              <a:t>ONCLUSION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57861-801A-838E-E414-63A9EE5A9683}"/>
              </a:ext>
            </a:extLst>
          </p:cNvPr>
          <p:cNvSpPr txBox="1"/>
          <p:nvPr/>
        </p:nvSpPr>
        <p:spPr>
          <a:xfrm>
            <a:off x="274320" y="1564640"/>
            <a:ext cx="10576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Söhne"/>
              </a:rPr>
              <a:t>The model's performance, as measured by the </a:t>
            </a:r>
            <a:r>
              <a:rPr lang="en-US" sz="2800" b="1" i="0" dirty="0">
                <a:effectLst/>
                <a:latin typeface="Söhne"/>
              </a:rPr>
              <a:t>RMSE score of 1465496</a:t>
            </a:r>
            <a:r>
              <a:rPr lang="en-US" sz="2800" b="0" i="0" dirty="0">
                <a:effectLst/>
                <a:latin typeface="Söhne"/>
              </a:rPr>
              <a:t>,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Söhne"/>
              </a:rPr>
              <a:t>has room for improvement in its ability to accurately estimate the parameters.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50E-E9C9-9A1A-20A2-53ADEFE2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T</a:t>
            </a:r>
            <a:r>
              <a:rPr lang="en-US" dirty="0">
                <a:latin typeface="Agency FB" panose="020B0503020202020204" pitchFamily="34" charset="0"/>
              </a:rPr>
              <a:t>ABLE OF 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2FB0-0EDD-7E24-A247-A2816393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Problem statement </a:t>
            </a:r>
          </a:p>
          <a:p>
            <a:r>
              <a:rPr lang="en-US" sz="2600" dirty="0"/>
              <a:t>Objective</a:t>
            </a:r>
          </a:p>
          <a:p>
            <a:r>
              <a:rPr lang="en-US" sz="2600" dirty="0"/>
              <a:t>Importing libraries and Basic data preprocessing</a:t>
            </a:r>
          </a:p>
          <a:p>
            <a:r>
              <a:rPr lang="en-US" sz="2600" dirty="0"/>
              <a:t>Normalizing the anomalies</a:t>
            </a:r>
          </a:p>
          <a:p>
            <a:r>
              <a:rPr lang="en-US" sz="2600" dirty="0"/>
              <a:t>Checking Stationarity using Dickey-Fuller test and Rolling-statistics</a:t>
            </a:r>
          </a:p>
          <a:p>
            <a:r>
              <a:rPr lang="en-GB" sz="2600" dirty="0">
                <a:solidFill>
                  <a:srgbClr val="000000"/>
                </a:solidFill>
              </a:rPr>
              <a:t>M</a:t>
            </a:r>
            <a:r>
              <a:rPr lang="en-GB" sz="2600" i="0" dirty="0">
                <a:solidFill>
                  <a:srgbClr val="000000"/>
                </a:solidFill>
                <a:effectLst/>
              </a:rPr>
              <a:t>aking series stationary</a:t>
            </a:r>
          </a:p>
          <a:p>
            <a:r>
              <a:rPr lang="en-GB" sz="2600" i="0" dirty="0">
                <a:solidFill>
                  <a:srgbClr val="000000"/>
                </a:solidFill>
                <a:effectLst/>
              </a:rPr>
              <a:t>Decomposition and Differencing</a:t>
            </a:r>
          </a:p>
          <a:p>
            <a:r>
              <a:rPr lang="en-GB" sz="2600" i="0" dirty="0">
                <a:solidFill>
                  <a:srgbClr val="000000"/>
                </a:solidFill>
                <a:effectLst/>
              </a:rPr>
              <a:t>Fitting and predicting </a:t>
            </a:r>
          </a:p>
          <a:p>
            <a:r>
              <a:rPr lang="en-GB" sz="2600" dirty="0">
                <a:solidFill>
                  <a:srgbClr val="000000"/>
                </a:solidFill>
              </a:rPr>
              <a:t>Auto Arima</a:t>
            </a:r>
            <a:endParaRPr lang="en-US" sz="2600" dirty="0"/>
          </a:p>
          <a:p>
            <a:r>
              <a:rPr lang="en-US" sz="2600" dirty="0"/>
              <a:t>Conclusion</a:t>
            </a:r>
            <a:endParaRPr lang="en-GB" sz="2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63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38E-0276-B993-B508-66B36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gency FB" panose="020B0503020202020204" pitchFamily="34" charset="0"/>
              </a:rPr>
              <a:t>P</a:t>
            </a:r>
            <a:r>
              <a:rPr lang="en-GB" dirty="0">
                <a:latin typeface="Agency FB" panose="020B0503020202020204" pitchFamily="34" charset="0"/>
              </a:rPr>
              <a:t>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63F2-31DA-91D4-E07F-951073E3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</a:rPr>
              <a:t>Create a forecast for what the visits would look like for the next year based on the historic data points from the ‘Data for Forecast’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</a:rPr>
              <a:t>Consider seasonality and normalize the anomalies.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E034-2852-5F16-4744-C28557D4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  <a:latin typeface="Agency FB" panose="020B0503020202020204" pitchFamily="34" charset="0"/>
              </a:rPr>
              <a:t>O</a:t>
            </a:r>
            <a:r>
              <a:rPr lang="en-GB" dirty="0">
                <a:latin typeface="Agency FB" panose="020B0503020202020204" pitchFamily="34" charset="0"/>
              </a:rPr>
              <a:t>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BAA8-2C5A-17B8-246D-CB5A678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 series forecasting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Consider seasonality and normalize the anomalies.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662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A74B-96AA-0F38-EB5F-4B2ACB2C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3" y="118257"/>
            <a:ext cx="8122920" cy="58991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P</a:t>
            </a:r>
            <a:r>
              <a:rPr lang="en-US" dirty="0">
                <a:latin typeface="Agency FB" panose="020B0503020202020204" pitchFamily="34" charset="0"/>
              </a:rPr>
              <a:t>LOTTING THE DATA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6109924-57D0-7192-B718-823A1C44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07" y="1964756"/>
            <a:ext cx="7439393" cy="4185072"/>
          </a:xfrm>
        </p:spPr>
      </p:pic>
    </p:spTree>
    <p:extLst>
      <p:ext uri="{BB962C8B-B14F-4D97-AF65-F5344CB8AC3E}">
        <p14:creationId xmlns:p14="http://schemas.microsoft.com/office/powerpoint/2010/main" val="372425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CE-27C5-0324-9B78-A63B98A1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222885"/>
            <a:ext cx="8001000" cy="64071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N</a:t>
            </a:r>
            <a:r>
              <a:rPr lang="en-US" dirty="0">
                <a:latin typeface="Agency FB" panose="020B0503020202020204" pitchFamily="34" charset="0"/>
              </a:rPr>
              <a:t>ORMALIZING THE ANOMALIES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34F53-4DEF-6CC6-0E45-5150F2A6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865"/>
            <a:ext cx="8401050" cy="3772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1ABD5-C1BE-91E6-755A-38A73D01D340}"/>
              </a:ext>
            </a:extLst>
          </p:cNvPr>
          <p:cNvSpPr txBox="1"/>
          <p:nvPr/>
        </p:nvSpPr>
        <p:spPr>
          <a:xfrm>
            <a:off x="187960" y="1005680"/>
            <a:ext cx="921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</a:t>
            </a:r>
            <a:r>
              <a:rPr lang="en-GB" sz="2400" b="1" dirty="0" err="1"/>
              <a:t>IsolationForest</a:t>
            </a:r>
            <a:r>
              <a:rPr lang="en-GB" sz="2400" b="1" dirty="0"/>
              <a:t> </a:t>
            </a:r>
            <a:r>
              <a:rPr lang="en-GB" sz="2400" dirty="0"/>
              <a:t>module for</a:t>
            </a:r>
            <a:r>
              <a:rPr lang="en-GB" sz="2400" b="1" dirty="0"/>
              <a:t> </a:t>
            </a:r>
            <a:r>
              <a:rPr lang="en-US" sz="2400" b="1" i="0" dirty="0">
                <a:effectLst/>
                <a:latin typeface="Söhne"/>
              </a:rPr>
              <a:t>anomaly detection </a:t>
            </a:r>
            <a:r>
              <a:rPr lang="en-US" sz="2400" b="0" i="0" dirty="0">
                <a:effectLst/>
                <a:latin typeface="Söhne"/>
              </a:rPr>
              <a:t>in a dataset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62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E7A0-D76F-18D1-878D-39901FC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56680" cy="83375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C</a:t>
            </a:r>
            <a:r>
              <a:rPr lang="en-US" dirty="0">
                <a:latin typeface="Agency FB" panose="020B0503020202020204" pitchFamily="34" charset="0"/>
              </a:rPr>
              <a:t>HECKING STATIONARITY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F1F2D-DE6A-5507-F574-FE4C0BC0C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26" y="2174301"/>
            <a:ext cx="8562063" cy="40232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02889-6438-4969-328A-4F15DDEB5925}"/>
              </a:ext>
            </a:extLst>
          </p:cNvPr>
          <p:cNvSpPr txBox="1"/>
          <p:nvPr/>
        </p:nvSpPr>
        <p:spPr>
          <a:xfrm>
            <a:off x="284480" y="965200"/>
            <a:ext cx="1064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stationarity using </a:t>
            </a:r>
            <a:r>
              <a:rPr lang="en-US" sz="2400" b="1" dirty="0"/>
              <a:t>Rolling statistics </a:t>
            </a:r>
            <a:r>
              <a:rPr lang="en-US" sz="2400" dirty="0"/>
              <a:t>and </a:t>
            </a:r>
            <a:r>
              <a:rPr lang="en-US" sz="2400" b="1" dirty="0"/>
              <a:t>Dickey-fuller tests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16633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E7A0-D76F-18D1-878D-39901FC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20480" cy="904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dirty="0">
                <a:latin typeface="Agency FB" panose="020B0503020202020204" pitchFamily="34" charset="0"/>
              </a:rPr>
              <a:t>ERIES AFTER LOG TRANSFORMATION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C4366-E8C2-0F87-1225-7A476E0F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6" y="2037620"/>
            <a:ext cx="8109367" cy="428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B30E2C-192A-1526-51A7-96A41702C156}"/>
              </a:ext>
            </a:extLst>
          </p:cNvPr>
          <p:cNvSpPr txBox="1"/>
          <p:nvPr/>
        </p:nvSpPr>
        <p:spPr>
          <a:xfrm>
            <a:off x="264160" y="1066038"/>
            <a:ext cx="911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making series stationary using 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05929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E7A0-D76F-18D1-878D-39901FC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56680" cy="833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D</a:t>
            </a:r>
            <a:r>
              <a:rPr lang="en-US" dirty="0">
                <a:latin typeface="Agency FB" panose="020B0503020202020204" pitchFamily="34" charset="0"/>
              </a:rPr>
              <a:t>ECOMPOSED SERIES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AE45-2071-3DA6-CDEA-CF00FD6B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2458624"/>
            <a:ext cx="8312577" cy="3708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CF23D-6313-B5E3-3443-14C21681CB30}"/>
              </a:ext>
            </a:extLst>
          </p:cNvPr>
          <p:cNvSpPr txBox="1"/>
          <p:nvPr/>
        </p:nvSpPr>
        <p:spPr>
          <a:xfrm>
            <a:off x="355600" y="955040"/>
            <a:ext cx="890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Decomposing the series using </a:t>
            </a:r>
            <a:r>
              <a:rPr lang="en-GB" sz="2400" b="1" dirty="0" err="1"/>
              <a:t>seasonal_decompose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659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211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Söhne</vt:lpstr>
      <vt:lpstr>Office Theme</vt:lpstr>
      <vt:lpstr>LENOVO SALES FORECASTING</vt:lpstr>
      <vt:lpstr>TABLE OF CONTENTS</vt:lpstr>
      <vt:lpstr>PROBLEM STATEMENT</vt:lpstr>
      <vt:lpstr>OBJECTIVE</vt:lpstr>
      <vt:lpstr>PLOTTING THE DATA</vt:lpstr>
      <vt:lpstr>NORMALIZING THE ANOMALIES</vt:lpstr>
      <vt:lpstr>CHECKING STATIONARITY</vt:lpstr>
      <vt:lpstr>SERIES AFTER LOG TRANSFORMATION</vt:lpstr>
      <vt:lpstr>DECOMPOSED SERIES</vt:lpstr>
      <vt:lpstr>DIFFERENCING</vt:lpstr>
      <vt:lpstr>ACF &amp; PACF</vt:lpstr>
      <vt:lpstr>ESTIMATING THE PARAMETERS</vt:lpstr>
      <vt:lpstr>MODEL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SALES FORECASTING</dc:title>
  <dc:creator>Raghu m</dc:creator>
  <cp:lastModifiedBy>Raghu m</cp:lastModifiedBy>
  <cp:revision>33</cp:revision>
  <dcterms:created xsi:type="dcterms:W3CDTF">2023-01-12T13:04:17Z</dcterms:created>
  <dcterms:modified xsi:type="dcterms:W3CDTF">2023-01-12T15:14:55Z</dcterms:modified>
</cp:coreProperties>
</file>