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sldIdLst>
    <p:sldId id="256" r:id="rId2"/>
    <p:sldId id="258" r:id="rId3"/>
    <p:sldId id="257" r:id="rId4"/>
    <p:sldId id="259" r:id="rId5"/>
    <p:sldId id="260" r:id="rId6"/>
    <p:sldId id="278" r:id="rId7"/>
    <p:sldId id="261" r:id="rId8"/>
    <p:sldId id="264" r:id="rId9"/>
    <p:sldId id="271" r:id="rId10"/>
    <p:sldId id="272" r:id="rId11"/>
    <p:sldId id="273" r:id="rId12"/>
    <p:sldId id="274" r:id="rId13"/>
    <p:sldId id="275" r:id="rId14"/>
    <p:sldId id="263" r:id="rId15"/>
    <p:sldId id="280" r:id="rId16"/>
    <p:sldId id="279" r:id="rId17"/>
    <p:sldId id="281" r:id="rId18"/>
    <p:sldId id="265" r:id="rId19"/>
    <p:sldId id="266" r:id="rId20"/>
    <p:sldId id="276" r:id="rId21"/>
    <p:sldId id="267" r:id="rId22"/>
    <p:sldId id="268" r:id="rId23"/>
    <p:sldId id="282" r:id="rId24"/>
    <p:sldId id="269" r:id="rId25"/>
    <p:sldId id="270"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BCE781-72FB-4101-86C5-58F0C38EB195}" v="45" dt="2024-11-25T00:13:59.3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7" d="100"/>
          <a:sy n="57" d="100"/>
        </p:scale>
        <p:origin x="1500"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2093B9-AE27-411A-A4AF-2462C79E73EA}"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AD613DDE-D097-458F-9F5B-B350C2D4F446}">
      <dgm:prSet/>
      <dgm:spPr/>
      <dgm:t>
        <a:bodyPr/>
        <a:lstStyle/>
        <a:p>
          <a:r>
            <a:rPr lang="en-US"/>
            <a:t>OpenFoodFacts was created to provide transparent, user-contributed food information.</a:t>
          </a:r>
        </a:p>
      </dgm:t>
    </dgm:pt>
    <dgm:pt modelId="{AD006530-65C5-4B35-B110-53F653318EC6}" type="parTrans" cxnId="{35B6F4FE-35BC-4C37-BB2A-2246764E83F4}">
      <dgm:prSet/>
      <dgm:spPr/>
      <dgm:t>
        <a:bodyPr/>
        <a:lstStyle/>
        <a:p>
          <a:endParaRPr lang="en-US"/>
        </a:p>
      </dgm:t>
    </dgm:pt>
    <dgm:pt modelId="{E1FDE123-F0F9-417E-B0DF-956F85BCEC4D}" type="sibTrans" cxnId="{35B6F4FE-35BC-4C37-BB2A-2246764E83F4}">
      <dgm:prSet/>
      <dgm:spPr/>
      <dgm:t>
        <a:bodyPr/>
        <a:lstStyle/>
        <a:p>
          <a:endParaRPr lang="en-US"/>
        </a:p>
      </dgm:t>
    </dgm:pt>
    <dgm:pt modelId="{5A1459E2-BE82-490C-B6E1-9B5AB227BDD6}">
      <dgm:prSet/>
      <dgm:spPr/>
      <dgm:t>
        <a:bodyPr/>
        <a:lstStyle/>
        <a:p>
          <a:r>
            <a:rPr lang="en-US"/>
            <a:t>Focuses on nutritional content, allergy information, and ethical concerns.</a:t>
          </a:r>
        </a:p>
      </dgm:t>
    </dgm:pt>
    <dgm:pt modelId="{D777407F-AB32-4FF5-A317-9DC177E7F1E8}" type="parTrans" cxnId="{3A060339-B12B-4A04-A14B-1681274E0A4B}">
      <dgm:prSet/>
      <dgm:spPr/>
      <dgm:t>
        <a:bodyPr/>
        <a:lstStyle/>
        <a:p>
          <a:endParaRPr lang="en-US"/>
        </a:p>
      </dgm:t>
    </dgm:pt>
    <dgm:pt modelId="{2596D3A1-E660-4078-8A58-9F6C21AA70A6}" type="sibTrans" cxnId="{3A060339-B12B-4A04-A14B-1681274E0A4B}">
      <dgm:prSet/>
      <dgm:spPr/>
      <dgm:t>
        <a:bodyPr/>
        <a:lstStyle/>
        <a:p>
          <a:endParaRPr lang="en-US"/>
        </a:p>
      </dgm:t>
    </dgm:pt>
    <dgm:pt modelId="{3F8CAA3A-5374-43E3-A7ED-E7CFDD516C14}">
      <dgm:prSet/>
      <dgm:spPr/>
      <dgm:t>
        <a:bodyPr/>
        <a:lstStyle/>
        <a:p>
          <a:r>
            <a:rPr lang="en-US"/>
            <a:t>Challenges: Inconsistent and error-prone user data reduce reliability.</a:t>
          </a:r>
        </a:p>
      </dgm:t>
    </dgm:pt>
    <dgm:pt modelId="{854DF30B-CDED-4805-9F7E-05F1CC76F246}" type="parTrans" cxnId="{9228A84C-3010-496E-A2E5-BE72D1BDB26B}">
      <dgm:prSet/>
      <dgm:spPr/>
      <dgm:t>
        <a:bodyPr/>
        <a:lstStyle/>
        <a:p>
          <a:endParaRPr lang="en-US"/>
        </a:p>
      </dgm:t>
    </dgm:pt>
    <dgm:pt modelId="{C2D8F918-B211-4E63-9C1C-2C51FC8BA9F7}" type="sibTrans" cxnId="{9228A84C-3010-496E-A2E5-BE72D1BDB26B}">
      <dgm:prSet/>
      <dgm:spPr/>
      <dgm:t>
        <a:bodyPr/>
        <a:lstStyle/>
        <a:p>
          <a:endParaRPr lang="en-US"/>
        </a:p>
      </dgm:t>
    </dgm:pt>
    <dgm:pt modelId="{D8E62C82-EEC5-44EE-84D2-79E74FAA6DC7}">
      <dgm:prSet/>
      <dgm:spPr/>
      <dgm:t>
        <a:bodyPr/>
        <a:lstStyle/>
        <a:p>
          <a:r>
            <a:rPr lang="en-US"/>
            <a:t>Maintaining data integrity is essential for credible and accurate information.</a:t>
          </a:r>
        </a:p>
      </dgm:t>
    </dgm:pt>
    <dgm:pt modelId="{58D548E9-73C7-467B-A311-6A45AD20D28C}" type="parTrans" cxnId="{CB17AF24-423E-4C21-A560-D6638CEB882F}">
      <dgm:prSet/>
      <dgm:spPr/>
      <dgm:t>
        <a:bodyPr/>
        <a:lstStyle/>
        <a:p>
          <a:endParaRPr lang="en-US"/>
        </a:p>
      </dgm:t>
    </dgm:pt>
    <dgm:pt modelId="{6167EDAD-423B-4892-BAB6-40635CCA50E6}" type="sibTrans" cxnId="{CB17AF24-423E-4C21-A560-D6638CEB882F}">
      <dgm:prSet/>
      <dgm:spPr/>
      <dgm:t>
        <a:bodyPr/>
        <a:lstStyle/>
        <a:p>
          <a:endParaRPr lang="en-US"/>
        </a:p>
      </dgm:t>
    </dgm:pt>
    <dgm:pt modelId="{B22ACC17-BB1D-4266-B35B-EE7F1C40B5C1}">
      <dgm:prSet/>
      <dgm:spPr/>
      <dgm:t>
        <a:bodyPr/>
        <a:lstStyle/>
        <a:p>
          <a:r>
            <a:rPr lang="en-US"/>
            <a:t>Solution: Employ Gaussian Mixture Model (GMM) to enhance data quality and usability.</a:t>
          </a:r>
        </a:p>
      </dgm:t>
    </dgm:pt>
    <dgm:pt modelId="{7BD586BA-39FA-4153-9CC7-2A1A578A3632}" type="parTrans" cxnId="{2D865F7F-2F2F-4781-9523-7BC5B0E4E5F7}">
      <dgm:prSet/>
      <dgm:spPr/>
      <dgm:t>
        <a:bodyPr/>
        <a:lstStyle/>
        <a:p>
          <a:endParaRPr lang="en-US"/>
        </a:p>
      </dgm:t>
    </dgm:pt>
    <dgm:pt modelId="{7FB232B8-19CC-46D4-BC72-1F66242C4886}" type="sibTrans" cxnId="{2D865F7F-2F2F-4781-9523-7BC5B0E4E5F7}">
      <dgm:prSet/>
      <dgm:spPr/>
      <dgm:t>
        <a:bodyPr/>
        <a:lstStyle/>
        <a:p>
          <a:endParaRPr lang="en-US"/>
        </a:p>
      </dgm:t>
    </dgm:pt>
    <dgm:pt modelId="{E5C6313D-82EE-4F1E-B9ED-E3AA620B53DB}" type="pres">
      <dgm:prSet presAssocID="{FC2093B9-AE27-411A-A4AF-2462C79E73EA}" presName="outerComposite" presStyleCnt="0">
        <dgm:presLayoutVars>
          <dgm:chMax val="5"/>
          <dgm:dir/>
          <dgm:resizeHandles val="exact"/>
        </dgm:presLayoutVars>
      </dgm:prSet>
      <dgm:spPr/>
    </dgm:pt>
    <dgm:pt modelId="{784C2ABD-CF35-4082-9BFC-3A127BF9C896}" type="pres">
      <dgm:prSet presAssocID="{FC2093B9-AE27-411A-A4AF-2462C79E73EA}" presName="dummyMaxCanvas" presStyleCnt="0">
        <dgm:presLayoutVars/>
      </dgm:prSet>
      <dgm:spPr/>
    </dgm:pt>
    <dgm:pt modelId="{7AF9778D-B03C-4A8D-801E-5A2B6BAFA783}" type="pres">
      <dgm:prSet presAssocID="{FC2093B9-AE27-411A-A4AF-2462C79E73EA}" presName="FiveNodes_1" presStyleLbl="node1" presStyleIdx="0" presStyleCnt="5">
        <dgm:presLayoutVars>
          <dgm:bulletEnabled val="1"/>
        </dgm:presLayoutVars>
      </dgm:prSet>
      <dgm:spPr/>
    </dgm:pt>
    <dgm:pt modelId="{214755C0-2E05-4A25-96A7-5427854395B6}" type="pres">
      <dgm:prSet presAssocID="{FC2093B9-AE27-411A-A4AF-2462C79E73EA}" presName="FiveNodes_2" presStyleLbl="node1" presStyleIdx="1" presStyleCnt="5">
        <dgm:presLayoutVars>
          <dgm:bulletEnabled val="1"/>
        </dgm:presLayoutVars>
      </dgm:prSet>
      <dgm:spPr/>
    </dgm:pt>
    <dgm:pt modelId="{6917ECC2-AC1C-4E07-AE19-F9CF97C892FC}" type="pres">
      <dgm:prSet presAssocID="{FC2093B9-AE27-411A-A4AF-2462C79E73EA}" presName="FiveNodes_3" presStyleLbl="node1" presStyleIdx="2" presStyleCnt="5">
        <dgm:presLayoutVars>
          <dgm:bulletEnabled val="1"/>
        </dgm:presLayoutVars>
      </dgm:prSet>
      <dgm:spPr/>
    </dgm:pt>
    <dgm:pt modelId="{594F0D3D-FD0A-4A41-9D73-876B4B680E3B}" type="pres">
      <dgm:prSet presAssocID="{FC2093B9-AE27-411A-A4AF-2462C79E73EA}" presName="FiveNodes_4" presStyleLbl="node1" presStyleIdx="3" presStyleCnt="5">
        <dgm:presLayoutVars>
          <dgm:bulletEnabled val="1"/>
        </dgm:presLayoutVars>
      </dgm:prSet>
      <dgm:spPr/>
    </dgm:pt>
    <dgm:pt modelId="{8EA32CFC-DEE0-47F1-9897-20CB54CD7236}" type="pres">
      <dgm:prSet presAssocID="{FC2093B9-AE27-411A-A4AF-2462C79E73EA}" presName="FiveNodes_5" presStyleLbl="node1" presStyleIdx="4" presStyleCnt="5">
        <dgm:presLayoutVars>
          <dgm:bulletEnabled val="1"/>
        </dgm:presLayoutVars>
      </dgm:prSet>
      <dgm:spPr/>
    </dgm:pt>
    <dgm:pt modelId="{262A1F68-D022-44ED-B811-E9B2472408D7}" type="pres">
      <dgm:prSet presAssocID="{FC2093B9-AE27-411A-A4AF-2462C79E73EA}" presName="FiveConn_1-2" presStyleLbl="fgAccFollowNode1" presStyleIdx="0" presStyleCnt="4">
        <dgm:presLayoutVars>
          <dgm:bulletEnabled val="1"/>
        </dgm:presLayoutVars>
      </dgm:prSet>
      <dgm:spPr/>
    </dgm:pt>
    <dgm:pt modelId="{02C014AB-0A1B-448E-8F48-86D9AF9E2D11}" type="pres">
      <dgm:prSet presAssocID="{FC2093B9-AE27-411A-A4AF-2462C79E73EA}" presName="FiveConn_2-3" presStyleLbl="fgAccFollowNode1" presStyleIdx="1" presStyleCnt="4">
        <dgm:presLayoutVars>
          <dgm:bulletEnabled val="1"/>
        </dgm:presLayoutVars>
      </dgm:prSet>
      <dgm:spPr/>
    </dgm:pt>
    <dgm:pt modelId="{1B8EEE5A-0501-424C-A8A5-BE1191EC9031}" type="pres">
      <dgm:prSet presAssocID="{FC2093B9-AE27-411A-A4AF-2462C79E73EA}" presName="FiveConn_3-4" presStyleLbl="fgAccFollowNode1" presStyleIdx="2" presStyleCnt="4">
        <dgm:presLayoutVars>
          <dgm:bulletEnabled val="1"/>
        </dgm:presLayoutVars>
      </dgm:prSet>
      <dgm:spPr/>
    </dgm:pt>
    <dgm:pt modelId="{EB5F3713-1B21-4C8C-8B7D-0B1DA83A0850}" type="pres">
      <dgm:prSet presAssocID="{FC2093B9-AE27-411A-A4AF-2462C79E73EA}" presName="FiveConn_4-5" presStyleLbl="fgAccFollowNode1" presStyleIdx="3" presStyleCnt="4">
        <dgm:presLayoutVars>
          <dgm:bulletEnabled val="1"/>
        </dgm:presLayoutVars>
      </dgm:prSet>
      <dgm:spPr/>
    </dgm:pt>
    <dgm:pt modelId="{5C291EF5-F879-43BB-90CF-1259680AE0CB}" type="pres">
      <dgm:prSet presAssocID="{FC2093B9-AE27-411A-A4AF-2462C79E73EA}" presName="FiveNodes_1_text" presStyleLbl="node1" presStyleIdx="4" presStyleCnt="5">
        <dgm:presLayoutVars>
          <dgm:bulletEnabled val="1"/>
        </dgm:presLayoutVars>
      </dgm:prSet>
      <dgm:spPr/>
    </dgm:pt>
    <dgm:pt modelId="{D2EFE917-6C7C-4323-ACA5-BEE5B4862859}" type="pres">
      <dgm:prSet presAssocID="{FC2093B9-AE27-411A-A4AF-2462C79E73EA}" presName="FiveNodes_2_text" presStyleLbl="node1" presStyleIdx="4" presStyleCnt="5">
        <dgm:presLayoutVars>
          <dgm:bulletEnabled val="1"/>
        </dgm:presLayoutVars>
      </dgm:prSet>
      <dgm:spPr/>
    </dgm:pt>
    <dgm:pt modelId="{EDD83C5D-02F8-4901-9836-F43D34C07054}" type="pres">
      <dgm:prSet presAssocID="{FC2093B9-AE27-411A-A4AF-2462C79E73EA}" presName="FiveNodes_3_text" presStyleLbl="node1" presStyleIdx="4" presStyleCnt="5">
        <dgm:presLayoutVars>
          <dgm:bulletEnabled val="1"/>
        </dgm:presLayoutVars>
      </dgm:prSet>
      <dgm:spPr/>
    </dgm:pt>
    <dgm:pt modelId="{B01C7EFD-675F-427F-B846-05CEA3CDCA92}" type="pres">
      <dgm:prSet presAssocID="{FC2093B9-AE27-411A-A4AF-2462C79E73EA}" presName="FiveNodes_4_text" presStyleLbl="node1" presStyleIdx="4" presStyleCnt="5">
        <dgm:presLayoutVars>
          <dgm:bulletEnabled val="1"/>
        </dgm:presLayoutVars>
      </dgm:prSet>
      <dgm:spPr/>
    </dgm:pt>
    <dgm:pt modelId="{CAE86879-1BFB-4288-B2B0-FE3366C77190}" type="pres">
      <dgm:prSet presAssocID="{FC2093B9-AE27-411A-A4AF-2462C79E73EA}" presName="FiveNodes_5_text" presStyleLbl="node1" presStyleIdx="4" presStyleCnt="5">
        <dgm:presLayoutVars>
          <dgm:bulletEnabled val="1"/>
        </dgm:presLayoutVars>
      </dgm:prSet>
      <dgm:spPr/>
    </dgm:pt>
  </dgm:ptLst>
  <dgm:cxnLst>
    <dgm:cxn modelId="{F84B2715-EF6E-4D69-A494-7DEEFF9D4C30}" type="presOf" srcId="{5A1459E2-BE82-490C-B6E1-9B5AB227BDD6}" destId="{214755C0-2E05-4A25-96A7-5427854395B6}" srcOrd="0" destOrd="0" presId="urn:microsoft.com/office/officeart/2005/8/layout/vProcess5"/>
    <dgm:cxn modelId="{CB17AF24-423E-4C21-A560-D6638CEB882F}" srcId="{FC2093B9-AE27-411A-A4AF-2462C79E73EA}" destId="{D8E62C82-EEC5-44EE-84D2-79E74FAA6DC7}" srcOrd="3" destOrd="0" parTransId="{58D548E9-73C7-467B-A311-6A45AD20D28C}" sibTransId="{6167EDAD-423B-4892-BAB6-40635CCA50E6}"/>
    <dgm:cxn modelId="{3A060339-B12B-4A04-A14B-1681274E0A4B}" srcId="{FC2093B9-AE27-411A-A4AF-2462C79E73EA}" destId="{5A1459E2-BE82-490C-B6E1-9B5AB227BDD6}" srcOrd="1" destOrd="0" parTransId="{D777407F-AB32-4FF5-A317-9DC177E7F1E8}" sibTransId="{2596D3A1-E660-4078-8A58-9F6C21AA70A6}"/>
    <dgm:cxn modelId="{7E04413C-58F0-42FB-8A18-636A68870C4E}" type="presOf" srcId="{C2D8F918-B211-4E63-9C1C-2C51FC8BA9F7}" destId="{1B8EEE5A-0501-424C-A8A5-BE1191EC9031}" srcOrd="0" destOrd="0" presId="urn:microsoft.com/office/officeart/2005/8/layout/vProcess5"/>
    <dgm:cxn modelId="{12168A5F-65DF-47C5-B11E-06834311E960}" type="presOf" srcId="{D8E62C82-EEC5-44EE-84D2-79E74FAA6DC7}" destId="{594F0D3D-FD0A-4A41-9D73-876B4B680E3B}" srcOrd="0" destOrd="0" presId="urn:microsoft.com/office/officeart/2005/8/layout/vProcess5"/>
    <dgm:cxn modelId="{142E7364-B5E7-425B-914A-0F503AC9216A}" type="presOf" srcId="{3F8CAA3A-5374-43E3-A7ED-E7CFDD516C14}" destId="{EDD83C5D-02F8-4901-9836-F43D34C07054}" srcOrd="1" destOrd="0" presId="urn:microsoft.com/office/officeart/2005/8/layout/vProcess5"/>
    <dgm:cxn modelId="{91C56C47-8FE2-4D17-9311-ADA41A1BC791}" type="presOf" srcId="{D8E62C82-EEC5-44EE-84D2-79E74FAA6DC7}" destId="{B01C7EFD-675F-427F-B846-05CEA3CDCA92}" srcOrd="1" destOrd="0" presId="urn:microsoft.com/office/officeart/2005/8/layout/vProcess5"/>
    <dgm:cxn modelId="{9228A84C-3010-496E-A2E5-BE72D1BDB26B}" srcId="{FC2093B9-AE27-411A-A4AF-2462C79E73EA}" destId="{3F8CAA3A-5374-43E3-A7ED-E7CFDD516C14}" srcOrd="2" destOrd="0" parTransId="{854DF30B-CDED-4805-9F7E-05F1CC76F246}" sibTransId="{C2D8F918-B211-4E63-9C1C-2C51FC8BA9F7}"/>
    <dgm:cxn modelId="{1465AB7E-481C-45BC-8227-CFE6158227FD}" type="presOf" srcId="{6167EDAD-423B-4892-BAB6-40635CCA50E6}" destId="{EB5F3713-1B21-4C8C-8B7D-0B1DA83A0850}" srcOrd="0" destOrd="0" presId="urn:microsoft.com/office/officeart/2005/8/layout/vProcess5"/>
    <dgm:cxn modelId="{2D865F7F-2F2F-4781-9523-7BC5B0E4E5F7}" srcId="{FC2093B9-AE27-411A-A4AF-2462C79E73EA}" destId="{B22ACC17-BB1D-4266-B35B-EE7F1C40B5C1}" srcOrd="4" destOrd="0" parTransId="{7BD586BA-39FA-4153-9CC7-2A1A578A3632}" sibTransId="{7FB232B8-19CC-46D4-BC72-1F66242C4886}"/>
    <dgm:cxn modelId="{216C2E86-1344-4602-BC42-20379F9DC920}" type="presOf" srcId="{AD613DDE-D097-458F-9F5B-B350C2D4F446}" destId="{5C291EF5-F879-43BB-90CF-1259680AE0CB}" srcOrd="1" destOrd="0" presId="urn:microsoft.com/office/officeart/2005/8/layout/vProcess5"/>
    <dgm:cxn modelId="{936DC4A7-6197-4506-9A4D-F63248AE531A}" type="presOf" srcId="{FC2093B9-AE27-411A-A4AF-2462C79E73EA}" destId="{E5C6313D-82EE-4F1E-B9ED-E3AA620B53DB}" srcOrd="0" destOrd="0" presId="urn:microsoft.com/office/officeart/2005/8/layout/vProcess5"/>
    <dgm:cxn modelId="{3AB9C8A9-77EB-4491-8C45-0A82CA737542}" type="presOf" srcId="{B22ACC17-BB1D-4266-B35B-EE7F1C40B5C1}" destId="{CAE86879-1BFB-4288-B2B0-FE3366C77190}" srcOrd="1" destOrd="0" presId="urn:microsoft.com/office/officeart/2005/8/layout/vProcess5"/>
    <dgm:cxn modelId="{6B7382C9-CE70-4CF5-B948-B4FC9ACEF24C}" type="presOf" srcId="{E1FDE123-F0F9-417E-B0DF-956F85BCEC4D}" destId="{262A1F68-D022-44ED-B811-E9B2472408D7}" srcOrd="0" destOrd="0" presId="urn:microsoft.com/office/officeart/2005/8/layout/vProcess5"/>
    <dgm:cxn modelId="{D40DCDCB-BABB-4DA8-A317-1B5910EC81ED}" type="presOf" srcId="{3F8CAA3A-5374-43E3-A7ED-E7CFDD516C14}" destId="{6917ECC2-AC1C-4E07-AE19-F9CF97C892FC}" srcOrd="0" destOrd="0" presId="urn:microsoft.com/office/officeart/2005/8/layout/vProcess5"/>
    <dgm:cxn modelId="{482697EA-3049-4EE9-87CB-407713D2182A}" type="presOf" srcId="{5A1459E2-BE82-490C-B6E1-9B5AB227BDD6}" destId="{D2EFE917-6C7C-4323-ACA5-BEE5B4862859}" srcOrd="1" destOrd="0" presId="urn:microsoft.com/office/officeart/2005/8/layout/vProcess5"/>
    <dgm:cxn modelId="{35CC4FF0-709C-47C6-98BC-BE95979FCAC6}" type="presOf" srcId="{B22ACC17-BB1D-4266-B35B-EE7F1C40B5C1}" destId="{8EA32CFC-DEE0-47F1-9897-20CB54CD7236}" srcOrd="0" destOrd="0" presId="urn:microsoft.com/office/officeart/2005/8/layout/vProcess5"/>
    <dgm:cxn modelId="{79B82FF3-CA1F-48B7-84EE-2FAE41BE346C}" type="presOf" srcId="{AD613DDE-D097-458F-9F5B-B350C2D4F446}" destId="{7AF9778D-B03C-4A8D-801E-5A2B6BAFA783}" srcOrd="0" destOrd="0" presId="urn:microsoft.com/office/officeart/2005/8/layout/vProcess5"/>
    <dgm:cxn modelId="{2F7A7BFA-4BBE-4894-B417-E53A41836589}" type="presOf" srcId="{2596D3A1-E660-4078-8A58-9F6C21AA70A6}" destId="{02C014AB-0A1B-448E-8F48-86D9AF9E2D11}" srcOrd="0" destOrd="0" presId="urn:microsoft.com/office/officeart/2005/8/layout/vProcess5"/>
    <dgm:cxn modelId="{35B6F4FE-35BC-4C37-BB2A-2246764E83F4}" srcId="{FC2093B9-AE27-411A-A4AF-2462C79E73EA}" destId="{AD613DDE-D097-458F-9F5B-B350C2D4F446}" srcOrd="0" destOrd="0" parTransId="{AD006530-65C5-4B35-B110-53F653318EC6}" sibTransId="{E1FDE123-F0F9-417E-B0DF-956F85BCEC4D}"/>
    <dgm:cxn modelId="{8AF31BDB-2CE9-4440-9532-F9D896BDD853}" type="presParOf" srcId="{E5C6313D-82EE-4F1E-B9ED-E3AA620B53DB}" destId="{784C2ABD-CF35-4082-9BFC-3A127BF9C896}" srcOrd="0" destOrd="0" presId="urn:microsoft.com/office/officeart/2005/8/layout/vProcess5"/>
    <dgm:cxn modelId="{7B0E4A3B-5AA8-4AC6-BB30-7B93338B0024}" type="presParOf" srcId="{E5C6313D-82EE-4F1E-B9ED-E3AA620B53DB}" destId="{7AF9778D-B03C-4A8D-801E-5A2B6BAFA783}" srcOrd="1" destOrd="0" presId="urn:microsoft.com/office/officeart/2005/8/layout/vProcess5"/>
    <dgm:cxn modelId="{C46B9B30-FD1B-40A8-8F91-1CB1674499C9}" type="presParOf" srcId="{E5C6313D-82EE-4F1E-B9ED-E3AA620B53DB}" destId="{214755C0-2E05-4A25-96A7-5427854395B6}" srcOrd="2" destOrd="0" presId="urn:microsoft.com/office/officeart/2005/8/layout/vProcess5"/>
    <dgm:cxn modelId="{8BC7AEAB-569B-4C93-9560-CA587D3D2E0D}" type="presParOf" srcId="{E5C6313D-82EE-4F1E-B9ED-E3AA620B53DB}" destId="{6917ECC2-AC1C-4E07-AE19-F9CF97C892FC}" srcOrd="3" destOrd="0" presId="urn:microsoft.com/office/officeart/2005/8/layout/vProcess5"/>
    <dgm:cxn modelId="{C88E7F64-434F-4BF4-A5E1-D26CDE7A4291}" type="presParOf" srcId="{E5C6313D-82EE-4F1E-B9ED-E3AA620B53DB}" destId="{594F0D3D-FD0A-4A41-9D73-876B4B680E3B}" srcOrd="4" destOrd="0" presId="urn:microsoft.com/office/officeart/2005/8/layout/vProcess5"/>
    <dgm:cxn modelId="{5AB31F28-070E-4685-A9E1-ACF2C44F6BD6}" type="presParOf" srcId="{E5C6313D-82EE-4F1E-B9ED-E3AA620B53DB}" destId="{8EA32CFC-DEE0-47F1-9897-20CB54CD7236}" srcOrd="5" destOrd="0" presId="urn:microsoft.com/office/officeart/2005/8/layout/vProcess5"/>
    <dgm:cxn modelId="{D31E3ECE-A88D-402C-B448-C520AC6FBEB4}" type="presParOf" srcId="{E5C6313D-82EE-4F1E-B9ED-E3AA620B53DB}" destId="{262A1F68-D022-44ED-B811-E9B2472408D7}" srcOrd="6" destOrd="0" presId="urn:microsoft.com/office/officeart/2005/8/layout/vProcess5"/>
    <dgm:cxn modelId="{75392033-9990-416B-83DC-5F2708023291}" type="presParOf" srcId="{E5C6313D-82EE-4F1E-B9ED-E3AA620B53DB}" destId="{02C014AB-0A1B-448E-8F48-86D9AF9E2D11}" srcOrd="7" destOrd="0" presId="urn:microsoft.com/office/officeart/2005/8/layout/vProcess5"/>
    <dgm:cxn modelId="{A51A9ABB-F040-464E-88F6-D180511C8208}" type="presParOf" srcId="{E5C6313D-82EE-4F1E-B9ED-E3AA620B53DB}" destId="{1B8EEE5A-0501-424C-A8A5-BE1191EC9031}" srcOrd="8" destOrd="0" presId="urn:microsoft.com/office/officeart/2005/8/layout/vProcess5"/>
    <dgm:cxn modelId="{483B3E4D-C84B-40A5-93BC-3FE0B3DF74E6}" type="presParOf" srcId="{E5C6313D-82EE-4F1E-B9ED-E3AA620B53DB}" destId="{EB5F3713-1B21-4C8C-8B7D-0B1DA83A0850}" srcOrd="9" destOrd="0" presId="urn:microsoft.com/office/officeart/2005/8/layout/vProcess5"/>
    <dgm:cxn modelId="{F643A4BA-5083-4D95-BB98-FC3FA3EC3405}" type="presParOf" srcId="{E5C6313D-82EE-4F1E-B9ED-E3AA620B53DB}" destId="{5C291EF5-F879-43BB-90CF-1259680AE0CB}" srcOrd="10" destOrd="0" presId="urn:microsoft.com/office/officeart/2005/8/layout/vProcess5"/>
    <dgm:cxn modelId="{541233C8-F50D-40DF-9473-3ECEF212A927}" type="presParOf" srcId="{E5C6313D-82EE-4F1E-B9ED-E3AA620B53DB}" destId="{D2EFE917-6C7C-4323-ACA5-BEE5B4862859}" srcOrd="11" destOrd="0" presId="urn:microsoft.com/office/officeart/2005/8/layout/vProcess5"/>
    <dgm:cxn modelId="{8D78A2F0-6D60-4143-9E04-6737C99B167F}" type="presParOf" srcId="{E5C6313D-82EE-4F1E-B9ED-E3AA620B53DB}" destId="{EDD83C5D-02F8-4901-9836-F43D34C07054}" srcOrd="12" destOrd="0" presId="urn:microsoft.com/office/officeart/2005/8/layout/vProcess5"/>
    <dgm:cxn modelId="{09069DAB-60D6-46B1-B5AE-14EEA4A1A340}" type="presParOf" srcId="{E5C6313D-82EE-4F1E-B9ED-E3AA620B53DB}" destId="{B01C7EFD-675F-427F-B846-05CEA3CDCA92}" srcOrd="13" destOrd="0" presId="urn:microsoft.com/office/officeart/2005/8/layout/vProcess5"/>
    <dgm:cxn modelId="{33ABB064-C433-410F-8D81-372851EF5A42}" type="presParOf" srcId="{E5C6313D-82EE-4F1E-B9ED-E3AA620B53DB}" destId="{CAE86879-1BFB-4288-B2B0-FE3366C77190}"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9778D-B03C-4A8D-801E-5A2B6BAFA783}">
      <dsp:nvSpPr>
        <dsp:cNvPr id="0" name=""/>
        <dsp:cNvSpPr/>
      </dsp:nvSpPr>
      <dsp:spPr>
        <a:xfrm>
          <a:off x="0" y="0"/>
          <a:ext cx="5979297" cy="73057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OpenFoodFacts was created to provide transparent, user-contributed food information.</a:t>
          </a:r>
        </a:p>
      </dsp:txBody>
      <dsp:txXfrm>
        <a:off x="21398" y="21398"/>
        <a:ext cx="5105472" cy="687779"/>
      </dsp:txXfrm>
    </dsp:sp>
    <dsp:sp modelId="{214755C0-2E05-4A25-96A7-5427854395B6}">
      <dsp:nvSpPr>
        <dsp:cNvPr id="0" name=""/>
        <dsp:cNvSpPr/>
      </dsp:nvSpPr>
      <dsp:spPr>
        <a:xfrm>
          <a:off x="446506" y="832043"/>
          <a:ext cx="5979297" cy="73057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Focuses on nutritional content, allergy information, and ethical concerns.</a:t>
          </a:r>
        </a:p>
      </dsp:txBody>
      <dsp:txXfrm>
        <a:off x="467904" y="853441"/>
        <a:ext cx="5015122" cy="687779"/>
      </dsp:txXfrm>
    </dsp:sp>
    <dsp:sp modelId="{6917ECC2-AC1C-4E07-AE19-F9CF97C892FC}">
      <dsp:nvSpPr>
        <dsp:cNvPr id="0" name=""/>
        <dsp:cNvSpPr/>
      </dsp:nvSpPr>
      <dsp:spPr>
        <a:xfrm>
          <a:off x="893012" y="1664087"/>
          <a:ext cx="5979297" cy="73057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Challenges: Inconsistent and error-prone user data reduce reliability.</a:t>
          </a:r>
        </a:p>
      </dsp:txBody>
      <dsp:txXfrm>
        <a:off x="914410" y="1685485"/>
        <a:ext cx="5015122" cy="687779"/>
      </dsp:txXfrm>
    </dsp:sp>
    <dsp:sp modelId="{594F0D3D-FD0A-4A41-9D73-876B4B680E3B}">
      <dsp:nvSpPr>
        <dsp:cNvPr id="0" name=""/>
        <dsp:cNvSpPr/>
      </dsp:nvSpPr>
      <dsp:spPr>
        <a:xfrm>
          <a:off x="1339518" y="2496131"/>
          <a:ext cx="5979297" cy="73057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Maintaining data integrity is essential for credible and accurate information.</a:t>
          </a:r>
        </a:p>
      </dsp:txBody>
      <dsp:txXfrm>
        <a:off x="1360916" y="2517529"/>
        <a:ext cx="5015122" cy="687779"/>
      </dsp:txXfrm>
    </dsp:sp>
    <dsp:sp modelId="{8EA32CFC-DEE0-47F1-9897-20CB54CD7236}">
      <dsp:nvSpPr>
        <dsp:cNvPr id="0" name=""/>
        <dsp:cNvSpPr/>
      </dsp:nvSpPr>
      <dsp:spPr>
        <a:xfrm>
          <a:off x="1786024" y="3328175"/>
          <a:ext cx="5979297" cy="730575"/>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Solution: Employ Gaussian Mixture Model (GMM) to enhance data quality and usability.</a:t>
          </a:r>
        </a:p>
      </dsp:txBody>
      <dsp:txXfrm>
        <a:off x="1807422" y="3349573"/>
        <a:ext cx="5015122" cy="687779"/>
      </dsp:txXfrm>
    </dsp:sp>
    <dsp:sp modelId="{262A1F68-D022-44ED-B811-E9B2472408D7}">
      <dsp:nvSpPr>
        <dsp:cNvPr id="0" name=""/>
        <dsp:cNvSpPr/>
      </dsp:nvSpPr>
      <dsp:spPr>
        <a:xfrm>
          <a:off x="5504424" y="533725"/>
          <a:ext cx="474873" cy="474873"/>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5611270" y="533725"/>
        <a:ext cx="261181" cy="357342"/>
      </dsp:txXfrm>
    </dsp:sp>
    <dsp:sp modelId="{02C014AB-0A1B-448E-8F48-86D9AF9E2D11}">
      <dsp:nvSpPr>
        <dsp:cNvPr id="0" name=""/>
        <dsp:cNvSpPr/>
      </dsp:nvSpPr>
      <dsp:spPr>
        <a:xfrm>
          <a:off x="5950930" y="1365769"/>
          <a:ext cx="474873" cy="474873"/>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6057776" y="1365769"/>
        <a:ext cx="261181" cy="357342"/>
      </dsp:txXfrm>
    </dsp:sp>
    <dsp:sp modelId="{1B8EEE5A-0501-424C-A8A5-BE1191EC9031}">
      <dsp:nvSpPr>
        <dsp:cNvPr id="0" name=""/>
        <dsp:cNvSpPr/>
      </dsp:nvSpPr>
      <dsp:spPr>
        <a:xfrm>
          <a:off x="6397436" y="2185637"/>
          <a:ext cx="474873" cy="474873"/>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6504282" y="2185637"/>
        <a:ext cx="261181" cy="357342"/>
      </dsp:txXfrm>
    </dsp:sp>
    <dsp:sp modelId="{EB5F3713-1B21-4C8C-8B7D-0B1DA83A0850}">
      <dsp:nvSpPr>
        <dsp:cNvPr id="0" name=""/>
        <dsp:cNvSpPr/>
      </dsp:nvSpPr>
      <dsp:spPr>
        <a:xfrm>
          <a:off x="6843942" y="3025798"/>
          <a:ext cx="474873" cy="474873"/>
        </a:xfrm>
        <a:prstGeom prst="downArrow">
          <a:avLst>
            <a:gd name="adj1" fmla="val 55000"/>
            <a:gd name="adj2" fmla="val 45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6950788" y="3025798"/>
        <a:ext cx="261181" cy="35734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769541"/>
            <a:ext cx="7080026"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028020" y="3598339"/>
            <a:ext cx="7080026"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15927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Slate-V2-S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95" y="540085"/>
            <a:ext cx="7656010" cy="3834374"/>
          </a:xfrm>
          <a:prstGeom prst="rect">
            <a:avLst/>
          </a:prstGeom>
        </p:spPr>
      </p:pic>
      <p:sp>
        <p:nvSpPr>
          <p:cNvPr id="2" name="Title 1"/>
          <p:cNvSpPr>
            <a:spLocks noGrp="1"/>
          </p:cNvSpPr>
          <p:nvPr>
            <p:ph type="title"/>
          </p:nvPr>
        </p:nvSpPr>
        <p:spPr>
          <a:xfrm>
            <a:off x="685354" y="4565255"/>
            <a:ext cx="7766495"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26217" y="695010"/>
            <a:ext cx="7285600"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6532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40793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8437"/>
            <a:ext cx="776532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295180"/>
            <a:ext cx="7765322"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03710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3"/>
            <a:ext cx="6564224"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6" y="4304353"/>
            <a:ext cx="7765322"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11" name="TextBox 10"/>
          <p:cNvSpPr txBox="1"/>
          <p:nvPr/>
        </p:nvSpPr>
        <p:spPr>
          <a:xfrm>
            <a:off x="627459" y="87391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828359" y="2933245"/>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17469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2126943"/>
            <a:ext cx="7765322"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9" y="4650556"/>
            <a:ext cx="776414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98438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609600"/>
            <a:ext cx="776532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5033"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7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4929"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4929"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5/28/2025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777635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6" name="Picture 5"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39" y="1826045"/>
            <a:ext cx="2529046" cy="1833558"/>
          </a:xfrm>
          <a:prstGeom prst="rect">
            <a:avLst/>
          </a:prstGeom>
        </p:spPr>
      </p:pic>
      <p:pic>
        <p:nvPicPr>
          <p:cNvPr id="28" name="Picture 27"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813" y="1826045"/>
            <a:ext cx="2529046" cy="1833558"/>
          </a:xfrm>
          <a:prstGeom prst="rect">
            <a:avLst/>
          </a:prstGeom>
        </p:spPr>
      </p:pic>
      <p:pic>
        <p:nvPicPr>
          <p:cNvPr id="29" name="Picture 28"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715" y="1826045"/>
            <a:ext cx="2529046" cy="1833558"/>
          </a:xfrm>
          <a:prstGeom prst="rect">
            <a:avLst/>
          </a:prstGeom>
        </p:spPr>
      </p:pic>
      <p:sp>
        <p:nvSpPr>
          <p:cNvPr id="30" name="Title 1"/>
          <p:cNvSpPr>
            <a:spLocks noGrp="1"/>
          </p:cNvSpPr>
          <p:nvPr>
            <p:ph type="title"/>
          </p:nvPr>
        </p:nvSpPr>
        <p:spPr>
          <a:xfrm>
            <a:off x="685346" y="609600"/>
            <a:ext cx="7765322"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6"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763577" y="1938918"/>
            <a:ext cx="2319276"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6" y="4480369"/>
            <a:ext cx="2475738"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91"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09307" y="1939094"/>
            <a:ext cx="2319276"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75" y="4480368"/>
            <a:ext cx="2476753"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5023"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056774" y="1934432"/>
            <a:ext cx="2319276"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4929" y="4480366"/>
            <a:ext cx="2475738"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5/28/2025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946067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946928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609600"/>
            <a:ext cx="1713365"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7" y="609600"/>
            <a:ext cx="5937654"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6845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5247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761068"/>
            <a:ext cx="7192913"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9879"/>
            <a:ext cx="7192913"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37977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347" y="1732449"/>
            <a:ext cx="3795373"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2169" y="1732450"/>
            <a:ext cx="3798499"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5/28/2025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19517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5" y="1770323"/>
            <a:ext cx="3787423" cy="4112953"/>
          </a:xfrm>
          <a:prstGeom prst="rect">
            <a:avLst/>
          </a:prstGeom>
        </p:spPr>
      </p:pic>
      <p:pic>
        <p:nvPicPr>
          <p:cNvPr id="14" name="Picture 13"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245" y="1770323"/>
            <a:ext cx="3787423" cy="4112953"/>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4404" y="1835254"/>
            <a:ext cx="3657258"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54404" y="2380138"/>
            <a:ext cx="365725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1225" y="1835255"/>
            <a:ext cx="3671498"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21225" y="2380138"/>
            <a:ext cx="367149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5511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5/28/2025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6884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0235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0"/>
            <a:ext cx="2780167"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641725" y="609600"/>
            <a:ext cx="4808943"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47" y="2431518"/>
            <a:ext cx="2780167"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5273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2" name="Picture 11" descr="Slate-V2-S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987" y="609923"/>
            <a:ext cx="3428146" cy="5205472"/>
          </a:xfrm>
          <a:prstGeom prst="rect">
            <a:avLst/>
          </a:prstGeom>
        </p:spPr>
      </p:pic>
      <p:sp>
        <p:nvSpPr>
          <p:cNvPr id="2" name="Title 1"/>
          <p:cNvSpPr>
            <a:spLocks noGrp="1"/>
          </p:cNvSpPr>
          <p:nvPr>
            <p:ph type="title"/>
          </p:nvPr>
        </p:nvSpPr>
        <p:spPr>
          <a:xfrm>
            <a:off x="685347" y="609923"/>
            <a:ext cx="3924676"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76728" y="743989"/>
            <a:ext cx="3165375"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347" y="2439261"/>
            <a:ext cx="3924676"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2482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609600"/>
            <a:ext cx="776532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732450"/>
            <a:ext cx="776532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BCAD085-E8A6-8845-BD4E-CB4CCA059FC4}" type="datetimeFigureOut">
              <a:rPr lang="en-US" smtClean="0"/>
              <a:t>5/28/2025</a:t>
            </a:fld>
            <a:endParaRPr lang="en-US"/>
          </a:p>
        </p:txBody>
      </p:sp>
      <p:sp>
        <p:nvSpPr>
          <p:cNvPr id="5" name="Footer Placeholder 4"/>
          <p:cNvSpPr>
            <a:spLocks noGrp="1"/>
          </p:cNvSpPr>
          <p:nvPr>
            <p:ph type="ftr" sz="quarter" idx="3"/>
          </p:nvPr>
        </p:nvSpPr>
        <p:spPr>
          <a:xfrm>
            <a:off x="685347" y="5883276"/>
            <a:ext cx="5004649"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004227910"/>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880"/>
            <a:ext cx="8229600" cy="2606040"/>
          </a:xfrm>
        </p:spPr>
        <p:txBody>
          <a:bodyPr>
            <a:normAutofit fontScale="90000"/>
          </a:bodyPr>
          <a:lstStyle/>
          <a:p>
            <a:br>
              <a:rPr lang="en-US" sz="3200" dirty="0"/>
            </a:br>
            <a:br>
              <a:rPr lang="en-US" sz="3200" dirty="0"/>
            </a:br>
            <a:br>
              <a:rPr lang="en-US" sz="3200" dirty="0"/>
            </a:br>
            <a:r>
              <a:rPr lang="en-US" sz="6000" dirty="0">
                <a:latin typeface="Times New Roman" panose="02020603050405020304" pitchFamily="18" charset="0"/>
                <a:cs typeface="Times New Roman" panose="02020603050405020304" pitchFamily="18" charset="0"/>
              </a:rPr>
              <a:t>Secrets of the Supermarket</a:t>
            </a:r>
            <a:br>
              <a:rPr lang="en-US" sz="3200" dirty="0"/>
            </a:br>
            <a:r>
              <a:rPr lang="en-US" sz="2700" dirty="0">
                <a:latin typeface="Times New Roman" panose="02020603050405020304" pitchFamily="18" charset="0"/>
                <a:cs typeface="Times New Roman" panose="02020603050405020304" pitchFamily="18" charset="0"/>
              </a:rPr>
              <a:t>CS63018 &amp; CS 73018</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Probabilistic  Data Management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Professor :- Xiang Lian </a:t>
            </a:r>
            <a:br>
              <a:rPr lang="en-US" sz="3200" dirty="0"/>
            </a:br>
            <a:br>
              <a:rPr lang="en-US" sz="3200" dirty="0"/>
            </a:br>
            <a:endParaRPr lang="en-US" sz="4900" dirty="0"/>
          </a:p>
        </p:txBody>
      </p:sp>
      <p:sp>
        <p:nvSpPr>
          <p:cNvPr id="3" name="Content Placeholder 2"/>
          <p:cNvSpPr>
            <a:spLocks noGrp="1"/>
          </p:cNvSpPr>
          <p:nvPr>
            <p:ph idx="1"/>
          </p:nvPr>
        </p:nvSpPr>
        <p:spPr>
          <a:xfrm>
            <a:off x="903383" y="3246121"/>
            <a:ext cx="7783417" cy="2286000"/>
          </a:xfrm>
        </p:spPr>
        <p:txBody>
          <a:bodyPr>
            <a:normAutofit/>
          </a:bodyPr>
          <a:lstStyle/>
          <a:p>
            <a:pPr marL="0" indent="0">
              <a:buNone/>
            </a:pPr>
            <a:endParaRPr lang="en-US" sz="1800" b="1" u="sng" dirty="0">
              <a:latin typeface="Times New Roman" panose="02020603050405020304" pitchFamily="18" charset="0"/>
              <a:cs typeface="Times New Roman" panose="02020603050405020304" pitchFamily="18" charset="0"/>
            </a:endParaRPr>
          </a:p>
          <a:p>
            <a:pPr marL="0" indent="0">
              <a:buNone/>
            </a:pPr>
            <a:endParaRPr lang="en-US" sz="1800" b="1" u="sng"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Raghunath Male – 811257226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45F198EA-4094-467F-5787-FDE9F3125C2D}"/>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320040"/>
            <a:ext cx="8661654"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5E0C9B-942D-A31C-12CE-82B4CB8D3EF5}"/>
              </a:ext>
            </a:extLst>
          </p:cNvPr>
          <p:cNvSpPr>
            <a:spLocks noGrp="1"/>
          </p:cNvSpPr>
          <p:nvPr>
            <p:ph type="title"/>
          </p:nvPr>
        </p:nvSpPr>
        <p:spPr>
          <a:xfrm>
            <a:off x="685346" y="963506"/>
            <a:ext cx="2805611" cy="4827693"/>
          </a:xfrm>
        </p:spPr>
        <p:txBody>
          <a:bodyPr>
            <a:normAutofit/>
          </a:bodyPr>
          <a:lstStyle/>
          <a:p>
            <a:pPr algn="r"/>
            <a:r>
              <a:rPr lang="en-US" sz="3400"/>
              <a:t>GMM Methodology</a:t>
            </a:r>
          </a:p>
        </p:txBody>
      </p:sp>
      <p:cxnSp>
        <p:nvCxnSpPr>
          <p:cNvPr id="12" name="Straight Connector 11">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5890"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5C25673-9A47-8A37-CE1A-99197ECEEF1E}"/>
              </a:ext>
            </a:extLst>
          </p:cNvPr>
          <p:cNvSpPr>
            <a:spLocks noGrp="1"/>
          </p:cNvSpPr>
          <p:nvPr>
            <p:ph idx="1"/>
          </p:nvPr>
        </p:nvSpPr>
        <p:spPr>
          <a:xfrm>
            <a:off x="3980823" y="963507"/>
            <a:ext cx="4469844" cy="4827694"/>
          </a:xfrm>
          <a:effectLst/>
        </p:spPr>
        <p:txBody>
          <a:bodyPr anchor="ctr">
            <a:normAutofit/>
          </a:bodyPr>
          <a:lstStyle/>
          <a:p>
            <a:r>
              <a:rPr lang="en-US" sz="1900">
                <a:solidFill>
                  <a:schemeClr val="tx1"/>
                </a:solidFill>
              </a:rPr>
              <a:t>Gaussian Mixture Model (GMM) finds groups in data based on hidden categories like "cheese", assuming these categories influence data patterns.</a:t>
            </a:r>
          </a:p>
          <a:p>
            <a:r>
              <a:rPr lang="en-US" sz="1900">
                <a:solidFill>
                  <a:schemeClr val="tx1"/>
                </a:solidFill>
              </a:rPr>
              <a:t>GMM uses latent variables like "pasta" or "vegetables" to explain data distribution, with each variable generating a multidimensional gaussian (foggy ellipsoid).</a:t>
            </a:r>
          </a:p>
          <a:p>
            <a:r>
              <a:rPr lang="en-US" sz="1900">
                <a:solidFill>
                  <a:schemeClr val="tx1"/>
                </a:solidFill>
              </a:rPr>
              <a:t>The number of gaussians corresponds to assumed product categories (e.g., 7 for the nutrition pyramid), each gaussian covering data points in its high-dimensional space.</a:t>
            </a:r>
          </a:p>
          <a:p>
            <a:pPr marL="36900" indent="0">
              <a:buNone/>
            </a:pPr>
            <a:endParaRPr lang="en-US" sz="1900">
              <a:solidFill>
                <a:schemeClr val="tx1"/>
              </a:solidFill>
            </a:endParaRPr>
          </a:p>
        </p:txBody>
      </p:sp>
    </p:spTree>
    <p:extLst>
      <p:ext uri="{BB962C8B-B14F-4D97-AF65-F5344CB8AC3E}">
        <p14:creationId xmlns:p14="http://schemas.microsoft.com/office/powerpoint/2010/main" val="2023172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8D122-F7D0-EC79-DDAC-812DF3133685}"/>
              </a:ext>
            </a:extLst>
          </p:cNvPr>
          <p:cNvSpPr>
            <a:spLocks noGrp="1"/>
          </p:cNvSpPr>
          <p:nvPr>
            <p:ph type="title"/>
          </p:nvPr>
        </p:nvSpPr>
        <p:spPr>
          <a:xfrm>
            <a:off x="475307" y="609599"/>
            <a:ext cx="2559867" cy="5273675"/>
          </a:xfrm>
        </p:spPr>
        <p:txBody>
          <a:bodyPr>
            <a:normAutofit/>
          </a:bodyPr>
          <a:lstStyle/>
          <a:p>
            <a:r>
              <a:rPr lang="en-US" dirty="0"/>
              <a:t>Strategy of Approach </a:t>
            </a:r>
          </a:p>
        </p:txBody>
      </p:sp>
      <p:sp>
        <p:nvSpPr>
          <p:cNvPr id="3" name="Content Placeholder 2">
            <a:extLst>
              <a:ext uri="{FF2B5EF4-FFF2-40B4-BE49-F238E27FC236}">
                <a16:creationId xmlns:a16="http://schemas.microsoft.com/office/drawing/2014/main" id="{85C63D4D-DE0E-0E2C-AF9F-EBBA9F9EDF98}"/>
              </a:ext>
            </a:extLst>
          </p:cNvPr>
          <p:cNvSpPr>
            <a:spLocks noGrp="1"/>
          </p:cNvSpPr>
          <p:nvPr>
            <p:ph idx="1"/>
          </p:nvPr>
        </p:nvSpPr>
        <p:spPr>
          <a:xfrm>
            <a:off x="3510480" y="659342"/>
            <a:ext cx="5167266" cy="2950446"/>
          </a:xfrm>
        </p:spPr>
        <p:txBody>
          <a:bodyPr anchor="ctr">
            <a:normAutofit/>
          </a:bodyPr>
          <a:lstStyle/>
          <a:p>
            <a:pPr>
              <a:lnSpc>
                <a:spcPct val="90000"/>
              </a:lnSpc>
              <a:buClr>
                <a:srgbClr val="80AFE6"/>
              </a:buClr>
            </a:pPr>
            <a:r>
              <a:rPr lang="en-US" sz="1300" dirty="0"/>
              <a:t>A Gaussian Mixture Model (GMM) is a probabilistic framework employed for data clustering and density estimation. The GMM posits latent variables for product categories within 200,000 nutrition tables, each characterized by a multivariate Gaussian distribution encompassing carbohydrates (C), sugars (S), fat (F), proteins (P), energy (E), and salt (S). The observed data distribution (x) is expressed as a summation of these Gaussians, with each Gaussian (k) denoting a product category:</a:t>
            </a:r>
          </a:p>
          <a:p>
            <a:pPr>
              <a:lnSpc>
                <a:spcPct val="90000"/>
              </a:lnSpc>
              <a:buClr>
                <a:srgbClr val="80AFE6"/>
              </a:buClr>
            </a:pPr>
            <a:r>
              <a:rPr lang="en-US" sz="1300" dirty="0"/>
              <a:t>The k-</a:t>
            </a:r>
            <a:r>
              <a:rPr lang="en-US" sz="1300" dirty="0" err="1"/>
              <a:t>th</a:t>
            </a:r>
            <a:r>
              <a:rPr lang="en-US" sz="1300" dirty="0"/>
              <a:t> Gaussian's weight is represented by πk, while N(</a:t>
            </a:r>
            <a:r>
              <a:rPr lang="en-US" sz="1300" dirty="0" err="1"/>
              <a:t>x∣μk,Σk</a:t>
            </a:r>
            <a:r>
              <a:rPr lang="en-US" sz="1300" dirty="0"/>
              <a:t>) denotes the multivariate distribution</a:t>
            </a:r>
          </a:p>
        </p:txBody>
      </p:sp>
      <p:pic>
        <p:nvPicPr>
          <p:cNvPr id="6" name="Picture 5">
            <a:extLst>
              <a:ext uri="{FF2B5EF4-FFF2-40B4-BE49-F238E27FC236}">
                <a16:creationId xmlns:a16="http://schemas.microsoft.com/office/drawing/2014/main" id="{506F43CA-0E98-A766-7034-60D4A6E153E8}"/>
              </a:ext>
            </a:extLst>
          </p:cNvPr>
          <p:cNvPicPr>
            <a:picLocks noChangeAspect="1"/>
          </p:cNvPicPr>
          <p:nvPr/>
        </p:nvPicPr>
        <p:blipFill>
          <a:blip r:embed="rId3"/>
          <a:stretch>
            <a:fillRect/>
          </a:stretch>
        </p:blipFill>
        <p:spPr>
          <a:xfrm>
            <a:off x="3589864" y="4008874"/>
            <a:ext cx="5008497" cy="1745750"/>
          </a:xfrm>
          <a:prstGeom prst="rect">
            <a:avLst/>
          </a:prstGeom>
        </p:spPr>
      </p:pic>
    </p:spTree>
    <p:extLst>
      <p:ext uri="{BB962C8B-B14F-4D97-AF65-F5344CB8AC3E}">
        <p14:creationId xmlns:p14="http://schemas.microsoft.com/office/powerpoint/2010/main" val="2350328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D6E18-8517-4E0C-EF0D-5E3F2A4A0DC4}"/>
              </a:ext>
            </a:extLst>
          </p:cNvPr>
          <p:cNvSpPr>
            <a:spLocks noGrp="1"/>
          </p:cNvSpPr>
          <p:nvPr>
            <p:ph type="title"/>
          </p:nvPr>
        </p:nvSpPr>
        <p:spPr>
          <a:xfrm>
            <a:off x="966979" y="3419066"/>
            <a:ext cx="7103967" cy="852833"/>
          </a:xfrm>
        </p:spPr>
        <p:txBody>
          <a:bodyPr>
            <a:normAutofit/>
          </a:bodyPr>
          <a:lstStyle/>
          <a:p>
            <a:r>
              <a:rPr lang="en-US" sz="4050"/>
              <a:t>E- Step</a:t>
            </a:r>
          </a:p>
        </p:txBody>
      </p:sp>
      <p:pic>
        <p:nvPicPr>
          <p:cNvPr id="5" name="Picture 4" descr="A number of mathematical equations&#10;&#10;Description automatically generated with medium confidence">
            <a:extLst>
              <a:ext uri="{FF2B5EF4-FFF2-40B4-BE49-F238E27FC236}">
                <a16:creationId xmlns:a16="http://schemas.microsoft.com/office/drawing/2014/main" id="{B593AF63-B016-C083-01F6-B2CD989F6E6E}"/>
              </a:ext>
            </a:extLst>
          </p:cNvPr>
          <p:cNvPicPr>
            <a:picLocks noChangeAspect="1"/>
          </p:cNvPicPr>
          <p:nvPr/>
        </p:nvPicPr>
        <p:blipFill>
          <a:blip r:embed="rId2"/>
          <a:stretch>
            <a:fillRect/>
          </a:stretch>
        </p:blipFill>
        <p:spPr>
          <a:xfrm>
            <a:off x="966978" y="1778024"/>
            <a:ext cx="5809477" cy="1468506"/>
          </a:xfrm>
          <a:prstGeom prst="rect">
            <a:avLst/>
          </a:prstGeom>
        </p:spPr>
      </p:pic>
      <p:sp>
        <p:nvSpPr>
          <p:cNvPr id="3" name="Content Placeholder 2">
            <a:extLst>
              <a:ext uri="{FF2B5EF4-FFF2-40B4-BE49-F238E27FC236}">
                <a16:creationId xmlns:a16="http://schemas.microsoft.com/office/drawing/2014/main" id="{D47CA80D-C07B-99E7-25D9-6563731025FA}"/>
              </a:ext>
            </a:extLst>
          </p:cNvPr>
          <p:cNvSpPr>
            <a:spLocks noGrp="1"/>
          </p:cNvSpPr>
          <p:nvPr>
            <p:ph idx="1"/>
          </p:nvPr>
        </p:nvSpPr>
        <p:spPr>
          <a:xfrm>
            <a:off x="966978" y="4316957"/>
            <a:ext cx="5809477" cy="1056167"/>
          </a:xfrm>
        </p:spPr>
        <p:txBody>
          <a:bodyPr anchor="t">
            <a:normAutofit fontScale="92500" lnSpcReduction="10000"/>
          </a:bodyPr>
          <a:lstStyle/>
          <a:p>
            <a:endParaRPr lang="en-US" sz="1500"/>
          </a:p>
          <a:p>
            <a:r>
              <a:rPr lang="en-US" sz="1500" dirty="0"/>
              <a:t>Initially random gaussians calculate their responsibility for each data point, which sums to 1, and the winner with highest responsibility predicts the cluster for that point..</a:t>
            </a:r>
            <a:endParaRPr lang="en-US" sz="1500"/>
          </a:p>
          <a:p>
            <a:endParaRPr lang="en-US" sz="1500"/>
          </a:p>
          <a:p>
            <a:pPr marL="0" indent="0">
              <a:buNone/>
            </a:pPr>
            <a:endParaRPr lang="en-US" sz="1500"/>
          </a:p>
        </p:txBody>
      </p:sp>
    </p:spTree>
    <p:extLst>
      <p:ext uri="{BB962C8B-B14F-4D97-AF65-F5344CB8AC3E}">
        <p14:creationId xmlns:p14="http://schemas.microsoft.com/office/powerpoint/2010/main" val="476085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B147A-06F2-76AB-FE22-0D1C0FFB8BA2}"/>
              </a:ext>
            </a:extLst>
          </p:cNvPr>
          <p:cNvSpPr>
            <a:spLocks noGrp="1"/>
          </p:cNvSpPr>
          <p:nvPr>
            <p:ph type="title"/>
          </p:nvPr>
        </p:nvSpPr>
        <p:spPr>
          <a:xfrm>
            <a:off x="475307" y="609599"/>
            <a:ext cx="2559867" cy="5273675"/>
          </a:xfrm>
        </p:spPr>
        <p:txBody>
          <a:bodyPr>
            <a:normAutofit/>
          </a:bodyPr>
          <a:lstStyle/>
          <a:p>
            <a:r>
              <a:rPr lang="en-US"/>
              <a:t>M-Step</a:t>
            </a:r>
          </a:p>
        </p:txBody>
      </p:sp>
      <p:sp>
        <p:nvSpPr>
          <p:cNvPr id="3" name="Content Placeholder 2">
            <a:extLst>
              <a:ext uri="{FF2B5EF4-FFF2-40B4-BE49-F238E27FC236}">
                <a16:creationId xmlns:a16="http://schemas.microsoft.com/office/drawing/2014/main" id="{6DEA0F1A-1F3E-12DF-99EE-DFF066BFE995}"/>
              </a:ext>
            </a:extLst>
          </p:cNvPr>
          <p:cNvSpPr>
            <a:spLocks noGrp="1"/>
          </p:cNvSpPr>
          <p:nvPr>
            <p:ph idx="1"/>
          </p:nvPr>
        </p:nvSpPr>
        <p:spPr>
          <a:xfrm>
            <a:off x="3510480" y="659342"/>
            <a:ext cx="5167266" cy="2950446"/>
          </a:xfrm>
        </p:spPr>
        <p:txBody>
          <a:bodyPr anchor="ctr">
            <a:normAutofit/>
          </a:bodyPr>
          <a:lstStyle/>
          <a:p>
            <a:pPr>
              <a:buClr>
                <a:srgbClr val="5A9FED"/>
              </a:buClr>
            </a:pPr>
            <a:r>
              <a:rPr lang="en-US"/>
              <a:t>Unlike K-Means, GMM updates cluster centers and shapes using the weighted responsibility of all data points, giving more weight to those most likely explained by the cluster.</a:t>
            </a:r>
          </a:p>
          <a:p>
            <a:pPr marL="0" indent="0">
              <a:buClr>
                <a:srgbClr val="5A9FED"/>
              </a:buClr>
              <a:buNone/>
            </a:pPr>
            <a:endParaRPr lang="en-US"/>
          </a:p>
          <a:p>
            <a:pPr marL="0" indent="0">
              <a:buClr>
                <a:srgbClr val="5A9FED"/>
              </a:buClr>
              <a:buNone/>
            </a:pPr>
            <a:endParaRPr lang="en-US"/>
          </a:p>
        </p:txBody>
      </p:sp>
      <p:pic>
        <p:nvPicPr>
          <p:cNvPr id="5" name="Picture 4" descr="A group of mathematical equations&#10;&#10;Description automatically generated">
            <a:extLst>
              <a:ext uri="{FF2B5EF4-FFF2-40B4-BE49-F238E27FC236}">
                <a16:creationId xmlns:a16="http://schemas.microsoft.com/office/drawing/2014/main" id="{F59F7601-2B13-D87B-B583-7561649181EF}"/>
              </a:ext>
            </a:extLst>
          </p:cNvPr>
          <p:cNvPicPr>
            <a:picLocks noChangeAspect="1"/>
          </p:cNvPicPr>
          <p:nvPr/>
        </p:nvPicPr>
        <p:blipFill>
          <a:blip r:embed="rId3"/>
          <a:stretch>
            <a:fillRect/>
          </a:stretch>
        </p:blipFill>
        <p:spPr>
          <a:xfrm>
            <a:off x="3589864" y="3956424"/>
            <a:ext cx="4540549" cy="1850651"/>
          </a:xfrm>
          <a:prstGeom prst="rect">
            <a:avLst/>
          </a:prstGeom>
        </p:spPr>
      </p:pic>
    </p:spTree>
    <p:extLst>
      <p:ext uri="{BB962C8B-B14F-4D97-AF65-F5344CB8AC3E}">
        <p14:creationId xmlns:p14="http://schemas.microsoft.com/office/powerpoint/2010/main" val="3795181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Data Cleaning and Preprocessing</a:t>
            </a:r>
          </a:p>
        </p:txBody>
      </p:sp>
      <p:sp>
        <p:nvSpPr>
          <p:cNvPr id="5" name="Rectangle 1">
            <a:extLst>
              <a:ext uri="{FF2B5EF4-FFF2-40B4-BE49-F238E27FC236}">
                <a16:creationId xmlns:a16="http://schemas.microsoft.com/office/drawing/2014/main" id="{DFB070BE-85E7-5611-19FF-BEEC6CA85B61}"/>
              </a:ext>
            </a:extLst>
          </p:cNvPr>
          <p:cNvSpPr>
            <a:spLocks noGrp="1" noChangeArrowheads="1"/>
          </p:cNvSpPr>
          <p:nvPr>
            <p:ph idx="1"/>
          </p:nvPr>
        </p:nvSpPr>
        <p:spPr bwMode="auto">
          <a:xfrm>
            <a:off x="321789" y="2774510"/>
            <a:ext cx="8293401"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Remove Duplicates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Eliminate duplicate rows or values to avoid biased results. Use functions like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drop_duplicates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Python to clean redundant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Handle Errors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Check for missing, invalid, or inconsistent data (e.g., non-numeric or impossible values like negative energy). Replace errors with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NaN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impute values (e.g., mean), or drop faulty rows.</a:t>
            </a: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5A7E5-BA5F-1CE5-CBC6-5CB80FBCA92A}"/>
              </a:ext>
            </a:extLst>
          </p:cNvPr>
          <p:cNvSpPr>
            <a:spLocks noGrp="1"/>
          </p:cNvSpPr>
          <p:nvPr>
            <p:ph type="title"/>
          </p:nvPr>
        </p:nvSpPr>
        <p:spPr/>
        <p:txBody>
          <a:bodyPr/>
          <a:lstStyle/>
          <a:p>
            <a:r>
              <a:rPr lang="en-US" dirty="0"/>
              <a:t>Data Cleaning and Preprocessing</a:t>
            </a:r>
          </a:p>
        </p:txBody>
      </p:sp>
      <p:sp>
        <p:nvSpPr>
          <p:cNvPr id="3" name="Content Placeholder 2">
            <a:extLst>
              <a:ext uri="{FF2B5EF4-FFF2-40B4-BE49-F238E27FC236}">
                <a16:creationId xmlns:a16="http://schemas.microsoft.com/office/drawing/2014/main" id="{174AD82F-BD63-7B31-A73E-BC19B57D008B}"/>
              </a:ext>
            </a:extLst>
          </p:cNvPr>
          <p:cNvSpPr>
            <a:spLocks noGrp="1"/>
          </p:cNvSpPr>
          <p:nvPr>
            <p:ph idx="1"/>
          </p:nvPr>
        </p:nvSpPr>
        <p:spPr/>
        <p:txBody>
          <a:bodyPr/>
          <a:lstStyle/>
          <a:p>
            <a:pPr indent="-342900" defTabSz="914400" eaLnBrk="0" fontAlgn="base" hangingPunct="0">
              <a:spcBef>
                <a:spcPct val="0"/>
              </a:spcBef>
              <a:spcAft>
                <a:spcPct val="0"/>
              </a:spcAft>
              <a:buClrTx/>
              <a:buSzTx/>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Apply Scaling:</a:t>
            </a:r>
          </a:p>
          <a:p>
            <a:pPr marL="0" indent="0" defTabSz="914400" eaLnBrk="0" fontAlgn="base" hangingPunct="0">
              <a:spcBef>
                <a:spcPct val="0"/>
              </a:spcBef>
              <a:spcAft>
                <a:spcPct val="0"/>
              </a:spcAft>
              <a:buClrTx/>
              <a:buSzTx/>
              <a:buNone/>
            </a:pP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Normalize data to a range (e.g., 0 to 1) or standardize it (mean = 0, variance = 1) to ensure consistency in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indent="-342900" defTabSz="914400" eaLnBrk="0" fontAlgn="base" hangingPunct="0">
              <a:spcBef>
                <a:spcPct val="0"/>
              </a:spcBef>
              <a:spcAft>
                <a:spcPct val="0"/>
              </a:spcAft>
              <a:buClrTx/>
              <a:buSzTx/>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 Transformations:</a:t>
            </a:r>
          </a:p>
          <a:p>
            <a:pPr marL="0" indent="0" defTabSz="914400" eaLnBrk="0" fontAlgn="base" hangingPunct="0">
              <a:spcBef>
                <a:spcPct val="0"/>
              </a:spcBef>
              <a:spcAft>
                <a:spcPct val="0"/>
              </a:spcAft>
              <a:buClrTx/>
              <a:buSzTx/>
              <a:buNone/>
            </a:pP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Transform skewed data using techniques like logarithms or square roots for better distribution.</a:t>
            </a: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6900" indent="0">
              <a:buNone/>
            </a:pPr>
            <a:endParaRPr lang="en-US" sz="2000" dirty="0"/>
          </a:p>
          <a:p>
            <a:endParaRPr lang="en-US" dirty="0"/>
          </a:p>
        </p:txBody>
      </p:sp>
    </p:spTree>
    <p:extLst>
      <p:ext uri="{BB962C8B-B14F-4D97-AF65-F5344CB8AC3E}">
        <p14:creationId xmlns:p14="http://schemas.microsoft.com/office/powerpoint/2010/main" val="3655867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BD0DB-1FFF-3A33-DB78-0456E8C5A804}"/>
              </a:ext>
            </a:extLst>
          </p:cNvPr>
          <p:cNvSpPr>
            <a:spLocks noGrp="1"/>
          </p:cNvSpPr>
          <p:nvPr>
            <p:ph type="title"/>
          </p:nvPr>
        </p:nvSpPr>
        <p:spPr/>
        <p:txBody>
          <a:bodyPr/>
          <a:lstStyle/>
          <a:p>
            <a:r>
              <a:rPr lang="en-US" dirty="0"/>
              <a:t>Data Cleaning and Preprocessing</a:t>
            </a:r>
          </a:p>
        </p:txBody>
      </p:sp>
      <p:sp>
        <p:nvSpPr>
          <p:cNvPr id="3" name="Content Placeholder 2">
            <a:extLst>
              <a:ext uri="{FF2B5EF4-FFF2-40B4-BE49-F238E27FC236}">
                <a16:creationId xmlns:a16="http://schemas.microsoft.com/office/drawing/2014/main" id="{17128117-F0DF-9791-FEB1-7CDB1BF74FFD}"/>
              </a:ext>
            </a:extLst>
          </p:cNvPr>
          <p:cNvSpPr>
            <a:spLocks noGrp="1"/>
          </p:cNvSpPr>
          <p:nvPr>
            <p:ph idx="1"/>
          </p:nvPr>
        </p:nvSpPr>
        <p:spPr/>
        <p:txBody>
          <a:bodyPr/>
          <a:lstStyle/>
          <a:p>
            <a:r>
              <a:rPr lang="en-US" sz="2000" b="1" dirty="0"/>
              <a:t>Eliminating obvious error sources:</a:t>
            </a:r>
          </a:p>
          <a:p>
            <a:pPr marL="36900" indent="0">
              <a:buNone/>
            </a:pPr>
            <a:r>
              <a:rPr lang="en-US" sz="2000" dirty="0"/>
              <a:t>Eliminating obvious error sources in datasets means identifying and fixing mistakes or inaccuracies in the data that are clearly wrong or make no sense. This step ensures that the data is accurate, consistent, and reliable for analysis or machine learning.</a:t>
            </a:r>
          </a:p>
          <a:p>
            <a:pPr marL="36900" indent="0">
              <a:buNone/>
            </a:pPr>
            <a:r>
              <a:rPr lang="en-US" sz="2000" dirty="0"/>
              <a:t> </a:t>
            </a:r>
          </a:p>
          <a:p>
            <a:pPr marL="36900" indent="0">
              <a:buNone/>
            </a:pPr>
            <a:endParaRPr lang="en-US" dirty="0"/>
          </a:p>
          <a:p>
            <a:endParaRPr lang="en-US" dirty="0"/>
          </a:p>
        </p:txBody>
      </p:sp>
    </p:spTree>
    <p:extLst>
      <p:ext uri="{BB962C8B-B14F-4D97-AF65-F5344CB8AC3E}">
        <p14:creationId xmlns:p14="http://schemas.microsoft.com/office/powerpoint/2010/main" val="1794208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B1028-109F-FFD9-4F5F-7EF7001C4A2D}"/>
              </a:ext>
            </a:extLst>
          </p:cNvPr>
          <p:cNvSpPr>
            <a:spLocks noGrp="1"/>
          </p:cNvSpPr>
          <p:nvPr>
            <p:ph type="title"/>
          </p:nvPr>
        </p:nvSpPr>
        <p:spPr/>
        <p:txBody>
          <a:bodyPr/>
          <a:lstStyle/>
          <a:p>
            <a:r>
              <a:rPr lang="en-US" dirty="0"/>
              <a:t>Data Cleaning and Preprocessing</a:t>
            </a:r>
          </a:p>
        </p:txBody>
      </p:sp>
      <p:sp>
        <p:nvSpPr>
          <p:cNvPr id="3" name="Content Placeholder 2">
            <a:extLst>
              <a:ext uri="{FF2B5EF4-FFF2-40B4-BE49-F238E27FC236}">
                <a16:creationId xmlns:a16="http://schemas.microsoft.com/office/drawing/2014/main" id="{71010DA0-EDBC-BDE3-FC14-72C87138C7F8}"/>
              </a:ext>
            </a:extLst>
          </p:cNvPr>
          <p:cNvSpPr>
            <a:spLocks noGrp="1"/>
          </p:cNvSpPr>
          <p:nvPr>
            <p:ph idx="1"/>
          </p:nvPr>
        </p:nvSpPr>
        <p:spPr/>
        <p:txBody>
          <a:bodyPr/>
          <a:lstStyle/>
          <a:p>
            <a:r>
              <a:rPr lang="en-US" dirty="0"/>
              <a:t>Removal Of Outliers</a:t>
            </a:r>
          </a:p>
          <a:p>
            <a:endParaRPr lang="en-US" dirty="0"/>
          </a:p>
          <a:p>
            <a:pPr marL="36900" indent="0">
              <a:buNone/>
            </a:pPr>
            <a:endParaRPr lang="en-US" dirty="0"/>
          </a:p>
        </p:txBody>
      </p:sp>
      <p:pic>
        <p:nvPicPr>
          <p:cNvPr id="4" name="Picture 3">
            <a:extLst>
              <a:ext uri="{FF2B5EF4-FFF2-40B4-BE49-F238E27FC236}">
                <a16:creationId xmlns:a16="http://schemas.microsoft.com/office/drawing/2014/main" id="{CEC1FA1B-34C8-79F8-6CC7-ACE779019B80}"/>
              </a:ext>
            </a:extLst>
          </p:cNvPr>
          <p:cNvPicPr>
            <a:picLocks noChangeAspect="1"/>
          </p:cNvPicPr>
          <p:nvPr/>
        </p:nvPicPr>
        <p:blipFill rotWithShape="1">
          <a:blip r:embed="rId2"/>
          <a:srcRect l="3065" r="2" b="2"/>
          <a:stretch/>
        </p:blipFill>
        <p:spPr>
          <a:xfrm>
            <a:off x="1384442" y="2958215"/>
            <a:ext cx="5150277" cy="1607220"/>
          </a:xfrm>
          <a:prstGeom prst="rect">
            <a:avLst/>
          </a:prstGeom>
        </p:spPr>
      </p:pic>
    </p:spTree>
    <p:extLst>
      <p:ext uri="{BB962C8B-B14F-4D97-AF65-F5344CB8AC3E}">
        <p14:creationId xmlns:p14="http://schemas.microsoft.com/office/powerpoint/2010/main" val="4042973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Training and Model Selection</a:t>
            </a:r>
          </a:p>
        </p:txBody>
      </p:sp>
      <p:sp>
        <p:nvSpPr>
          <p:cNvPr id="3" name="Content Placeholder 2"/>
          <p:cNvSpPr>
            <a:spLocks noGrp="1"/>
          </p:cNvSpPr>
          <p:nvPr>
            <p:ph idx="1"/>
          </p:nvPr>
        </p:nvSpPr>
        <p:spPr/>
        <p:txBody>
          <a:bodyPr>
            <a:normAutofit/>
          </a:bodyPr>
          <a:lstStyle/>
          <a:p>
            <a:r>
              <a:rPr lang="en-US" dirty="0"/>
              <a:t>This code uses GMM to determine the ideal number of clusters (components) in a nutrition dataset while taking into account both qualitative (feature correlations) and quantitative (log-likelihood, BIC, and AIC) metrics.</a:t>
            </a:r>
          </a:p>
          <a:p>
            <a:r>
              <a:rPr lang="en-US" dirty="0"/>
              <a:t>It looks for clusters that capture underlying patterns for efficient decision-making and tackles the problem of over/underfitting brought on by possible user errors.</a:t>
            </a:r>
          </a:p>
          <a:p>
            <a:r>
              <a:rPr lang="en-US" dirty="0"/>
              <a:t>Iterating through different cluster numbers, the code assesses each one both numerically and qualitatively before choosing the best balance based on both viewpoints.</a:t>
            </a:r>
          </a:p>
          <a:p>
            <a:endParaRPr lang="en-US" dirty="0"/>
          </a:p>
          <a:p>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Clustering Results</a:t>
            </a:r>
          </a:p>
        </p:txBody>
      </p:sp>
      <p:sp>
        <p:nvSpPr>
          <p:cNvPr id="3" name="Content Placeholder 2"/>
          <p:cNvSpPr>
            <a:spLocks noGrp="1"/>
          </p:cNvSpPr>
          <p:nvPr>
            <p:ph idx="1"/>
          </p:nvPr>
        </p:nvSpPr>
        <p:spPr/>
        <p:txBody>
          <a:bodyPr/>
          <a:lstStyle/>
          <a:p>
            <a:r>
              <a:rPr lang="en-US" sz="2000" b="1" dirty="0"/>
              <a:t>Interactive 3D scatter plot: </a:t>
            </a:r>
            <a:r>
              <a:rPr lang="en-US" sz="2000" dirty="0"/>
              <a:t>Visualizes product clusters based on 3 chosen features (carbs, proteins, fat), with options to explore other features.</a:t>
            </a:r>
          </a:p>
          <a:p>
            <a:r>
              <a:rPr lang="en-US" sz="2000" b="1" dirty="0"/>
              <a:t>Flexible feature selection: </a:t>
            </a:r>
            <a:r>
              <a:rPr lang="en-US" sz="2000" dirty="0"/>
              <a:t>Allows switching between original and transformed features for deeper analysis.</a:t>
            </a:r>
          </a:p>
          <a:p>
            <a:r>
              <a:rPr lang="en-US" sz="2000" b="1" dirty="0"/>
              <a:t>Limited data for plot stability: </a:t>
            </a:r>
            <a:r>
              <a:rPr lang="en-US" sz="2000" dirty="0"/>
              <a:t>Uses 10,000 data points (common practice for large datasets) to ensure smooth and responsive visualization.</a:t>
            </a:r>
          </a:p>
          <a:p>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0"/>
            <a:ext cx="4483554" cy="1329596"/>
          </a:xfrm>
        </p:spPr>
        <p:txBody>
          <a:bodyPr>
            <a:normAutofit/>
          </a:bodyPr>
          <a:lstStyle/>
          <a:p>
            <a:r>
              <a:t>Introduction</a:t>
            </a:r>
          </a:p>
        </p:txBody>
      </p:sp>
      <p:sp>
        <p:nvSpPr>
          <p:cNvPr id="3" name="Content Placeholder 2"/>
          <p:cNvSpPr>
            <a:spLocks noGrp="1"/>
          </p:cNvSpPr>
          <p:nvPr>
            <p:ph idx="1"/>
          </p:nvPr>
        </p:nvSpPr>
        <p:spPr>
          <a:xfrm>
            <a:off x="685346" y="2127623"/>
            <a:ext cx="4483554" cy="3567225"/>
          </a:xfrm>
        </p:spPr>
        <p:txBody>
          <a:bodyPr anchor="ctr">
            <a:normAutofit/>
          </a:bodyPr>
          <a:lstStyle/>
          <a:p>
            <a:pPr>
              <a:lnSpc>
                <a:spcPct val="90000"/>
              </a:lnSpc>
              <a:buClr>
                <a:srgbClr val="EFA631"/>
              </a:buClr>
            </a:pPr>
            <a:r>
              <a:rPr lang="en-US" dirty="0">
                <a:effectLst/>
                <a:latin typeface="Times New Roman" panose="02020603050405020304" pitchFamily="18" charset="0"/>
                <a:cs typeface="Times New Roman" panose="02020603050405020304" pitchFamily="18" charset="0"/>
              </a:rPr>
              <a:t>The </a:t>
            </a:r>
            <a:r>
              <a:rPr lang="en-US" dirty="0" err="1">
                <a:effectLst/>
                <a:latin typeface="Times New Roman" panose="02020603050405020304" pitchFamily="18" charset="0"/>
                <a:cs typeface="Times New Roman" panose="02020603050405020304" pitchFamily="18" charset="0"/>
              </a:rPr>
              <a:t>OpenFoodFacts</a:t>
            </a:r>
            <a:r>
              <a:rPr lang="en-US" dirty="0">
                <a:effectLst/>
                <a:latin typeface="Times New Roman" panose="02020603050405020304" pitchFamily="18" charset="0"/>
                <a:cs typeface="Times New Roman" panose="02020603050405020304" pitchFamily="18" charset="0"/>
              </a:rPr>
              <a:t> app assembles user-contributed data to offer detailed food product information, empowering informed dietary choices. However, data inaccuracies, inconsistencies, and a lack of robust validation hinder its reliability. This project employs advanced techniques like the Gaussian Mixture Model (GMM) to identify anomalies, improve data integrity, and enhance the app’s usability, making it a more trustworthy resource for users.</a:t>
            </a:r>
          </a:p>
        </p:txBody>
      </p:sp>
      <p:pic>
        <p:nvPicPr>
          <p:cNvPr id="10" name="Picture 9">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5424678" y="1"/>
            <a:ext cx="3719322" cy="6858000"/>
          </a:xfrm>
          <a:prstGeom prst="rect">
            <a:avLst/>
          </a:prstGeom>
        </p:spPr>
      </p:pic>
      <p:pic>
        <p:nvPicPr>
          <p:cNvPr id="5" name="Picture 4" descr="Vegetables and fruits in a row">
            <a:extLst>
              <a:ext uri="{FF2B5EF4-FFF2-40B4-BE49-F238E27FC236}">
                <a16:creationId xmlns:a16="http://schemas.microsoft.com/office/drawing/2014/main" id="{FC700902-61D0-CBBC-E6CF-7B40B3171612}"/>
              </a:ext>
            </a:extLst>
          </p:cNvPr>
          <p:cNvPicPr>
            <a:picLocks noChangeAspect="1"/>
          </p:cNvPicPr>
          <p:nvPr/>
        </p:nvPicPr>
        <p:blipFill>
          <a:blip r:embed="rId4"/>
          <a:srcRect r="10999" b="-1"/>
          <a:stretch/>
        </p:blipFill>
        <p:spPr>
          <a:xfrm>
            <a:off x="5664708" y="2071392"/>
            <a:ext cx="2996694" cy="224751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ABC6C-56D1-3D0A-C894-F065CE16588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A5E6D06-B5CA-6AD1-3F9B-8AF7E6C560E0}"/>
              </a:ext>
            </a:extLst>
          </p:cNvPr>
          <p:cNvSpPr>
            <a:spLocks noGrp="1"/>
          </p:cNvSpPr>
          <p:nvPr>
            <p:ph idx="1"/>
          </p:nvPr>
        </p:nvSpPr>
        <p:spPr/>
        <p:txBody>
          <a:bodyPr/>
          <a:lstStyle/>
          <a:p>
            <a:endParaRPr lang="en-US"/>
          </a:p>
        </p:txBody>
      </p:sp>
      <p:pic>
        <p:nvPicPr>
          <p:cNvPr id="5" name="Picture 4" descr="A diagram of different colored dots&#10;&#10;Description automatically generated">
            <a:extLst>
              <a:ext uri="{FF2B5EF4-FFF2-40B4-BE49-F238E27FC236}">
                <a16:creationId xmlns:a16="http://schemas.microsoft.com/office/drawing/2014/main" id="{F5BB50AF-8181-24E0-958A-99F355BB57BE}"/>
              </a:ext>
            </a:extLst>
          </p:cNvPr>
          <p:cNvPicPr>
            <a:picLocks noChangeAspect="1"/>
          </p:cNvPicPr>
          <p:nvPr/>
        </p:nvPicPr>
        <p:blipFill>
          <a:blip r:embed="rId2"/>
          <a:stretch>
            <a:fillRect/>
          </a:stretch>
        </p:blipFill>
        <p:spPr>
          <a:xfrm>
            <a:off x="542441" y="456722"/>
            <a:ext cx="8183105" cy="5441158"/>
          </a:xfrm>
          <a:prstGeom prst="rect">
            <a:avLst/>
          </a:prstGeom>
        </p:spPr>
      </p:pic>
    </p:spTree>
    <p:extLst>
      <p:ext uri="{BB962C8B-B14F-4D97-AF65-F5344CB8AC3E}">
        <p14:creationId xmlns:p14="http://schemas.microsoft.com/office/powerpoint/2010/main" val="3581427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dirty="0"/>
              <a:t>ertainty Analysis</a:t>
            </a:r>
          </a:p>
        </p:txBody>
      </p:sp>
      <p:sp>
        <p:nvSpPr>
          <p:cNvPr id="3" name="Content Placeholder 2"/>
          <p:cNvSpPr>
            <a:spLocks noGrp="1"/>
          </p:cNvSpPr>
          <p:nvPr>
            <p:ph idx="1"/>
          </p:nvPr>
        </p:nvSpPr>
        <p:spPr/>
        <p:txBody>
          <a:bodyPr/>
          <a:lstStyle/>
          <a:p>
            <a:r>
              <a:rPr lang="en-US" b="1" dirty="0"/>
              <a:t>Certainty Analysis: </a:t>
            </a:r>
            <a:r>
              <a:rPr lang="en-US" dirty="0"/>
              <a:t>Using responsibilities, GMM determines the certainty of product cluster allocations and displays the distribution, indicating a break point at 0.5. Uncertainty is defined as data with less than 95% certainty.</a:t>
            </a:r>
          </a:p>
          <a:p>
            <a:r>
              <a:rPr lang="en-US" b="1" dirty="0"/>
              <a:t>Uncertainty Exploration: </a:t>
            </a:r>
            <a:r>
              <a:rPr lang="en-US" dirty="0"/>
              <a:t>The model displays competing clusters and their contributions as a heatmap of potential cluster assignments for each category when identifying uncertain points.</a:t>
            </a:r>
          </a:p>
          <a:p>
            <a:r>
              <a:rPr lang="en-US" b="1" dirty="0"/>
              <a:t>Visualization &amp; Insights: </a:t>
            </a:r>
            <a:r>
              <a:rPr lang="en-US" dirty="0"/>
              <a:t>While uncertainty suggests possible overlaps or mixed types, high certainty frequently implies related items. Uncertainty in the feature space is graphically represented by a 3D scatter plot.</a:t>
            </a:r>
          </a:p>
          <a:p>
            <a:endParaRPr lang="en-US" dirty="0"/>
          </a:p>
          <a:p>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Anomaly Detection</a:t>
            </a:r>
          </a:p>
        </p:txBody>
      </p:sp>
      <p:sp>
        <p:nvSpPr>
          <p:cNvPr id="3" name="Content Placeholder 2"/>
          <p:cNvSpPr>
            <a:spLocks noGrp="1"/>
          </p:cNvSpPr>
          <p:nvPr>
            <p:ph idx="1"/>
          </p:nvPr>
        </p:nvSpPr>
        <p:spPr>
          <a:xfrm>
            <a:off x="685346" y="1732450"/>
            <a:ext cx="7765322" cy="4767502"/>
          </a:xfrm>
        </p:spPr>
        <p:txBody>
          <a:bodyPr>
            <a:normAutofit/>
          </a:bodyPr>
          <a:lstStyle/>
          <a:p>
            <a:r>
              <a:rPr lang="en-US" dirty="0"/>
              <a:t>Data points are scored by GMM according to how dense they are in the distribution as a whole. Potential abnormalities, including mistakes or uncommon products, are indicated by lower density scores.</a:t>
            </a:r>
          </a:p>
          <a:p>
            <a:r>
              <a:rPr lang="en-US" dirty="0"/>
              <a:t>A threshold based on a p-quantile, which establishes the proportion of data items deemed anomalous (e.g., 7%), is used to characterize anomalies.</a:t>
            </a:r>
          </a:p>
          <a:p>
            <a:r>
              <a:rPr lang="en-US" dirty="0"/>
              <a:t>A product is represented by each point in the 3D space, and the point's location is dictated by its values for the three nutritional characteristics. Each point's color is based on the "anomaly" values from the "</a:t>
            </a:r>
            <a:r>
              <a:rPr lang="en-US" dirty="0" err="1"/>
              <a:t>nutrition_table</a:t>
            </a:r>
            <a:r>
              <a:rPr lang="en-US" dirty="0"/>
              <a:t>," with abnormalities perhaps being highlighted in a different color.</a:t>
            </a:r>
          </a:p>
          <a:p>
            <a:endParaRPr lang="en-US" dirty="0"/>
          </a:p>
          <a:p>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8F1C5E2-1139-C283-2E20-5662979E0EA9}"/>
              </a:ext>
            </a:extLst>
          </p:cNvPr>
          <p:cNvPicPr>
            <a:picLocks noGrp="1" noChangeAspect="1"/>
          </p:cNvPicPr>
          <p:nvPr>
            <p:ph idx="1"/>
          </p:nvPr>
        </p:nvPicPr>
        <p:blipFill>
          <a:blip r:embed="rId2"/>
          <a:stretch>
            <a:fillRect/>
          </a:stretch>
        </p:blipFill>
        <p:spPr>
          <a:xfrm>
            <a:off x="1938969" y="1731963"/>
            <a:ext cx="5640636" cy="4059237"/>
          </a:xfrm>
          <a:prstGeom prst="rect">
            <a:avLst/>
          </a:prstGeom>
        </p:spPr>
      </p:pic>
    </p:spTree>
    <p:extLst>
      <p:ext uri="{BB962C8B-B14F-4D97-AF65-F5344CB8AC3E}">
        <p14:creationId xmlns:p14="http://schemas.microsoft.com/office/powerpoint/2010/main" val="376651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Estimating Nutrition Scores</a:t>
            </a:r>
          </a:p>
        </p:txBody>
      </p:sp>
      <p:sp>
        <p:nvSpPr>
          <p:cNvPr id="3" name="Content Placeholder 2"/>
          <p:cNvSpPr>
            <a:spLocks noGrp="1"/>
          </p:cNvSpPr>
          <p:nvPr>
            <p:ph idx="1"/>
          </p:nvPr>
        </p:nvSpPr>
        <p:spPr/>
        <p:txBody>
          <a:bodyPr/>
          <a:lstStyle/>
          <a:p>
            <a:r>
              <a:rPr lang="en-US" dirty="0"/>
              <a:t>Predicting the nutrition score of items in the database has been made possible by the analysis, which has also effectively clustered similar products based on the nutrition table. </a:t>
            </a:r>
          </a:p>
          <a:p>
            <a:r>
              <a:rPr lang="en-US" dirty="0"/>
              <a:t>Scores are grouped for food and drink, adding predictions to the nutrition table.</a:t>
            </a:r>
          </a:p>
          <a:p>
            <a:r>
              <a:rPr lang="en-US" dirty="0"/>
              <a:t>The nutrition content makes 91.55% of the missing scores predictable, with 8.45% of them addressed.</a:t>
            </a:r>
          </a:p>
          <a:p>
            <a:endParaRPr lang="en-US" dirty="0"/>
          </a:p>
          <a:p>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Future Work and Conclusion</a:t>
            </a:r>
          </a:p>
        </p:txBody>
      </p:sp>
      <p:sp>
        <p:nvSpPr>
          <p:cNvPr id="3" name="Content Placeholder 2"/>
          <p:cNvSpPr>
            <a:spLocks noGrp="1"/>
          </p:cNvSpPr>
          <p:nvPr>
            <p:ph idx="1"/>
          </p:nvPr>
        </p:nvSpPr>
        <p:spPr/>
        <p:txBody>
          <a:bodyPr>
            <a:normAutofit fontScale="92500" lnSpcReduction="20000"/>
          </a:bodyPr>
          <a:lstStyle/>
          <a:p>
            <a:pPr marL="36900" indent="0">
              <a:buNone/>
            </a:pPr>
            <a:r>
              <a:rPr lang="en-US" b="1" dirty="0"/>
              <a:t>Future Work</a:t>
            </a:r>
            <a:r>
              <a:rPr b="1" dirty="0"/>
              <a:t>:</a:t>
            </a:r>
            <a:endParaRPr lang="en-US" b="1" dirty="0"/>
          </a:p>
          <a:p>
            <a:r>
              <a:rPr dirty="0"/>
              <a:t>Refine GMM with new features.</a:t>
            </a:r>
            <a:endParaRPr lang="en-US" dirty="0"/>
          </a:p>
          <a:p>
            <a:r>
              <a:rPr dirty="0"/>
              <a:t>Integrate real-time anomaly detection.</a:t>
            </a:r>
          </a:p>
          <a:p>
            <a:r>
              <a:rPr dirty="0"/>
              <a:t>Improve user feedback systems.</a:t>
            </a:r>
          </a:p>
          <a:p>
            <a:endParaRPr dirty="0"/>
          </a:p>
          <a:p>
            <a:pPr marL="36900" indent="0">
              <a:buNone/>
            </a:pPr>
            <a:r>
              <a:rPr b="1" dirty="0"/>
              <a:t>Conclusion:</a:t>
            </a:r>
            <a:endParaRPr lang="en-US" b="1" dirty="0"/>
          </a:p>
          <a:p>
            <a:r>
              <a:rPr lang="en-US" dirty="0"/>
              <a:t>Identifies several product categories within these clusters.</a:t>
            </a:r>
          </a:p>
          <a:p>
            <a:r>
              <a:rPr lang="en-US" dirty="0"/>
              <a:t>Evaluates the degree of certainty in cluster designations, exposing possible overlaps and mixed kinds.</a:t>
            </a:r>
          </a:p>
          <a:p>
            <a:r>
              <a:rPr lang="en-US" dirty="0"/>
              <a:t>Detects anomalies, such as incorrect values, uncommon entries, and a special "outlier cluster."</a:t>
            </a:r>
          </a:p>
          <a:p>
            <a:pPr marL="36900" indent="0">
              <a:buNone/>
            </a:pPr>
            <a:endParaRPr lang="en-US" dirty="0"/>
          </a:p>
          <a:p>
            <a:pPr marL="36900" indent="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870856"/>
          </a:xfrm>
        </p:spPr>
        <p:txBody>
          <a:bodyPr>
            <a:normAutofit/>
          </a:bodyPr>
          <a:lstStyle/>
          <a:p>
            <a:r>
              <a:rPr lang="en-US" dirty="0" err="1"/>
              <a:t>DataSet</a:t>
            </a:r>
            <a:r>
              <a:rPr lang="en-US" dirty="0"/>
              <a:t> Description</a:t>
            </a:r>
            <a:endParaRPr dirty="0"/>
          </a:p>
        </p:txBody>
      </p:sp>
      <p:pic>
        <p:nvPicPr>
          <p:cNvPr id="12" name="Picture 11">
            <a:extLst>
              <a:ext uri="{FF2B5EF4-FFF2-40B4-BE49-F238E27FC236}">
                <a16:creationId xmlns:a16="http://schemas.microsoft.com/office/drawing/2014/main" id="{559DF61F-9058-49C9-8F75-DC501F983B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986" y="1"/>
            <a:ext cx="3517898" cy="6858000"/>
          </a:xfrm>
          <a:prstGeom prst="rect">
            <a:avLst/>
          </a:prstGeom>
        </p:spPr>
      </p:pic>
      <p:sp>
        <p:nvSpPr>
          <p:cNvPr id="4" name="Rectangle 1">
            <a:extLst>
              <a:ext uri="{FF2B5EF4-FFF2-40B4-BE49-F238E27FC236}">
                <a16:creationId xmlns:a16="http://schemas.microsoft.com/office/drawing/2014/main" id="{C54C64C5-CB89-1251-1710-E3EAA3C0AA12}"/>
              </a:ext>
            </a:extLst>
          </p:cNvPr>
          <p:cNvSpPr>
            <a:spLocks noGrp="1" noChangeArrowheads="1"/>
          </p:cNvSpPr>
          <p:nvPr>
            <p:ph idx="1"/>
          </p:nvPr>
        </p:nvSpPr>
        <p:spPr bwMode="auto">
          <a:xfrm>
            <a:off x="7986" y="955858"/>
            <a:ext cx="91440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dataset contains food product information from Open Food Facts, including user contributions and USDA imports.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main columns are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Product ID</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Product URL</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Product Description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Source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Product ID</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a unique number for each item, ensuring easy tracking and reference.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Product URL</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links to detailed information about each product on the Open Food Facts website.</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dataset includes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Availability Probability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showing the chance a product is available globally (e.g., USDA products have higher probabilities).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Source Reliability Probability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measures the accuracy of the data. USDA entries generally score higher than user-contributed ones.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Category Classification Probability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indicates the likelihood a product belongs to a specific category (e.g., banana chips likely being classified as snacks).</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These probabilistic features help analyze product trends, assess availability risks, and evaluate data reliability more effectively.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agnifying glass showing decling performance">
            <a:extLst>
              <a:ext uri="{FF2B5EF4-FFF2-40B4-BE49-F238E27FC236}">
                <a16:creationId xmlns:a16="http://schemas.microsoft.com/office/drawing/2014/main" id="{9FCFE73B-F1E8-8949-16E0-E5CB738D105D}"/>
              </a:ext>
            </a:extLst>
          </p:cNvPr>
          <p:cNvPicPr>
            <a:picLocks noChangeAspect="1"/>
          </p:cNvPicPr>
          <p:nvPr/>
        </p:nvPicPr>
        <p:blipFill>
          <a:blip r:embed="rId2">
            <a:alphaModFix amt="25000"/>
          </a:blip>
          <a:srcRect r="10999" b="-1"/>
          <a:stretch/>
        </p:blipFill>
        <p:spPr>
          <a:xfrm>
            <a:off x="20" y="10"/>
            <a:ext cx="9143980" cy="6857990"/>
          </a:xfrm>
          <a:prstGeom prst="rect">
            <a:avLst/>
          </a:prstGeom>
        </p:spPr>
      </p:pic>
      <p:sp>
        <p:nvSpPr>
          <p:cNvPr id="2" name="Title 1"/>
          <p:cNvSpPr>
            <a:spLocks noGrp="1"/>
          </p:cNvSpPr>
          <p:nvPr>
            <p:ph type="title"/>
          </p:nvPr>
        </p:nvSpPr>
        <p:spPr>
          <a:xfrm>
            <a:off x="685346" y="609600"/>
            <a:ext cx="7765321" cy="970450"/>
          </a:xfrm>
        </p:spPr>
        <p:txBody>
          <a:bodyPr>
            <a:normAutofit/>
          </a:bodyPr>
          <a:lstStyle/>
          <a:p>
            <a:r>
              <a:t>Problem Statement</a:t>
            </a:r>
          </a:p>
        </p:txBody>
      </p:sp>
      <p:sp>
        <p:nvSpPr>
          <p:cNvPr id="3" name="Content Placeholder 2"/>
          <p:cNvSpPr>
            <a:spLocks noGrp="1"/>
          </p:cNvSpPr>
          <p:nvPr>
            <p:ph idx="1"/>
          </p:nvPr>
        </p:nvSpPr>
        <p:spPr>
          <a:xfrm>
            <a:off x="685346" y="1732449"/>
            <a:ext cx="7765321" cy="4058751"/>
          </a:xfrm>
        </p:spPr>
        <p:txBody>
          <a:bodyPr anchor="ctr">
            <a:normAutofit/>
          </a:bodyPr>
          <a:lstStyle/>
          <a:p>
            <a:pPr marL="36900" indent="0">
              <a:buNone/>
            </a:pPr>
            <a:r>
              <a:rPr lang="en-US" dirty="0"/>
              <a:t>Poor data quality in the </a:t>
            </a:r>
            <a:r>
              <a:rPr lang="en-US" dirty="0" err="1"/>
              <a:t>OpenFoodFacts</a:t>
            </a:r>
            <a:r>
              <a:rPr lang="en-US" dirty="0"/>
              <a:t> dataset stems from inconsistent and erroneous user-contributed data.</a:t>
            </a:r>
          </a:p>
          <a:p>
            <a:pPr marL="36900" indent="0">
              <a:buNone/>
            </a:pPr>
            <a:r>
              <a:rPr lang="en-US" dirty="0"/>
              <a:t>Lack of robust validation processes undermines the app’s reliability and integrity.</a:t>
            </a:r>
          </a:p>
          <a:p>
            <a:pPr marL="36900" indent="0">
              <a:buNone/>
            </a:pPr>
            <a:r>
              <a:rPr lang="en-US" dirty="0"/>
              <a:t>Compromised data quality affects the app’s ability to provide accurate and timely food product information.</a:t>
            </a:r>
          </a:p>
          <a:p>
            <a:pPr marL="36900" indent="0">
              <a:buNone/>
            </a:pPr>
            <a:r>
              <a:rPr lang="en-US" dirty="0"/>
              <a:t>The research employs Gaussian Mixture Model (GMM) to identify anomalies, correct errors, and enhance data quality.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Background</a:t>
            </a:r>
          </a:p>
        </p:txBody>
      </p:sp>
      <p:graphicFrame>
        <p:nvGraphicFramePr>
          <p:cNvPr id="5" name="Content Placeholder 2">
            <a:extLst>
              <a:ext uri="{FF2B5EF4-FFF2-40B4-BE49-F238E27FC236}">
                <a16:creationId xmlns:a16="http://schemas.microsoft.com/office/drawing/2014/main" id="{14870FF7-9080-2053-88E6-12F0A17B7F82}"/>
              </a:ext>
            </a:extLst>
          </p:cNvPr>
          <p:cNvGraphicFramePr>
            <a:graphicFrameLocks noGrp="1"/>
          </p:cNvGraphicFramePr>
          <p:nvPr>
            <p:ph idx="1"/>
          </p:nvPr>
        </p:nvGraphicFramePr>
        <p:xfrm>
          <a:off x="685346" y="1732450"/>
          <a:ext cx="7765322" cy="40587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65204-FBD8-8AD3-F79B-D773EC6615D1}"/>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3DC39046-138E-2E56-5715-E9E2E8D776EC}"/>
              </a:ext>
            </a:extLst>
          </p:cNvPr>
          <p:cNvSpPr>
            <a:spLocks noGrp="1"/>
          </p:cNvSpPr>
          <p:nvPr>
            <p:ph idx="1"/>
          </p:nvPr>
        </p:nvSpPr>
        <p:spPr>
          <a:xfrm>
            <a:off x="685346" y="1732450"/>
            <a:ext cx="7765322" cy="4877670"/>
          </a:xfrm>
        </p:spPr>
        <p:txBody>
          <a:bodyPr>
            <a:normAutofit/>
          </a:bodyPr>
          <a:lstStyle/>
          <a:p>
            <a:r>
              <a:rPr lang="en-US" sz="1800" b="1" dirty="0" err="1"/>
              <a:t>Get_outliers</a:t>
            </a:r>
            <a:r>
              <a:rPr lang="en-US" sz="1800" b="1" dirty="0"/>
              <a:t>:</a:t>
            </a:r>
          </a:p>
          <a:p>
            <a:pPr marL="36900" indent="0">
              <a:buNone/>
            </a:pPr>
            <a:r>
              <a:rPr lang="en-US" sz="1800" dirty="0"/>
              <a:t>The function compares the components of a probability distribution to a dynamically defines threshold, enabling you to find outliers in a dataset.</a:t>
            </a:r>
          </a:p>
          <a:p>
            <a:r>
              <a:rPr lang="en-US" sz="1800" b="1" dirty="0" err="1"/>
              <a:t>Make_word_cloud</a:t>
            </a:r>
            <a:r>
              <a:rPr lang="en-US" sz="1800" b="1" dirty="0"/>
              <a:t>:</a:t>
            </a:r>
          </a:p>
          <a:p>
            <a:pPr marL="36900" indent="0">
              <a:buNone/>
            </a:pPr>
            <a:r>
              <a:rPr lang="en-US" sz="1800" dirty="0"/>
              <a:t>Based on the word frequencies in the text, the function creates a word cloud from text data linked to a certain cluster and shows it on a subplot with a designated title.</a:t>
            </a:r>
          </a:p>
          <a:p>
            <a:r>
              <a:rPr lang="en-US" sz="1800" b="1" dirty="0" err="1"/>
              <a:t>Split_data_by_nan</a:t>
            </a:r>
            <a:r>
              <a:rPr lang="en-US" sz="1800" b="1" dirty="0"/>
              <a:t>:</a:t>
            </a:r>
          </a:p>
          <a:p>
            <a:pPr marL="36900" indent="0">
              <a:buNone/>
            </a:pPr>
            <a:r>
              <a:rPr lang="en-US" sz="1800" dirty="0"/>
              <a:t>We can use the function to filter the dataset such that only columns with a proportion of missing values below a predetermined threshold are included.</a:t>
            </a:r>
          </a:p>
          <a:p>
            <a:r>
              <a:rPr lang="en-US" sz="1800" b="1" dirty="0" err="1"/>
              <a:t>Scale_and_log</a:t>
            </a:r>
            <a:r>
              <a:rPr lang="en-US" sz="1800" b="1" dirty="0"/>
              <a:t>:</a:t>
            </a:r>
          </a:p>
          <a:p>
            <a:pPr marL="36900" indent="0">
              <a:buNone/>
            </a:pPr>
            <a:r>
              <a:rPr lang="en-US" sz="1800" dirty="0"/>
              <a:t>The function enables a numerical characteristic to be transformed by combining standardization, Box-Cox transformation, and Min-Max scaling.</a:t>
            </a:r>
          </a:p>
          <a:p>
            <a:pPr marL="36900" indent="0">
              <a:buNone/>
            </a:pPr>
            <a:endParaRPr lang="en-US" sz="2000" dirty="0"/>
          </a:p>
          <a:p>
            <a:pPr marL="36900" indent="0">
              <a:buNone/>
            </a:pPr>
            <a:endParaRPr lang="en-US" sz="2000" dirty="0"/>
          </a:p>
          <a:p>
            <a:pPr marL="36900" indent="0">
              <a:buNone/>
            </a:pPr>
            <a:endParaRPr lang="en-US" sz="2000" dirty="0"/>
          </a:p>
          <a:p>
            <a:pPr marL="36900" indent="0">
              <a:buNone/>
            </a:pPr>
            <a:endParaRPr lang="en-US" sz="2000" dirty="0"/>
          </a:p>
          <a:p>
            <a:pPr marL="36900" indent="0">
              <a:buNone/>
            </a:pPr>
            <a:endParaRPr lang="en-US" sz="2000" dirty="0"/>
          </a:p>
          <a:p>
            <a:pPr marL="36900" indent="0">
              <a:buNone/>
            </a:pPr>
            <a:endParaRPr lang="en-US" sz="2000" dirty="0"/>
          </a:p>
          <a:p>
            <a:pPr marL="36900" indent="0">
              <a:buNone/>
            </a:pPr>
            <a:endParaRPr lang="en-US" sz="2000" dirty="0"/>
          </a:p>
          <a:p>
            <a:pPr marL="36900" indent="0">
              <a:buNone/>
            </a:pPr>
            <a:endParaRPr lang="en-US" sz="2000" dirty="0"/>
          </a:p>
          <a:p>
            <a:pPr marL="36900" indent="0">
              <a:buNone/>
            </a:pPr>
            <a:endParaRPr lang="en-US" dirty="0"/>
          </a:p>
        </p:txBody>
      </p:sp>
    </p:spTree>
    <p:extLst>
      <p:ext uri="{BB962C8B-B14F-4D97-AF65-F5344CB8AC3E}">
        <p14:creationId xmlns:p14="http://schemas.microsoft.com/office/powerpoint/2010/main" val="675354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Proposed Technique</a:t>
            </a:r>
          </a:p>
        </p:txBody>
      </p:sp>
      <p:sp>
        <p:nvSpPr>
          <p:cNvPr id="3" name="Content Placeholder 2"/>
          <p:cNvSpPr>
            <a:spLocks noGrp="1"/>
          </p:cNvSpPr>
          <p:nvPr>
            <p:ph idx="1"/>
          </p:nvPr>
        </p:nvSpPr>
        <p:spPr/>
        <p:txBody>
          <a:bodyPr>
            <a:normAutofit fontScale="92500" lnSpcReduction="20000"/>
          </a:bodyPr>
          <a:lstStyle/>
          <a:p>
            <a:r>
              <a:rPr lang="en-US" b="1" dirty="0"/>
              <a:t>Anomaly detection: </a:t>
            </a:r>
          </a:p>
          <a:p>
            <a:pPr marL="36900" indent="0">
              <a:buNone/>
            </a:pPr>
            <a:r>
              <a:rPr lang="en-US" dirty="0"/>
              <a:t>By utilizing the Gaussian Mixture Model's capacity to recognize departures from the dataset's natural structure, the model improves data quality by detecting errors, including minute anomalies, in </a:t>
            </a:r>
            <a:r>
              <a:rPr lang="en-US" dirty="0" err="1"/>
              <a:t>OpenFoodFacts</a:t>
            </a:r>
            <a:r>
              <a:rPr lang="en-US" dirty="0"/>
              <a:t> data.</a:t>
            </a:r>
          </a:p>
          <a:p>
            <a:pPr marL="36900" indent="0">
              <a:buNone/>
            </a:pPr>
            <a:endParaRPr lang="en-US" dirty="0"/>
          </a:p>
          <a:p>
            <a:r>
              <a:rPr lang="en-US" b="1" dirty="0"/>
              <a:t>Automatic Categorization: </a:t>
            </a:r>
          </a:p>
          <a:p>
            <a:pPr marL="36900" indent="0">
              <a:buNone/>
            </a:pPr>
            <a:r>
              <a:rPr lang="en-US" dirty="0"/>
              <a:t>Product classification is streamlined and less dependent on user input thanks to the app's use of the Gaussian Mixture Model for automated categorization. The app's objective is to enhance user experience and overall efficiency in handling a variety of product information by suggesting categories on its own and asking users to confirm or modify them.</a:t>
            </a:r>
          </a:p>
          <a:p>
            <a:pPr marL="36900" indent="0">
              <a:buNone/>
            </a:pP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C10C105-EEB5-43F7-AA95-5DDB920D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5307" y="965201"/>
            <a:ext cx="2559867" cy="4562472"/>
          </a:xfrm>
        </p:spPr>
        <p:txBody>
          <a:bodyPr anchor="t">
            <a:normAutofit/>
          </a:bodyPr>
          <a:lstStyle/>
          <a:p>
            <a:pPr algn="l"/>
            <a:r>
              <a:rPr lang="en-US" sz="3100"/>
              <a:t>GMM Methodology</a:t>
            </a:r>
          </a:p>
        </p:txBody>
      </p:sp>
      <p:pic>
        <p:nvPicPr>
          <p:cNvPr id="13" name="Picture 12">
            <a:extLst>
              <a:ext uri="{FF2B5EF4-FFF2-40B4-BE49-F238E27FC236}">
                <a16:creationId xmlns:a16="http://schemas.microsoft.com/office/drawing/2014/main" id="{94BF495F-706E-4740-8918-C1F52CEA9D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3479292" y="2"/>
            <a:ext cx="5664708" cy="6857998"/>
          </a:xfrm>
          <a:prstGeom prst="rect">
            <a:avLst/>
          </a:prstGeom>
        </p:spPr>
      </p:pic>
      <p:sp>
        <p:nvSpPr>
          <p:cNvPr id="3" name="Content Placeholder 2"/>
          <p:cNvSpPr>
            <a:spLocks noGrp="1"/>
          </p:cNvSpPr>
          <p:nvPr>
            <p:ph idx="1"/>
          </p:nvPr>
        </p:nvSpPr>
        <p:spPr>
          <a:xfrm>
            <a:off x="3861707" y="965200"/>
            <a:ext cx="4588960" cy="4562473"/>
          </a:xfrm>
        </p:spPr>
        <p:txBody>
          <a:bodyPr>
            <a:normAutofit/>
          </a:bodyPr>
          <a:lstStyle/>
          <a:p>
            <a:r>
              <a:rPr lang="en-US"/>
              <a:t> What is the Gaussian Mixture Model?</a:t>
            </a:r>
          </a:p>
          <a:p>
            <a:pPr marL="36900" indent="0">
              <a:buNone/>
            </a:pPr>
            <a:r>
              <a:rPr lang="en-US"/>
              <a:t>The Gaussian Mixture Model is a clustering technique that groups data based on similarities. It assumes the data is made up of multiple overlapping groups, called "clusters," each of which follows a bell-shaped curve (Gaussian distribution). GMM tries to identify these groups and their characteristics, such as the center (mean) and spread (variance).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C6B9CB-402D-B84C-6D29-3769A18318F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FAC9FD-BAD6-47B4-9C11-BE23CEAC7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B67B9C-9B45-4084-9BB5-187071EE9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14"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011F7E-6D87-9E9A-ED60-DB8B1E69FC9A}"/>
              </a:ext>
            </a:extLst>
          </p:cNvPr>
          <p:cNvSpPr>
            <a:spLocks noGrp="1"/>
          </p:cNvSpPr>
          <p:nvPr>
            <p:ph type="title"/>
          </p:nvPr>
        </p:nvSpPr>
        <p:spPr>
          <a:xfrm>
            <a:off x="521937" y="1078264"/>
            <a:ext cx="2567197" cy="4701473"/>
          </a:xfrm>
        </p:spPr>
        <p:txBody>
          <a:bodyPr>
            <a:normAutofit/>
          </a:bodyPr>
          <a:lstStyle/>
          <a:p>
            <a:pPr algn="r"/>
            <a:r>
              <a:rPr lang="en-US" sz="3200">
                <a:solidFill>
                  <a:srgbClr val="FFFFFF"/>
                </a:solidFill>
              </a:rPr>
              <a:t>GMM Methodology</a:t>
            </a:r>
          </a:p>
        </p:txBody>
      </p:sp>
      <p:sp>
        <p:nvSpPr>
          <p:cNvPr id="3" name="Content Placeholder 2">
            <a:extLst>
              <a:ext uri="{FF2B5EF4-FFF2-40B4-BE49-F238E27FC236}">
                <a16:creationId xmlns:a16="http://schemas.microsoft.com/office/drawing/2014/main" id="{A0B3A0A6-A3C1-E78D-164D-C712F20B56CA}"/>
              </a:ext>
            </a:extLst>
          </p:cNvPr>
          <p:cNvSpPr>
            <a:spLocks noGrp="1"/>
          </p:cNvSpPr>
          <p:nvPr>
            <p:ph idx="1"/>
          </p:nvPr>
        </p:nvSpPr>
        <p:spPr>
          <a:xfrm>
            <a:off x="3835625" y="1078263"/>
            <a:ext cx="4588183" cy="4701474"/>
          </a:xfrm>
          <a:effectLst/>
        </p:spPr>
        <p:txBody>
          <a:bodyPr anchor="ctr">
            <a:normAutofit/>
          </a:bodyPr>
          <a:lstStyle/>
          <a:p>
            <a:pPr>
              <a:lnSpc>
                <a:spcPct val="90000"/>
              </a:lnSpc>
            </a:pPr>
            <a:r>
              <a:rPr lang="en-US" sz="1500" b="1"/>
              <a:t>Key Concepts:</a:t>
            </a:r>
          </a:p>
          <a:p>
            <a:pPr>
              <a:lnSpc>
                <a:spcPct val="90000"/>
              </a:lnSpc>
              <a:buFont typeface="+mj-lt"/>
              <a:buAutoNum type="arabicPeriod"/>
            </a:pPr>
            <a:r>
              <a:rPr lang="en-US" sz="1500" b="1"/>
              <a:t>Clusters as Gaussian Distributions</a:t>
            </a:r>
            <a:r>
              <a:rPr lang="en-US" sz="1500"/>
              <a:t>:</a:t>
            </a:r>
            <a:br>
              <a:rPr lang="en-US" sz="1500"/>
            </a:br>
            <a:r>
              <a:rPr lang="en-US" sz="1500"/>
              <a:t>Each cluster is represented as a Gaussian distribution (like a 3D hill or a 2D curve).</a:t>
            </a:r>
          </a:p>
          <a:p>
            <a:pPr>
              <a:lnSpc>
                <a:spcPct val="90000"/>
              </a:lnSpc>
              <a:buFont typeface="+mj-lt"/>
              <a:buAutoNum type="arabicPeriod"/>
            </a:pPr>
            <a:r>
              <a:rPr lang="en-US" sz="1500" b="1"/>
              <a:t>Soft Clustering</a:t>
            </a:r>
            <a:r>
              <a:rPr lang="en-US" sz="1500"/>
              <a:t>:</a:t>
            </a:r>
            <a:br>
              <a:rPr lang="en-US" sz="1500"/>
            </a:br>
            <a:r>
              <a:rPr lang="en-US" sz="1500"/>
              <a:t>Unlike hard clustering methods (e.g., K-Means), GMM gives each data point a probability of belonging to multiple clusters, allowing for more flexibility.</a:t>
            </a:r>
          </a:p>
          <a:p>
            <a:pPr>
              <a:lnSpc>
                <a:spcPct val="90000"/>
              </a:lnSpc>
              <a:buFont typeface="+mj-lt"/>
              <a:buAutoNum type="arabicPeriod"/>
            </a:pPr>
            <a:r>
              <a:rPr lang="en-US" sz="1500" b="1"/>
              <a:t>Iterative Process</a:t>
            </a:r>
            <a:r>
              <a:rPr lang="en-US" sz="1500"/>
              <a:t>:</a:t>
            </a:r>
            <a:br>
              <a:rPr lang="en-US" sz="1500"/>
            </a:br>
            <a:r>
              <a:rPr lang="en-US" sz="1500"/>
              <a:t>GMM uses the Expectation-Maximization (EM) algorithm:</a:t>
            </a:r>
          </a:p>
          <a:p>
            <a:pPr marL="742950" lvl="1" indent="-285750">
              <a:lnSpc>
                <a:spcPct val="90000"/>
              </a:lnSpc>
              <a:buFont typeface="+mj-lt"/>
              <a:buAutoNum type="arabicPeriod"/>
            </a:pPr>
            <a:r>
              <a:rPr lang="en-US" sz="1500" b="1"/>
              <a:t>E-Step</a:t>
            </a:r>
            <a:r>
              <a:rPr lang="en-US" sz="1500"/>
              <a:t>: Calculates the probability of each data point belonging to each cluster.</a:t>
            </a:r>
          </a:p>
          <a:p>
            <a:pPr marL="742950" lvl="1" indent="-285750">
              <a:lnSpc>
                <a:spcPct val="90000"/>
              </a:lnSpc>
              <a:buFont typeface="+mj-lt"/>
              <a:buAutoNum type="arabicPeriod"/>
            </a:pPr>
            <a:r>
              <a:rPr lang="en-US" sz="1500" b="1"/>
              <a:t>M-Step</a:t>
            </a:r>
            <a:r>
              <a:rPr lang="en-US" sz="1500"/>
              <a:t>: Updates the clusters based on these probabilities.</a:t>
            </a:r>
          </a:p>
          <a:p>
            <a:pPr marL="36900" indent="0">
              <a:lnSpc>
                <a:spcPct val="90000"/>
              </a:lnSpc>
              <a:buNone/>
            </a:pPr>
            <a:endParaRPr lang="en-US" sz="1500"/>
          </a:p>
        </p:txBody>
      </p:sp>
    </p:spTree>
    <p:extLst>
      <p:ext uri="{BB962C8B-B14F-4D97-AF65-F5344CB8AC3E}">
        <p14:creationId xmlns:p14="http://schemas.microsoft.com/office/powerpoint/2010/main" val="3569770249"/>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188</TotalTime>
  <Words>1761</Words>
  <Application>Microsoft Office PowerPoint</Application>
  <PresentationFormat>On-screen Show (4:3)</PresentationFormat>
  <Paragraphs>121</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Calisto MT</vt:lpstr>
      <vt:lpstr>Times New Roman</vt:lpstr>
      <vt:lpstr>Wingdings 2</vt:lpstr>
      <vt:lpstr>Slate</vt:lpstr>
      <vt:lpstr>   Secrets of the Supermarket CS63018 &amp; CS 73018 Probabilistic  Data Management  Professor :- Xiang Lian   </vt:lpstr>
      <vt:lpstr>Introduction</vt:lpstr>
      <vt:lpstr>DataSet Description</vt:lpstr>
      <vt:lpstr>Problem Statement</vt:lpstr>
      <vt:lpstr>Background</vt:lpstr>
      <vt:lpstr>METHODS</vt:lpstr>
      <vt:lpstr>Proposed Technique</vt:lpstr>
      <vt:lpstr>GMM Methodology</vt:lpstr>
      <vt:lpstr>GMM Methodology</vt:lpstr>
      <vt:lpstr>GMM Methodology</vt:lpstr>
      <vt:lpstr>Strategy of Approach </vt:lpstr>
      <vt:lpstr>E- Step</vt:lpstr>
      <vt:lpstr>M-Step</vt:lpstr>
      <vt:lpstr>Data Cleaning and Preprocessing</vt:lpstr>
      <vt:lpstr>Data Cleaning and Preprocessing</vt:lpstr>
      <vt:lpstr>Data Cleaning and Preprocessing</vt:lpstr>
      <vt:lpstr>Data Cleaning and Preprocessing</vt:lpstr>
      <vt:lpstr>Training and Model Selection</vt:lpstr>
      <vt:lpstr>Clustering Results</vt:lpstr>
      <vt:lpstr>PowerPoint Presentation</vt:lpstr>
      <vt:lpstr>Certainty Analysis</vt:lpstr>
      <vt:lpstr>Anomaly Detection</vt:lpstr>
      <vt:lpstr>PowerPoint Presentation</vt:lpstr>
      <vt:lpstr>Estimating Nutrition Scores</vt:lpstr>
      <vt:lpstr>Future Work and 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Mouli Deekshith Edurugundla</dc:creator>
  <cp:keywords/>
  <dc:description>generated using python-pptx</dc:description>
  <cp:lastModifiedBy>Male, Raghunath</cp:lastModifiedBy>
  <cp:revision>6</cp:revision>
  <dcterms:created xsi:type="dcterms:W3CDTF">2013-01-27T09:14:16Z</dcterms:created>
  <dcterms:modified xsi:type="dcterms:W3CDTF">2025-05-28T23:19:42Z</dcterms:modified>
  <cp:category/>
</cp:coreProperties>
</file>