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iriam Libre"/>
      <p:regular r:id="rId23"/>
      <p:bold r:id="rId24"/>
    </p:embeddedFont>
    <p:embeddedFont>
      <p:font typeface="Work Sans"/>
      <p:regular r:id="rId25"/>
      <p:bold r:id="rId26"/>
      <p:italic r:id="rId27"/>
      <p:boldItalic r:id="rId28"/>
    </p:embeddedFont>
    <p:embeddedFont>
      <p:font typeface="Barlow Light"/>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iriamLibre-bold.fntdata"/><Relationship Id="rId23" Type="http://schemas.openxmlformats.org/officeDocument/2006/relationships/font" Target="fonts/MiriamLibr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italic.fntdata"/><Relationship Id="rId30" Type="http://schemas.openxmlformats.org/officeDocument/2006/relationships/font" Target="fonts/BarlowLight-bold.fntdata"/><Relationship Id="rId11" Type="http://schemas.openxmlformats.org/officeDocument/2006/relationships/slide" Target="slides/slide7.xml"/><Relationship Id="rId33" Type="http://schemas.openxmlformats.org/officeDocument/2006/relationships/font" Target="fonts/Barlow-regular.fntdata"/><Relationship Id="rId10" Type="http://schemas.openxmlformats.org/officeDocument/2006/relationships/slide" Target="slides/slide6.xml"/><Relationship Id="rId32" Type="http://schemas.openxmlformats.org/officeDocument/2006/relationships/font" Target="fonts/BarlowLight-boldItalic.fntdata"/><Relationship Id="rId13" Type="http://schemas.openxmlformats.org/officeDocument/2006/relationships/slide" Target="slides/slide9.xml"/><Relationship Id="rId35" Type="http://schemas.openxmlformats.org/officeDocument/2006/relationships/font" Target="fonts/Barlow-italic.fntdata"/><Relationship Id="rId12" Type="http://schemas.openxmlformats.org/officeDocument/2006/relationships/slide" Target="slides/slide8.xml"/><Relationship Id="rId34" Type="http://schemas.openxmlformats.org/officeDocument/2006/relationships/font" Target="fonts/Barlow-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arlow-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82ee825d1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82ee825d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82ee825d1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82ee825d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2ee825d1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2ee825d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82ee825d1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82ee825d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82ee825d1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82ee825d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82ee825d1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82ee825d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82ee825d1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82ee825d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82ee825d1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82ee825d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86c44372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86c4437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2ee825d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2ee825d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82ee825d1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82ee825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82ee825d1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82ee825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82ee825d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82ee825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82ee825d1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82ee825d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82ee825d1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82ee825d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82ee825d1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82ee825d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82ee825d1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82ee825d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169050" y="1570525"/>
            <a:ext cx="4899000" cy="15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mpact"/>
                <a:ea typeface="Impact"/>
                <a:cs typeface="Impact"/>
                <a:sym typeface="Impact"/>
              </a:rPr>
              <a:t>FINGERPRINT RECOGNITION</a:t>
            </a:r>
            <a:endParaRPr>
              <a:latin typeface="Impact"/>
              <a:ea typeface="Impact"/>
              <a:cs typeface="Impact"/>
              <a:sym typeface="Impact"/>
            </a:endParaRPr>
          </a:p>
        </p:txBody>
      </p:sp>
      <p:sp>
        <p:nvSpPr>
          <p:cNvPr id="241" name="Google Shape;241;p13"/>
          <p:cNvSpPr txBox="1"/>
          <p:nvPr/>
        </p:nvSpPr>
        <p:spPr>
          <a:xfrm>
            <a:off x="2759675" y="3441175"/>
            <a:ext cx="3933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libri"/>
                <a:ea typeface="Calibri"/>
                <a:cs typeface="Calibri"/>
                <a:sym typeface="Calibri"/>
              </a:rPr>
              <a:t>SUBMITTED BY</a:t>
            </a: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SHUBHDEEP GAUTAM(RA1811003010273)</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MRETUL MADAV(RA1811003010278)</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ANOUSHKA HALDER(RA1811003010283)</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ADYASHA PATTANAIK(RA1811003010293)</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RAGHU B(RA1811003010303)</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1" name="Google Shape;301;p22"/>
          <p:cNvSpPr txBox="1"/>
          <p:nvPr/>
        </p:nvSpPr>
        <p:spPr>
          <a:xfrm>
            <a:off x="267900" y="396475"/>
            <a:ext cx="39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02" name="Google Shape;302;p22"/>
          <p:cNvSpPr txBox="1"/>
          <p:nvPr/>
        </p:nvSpPr>
        <p:spPr>
          <a:xfrm>
            <a:off x="246450" y="342900"/>
            <a:ext cx="4104000" cy="45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03" name="Google Shape;303;p22"/>
          <p:cNvSpPr txBox="1"/>
          <p:nvPr/>
        </p:nvSpPr>
        <p:spPr>
          <a:xfrm>
            <a:off x="246450" y="289325"/>
            <a:ext cx="4125600" cy="4676100"/>
          </a:xfrm>
          <a:prstGeom prst="rect">
            <a:avLst/>
          </a:prstGeom>
          <a:noFill/>
          <a:ln>
            <a:noFill/>
          </a:ln>
        </p:spPr>
        <p:txBody>
          <a:bodyPr anchorCtr="0" anchor="t" bIns="91425" lIns="91425" spcFirstLastPara="1" rIns="91425" wrap="square" tIns="91425">
            <a:spAutoFit/>
          </a:bodyPr>
          <a:lstStyle/>
          <a:p>
            <a:pPr indent="-292100" lvl="0" marL="457200" rtl="0" algn="l">
              <a:lnSpc>
                <a:spcPct val="135714"/>
              </a:lnSpc>
              <a:spcBef>
                <a:spcPts val="0"/>
              </a:spcBef>
              <a:spcAft>
                <a:spcPts val="0"/>
              </a:spcAft>
              <a:buSzPts val="1000"/>
              <a:buFont typeface="Courier New"/>
              <a:buChar char="●"/>
            </a:pPr>
            <a:r>
              <a:rPr b="1" lang="en" sz="1000">
                <a:highlight>
                  <a:srgbClr val="FFFFFE"/>
                </a:highlight>
                <a:latin typeface="Courier New"/>
                <a:ea typeface="Courier New"/>
                <a:cs typeface="Courier New"/>
                <a:sym typeface="Courier New"/>
              </a:rPr>
              <a:t>Augmenting the images so that they represent images taken from the real world as not all fingerprints can or will be taken perfectly.</a:t>
            </a:r>
            <a:endParaRPr b="1" sz="1000">
              <a:highlight>
                <a:srgbClr val="FFFFFE"/>
              </a:highlight>
              <a:latin typeface="Courier New"/>
              <a:ea typeface="Courier New"/>
              <a:cs typeface="Courier New"/>
              <a:sym typeface="Courier New"/>
            </a:endParaRPr>
          </a:p>
          <a:p>
            <a:pPr indent="-292100" lvl="0" marL="457200" rtl="0" algn="l">
              <a:lnSpc>
                <a:spcPct val="135714"/>
              </a:lnSpc>
              <a:spcBef>
                <a:spcPts val="0"/>
              </a:spcBef>
              <a:spcAft>
                <a:spcPts val="0"/>
              </a:spcAft>
              <a:buSzPts val="1000"/>
              <a:buFont typeface="Courier New"/>
              <a:buChar char="●"/>
            </a:pPr>
            <a:r>
              <a:rPr b="1" lang="en" sz="1000">
                <a:highlight>
                  <a:srgbClr val="FFFFFE"/>
                </a:highlight>
                <a:latin typeface="Courier New"/>
                <a:ea typeface="Courier New"/>
                <a:cs typeface="Courier New"/>
                <a:sym typeface="Courier New"/>
              </a:rPr>
              <a:t>We augment the data so it represents a wild environment.</a:t>
            </a:r>
            <a:endParaRPr b="1" sz="1000">
              <a:highlight>
                <a:srgbClr val="FFFFFE"/>
              </a:highlight>
              <a:latin typeface="Courier New"/>
              <a:ea typeface="Courier New"/>
              <a:cs typeface="Courier New"/>
              <a:sym typeface="Courier New"/>
            </a:endParaRPr>
          </a:p>
          <a:p>
            <a:pPr indent="-292100" lvl="0" marL="457200" rtl="0" algn="l">
              <a:lnSpc>
                <a:spcPct val="135714"/>
              </a:lnSpc>
              <a:spcBef>
                <a:spcPts val="0"/>
              </a:spcBef>
              <a:spcAft>
                <a:spcPts val="0"/>
              </a:spcAft>
              <a:buSzPts val="1000"/>
              <a:buFont typeface="Courier New"/>
              <a:buChar char="●"/>
            </a:pPr>
            <a:r>
              <a:rPr b="1" lang="en" sz="1000">
                <a:highlight>
                  <a:srgbClr val="FFFFFF"/>
                </a:highlight>
                <a:latin typeface="Georgia"/>
                <a:ea typeface="Georgia"/>
                <a:cs typeface="Georgia"/>
                <a:sym typeface="Georgia"/>
              </a:rPr>
              <a:t>Our input_shape = [90,90,1] </a:t>
            </a:r>
            <a:endParaRPr b="1" sz="1000">
              <a:highlight>
                <a:srgbClr val="FFFFFE"/>
              </a:highlight>
              <a:latin typeface="Courier New"/>
              <a:ea typeface="Courier New"/>
              <a:cs typeface="Courier New"/>
              <a:sym typeface="Courier New"/>
            </a:endParaRPr>
          </a:p>
          <a:p>
            <a:pPr indent="-292100" lvl="0" marL="457200" rtl="0" algn="l">
              <a:lnSpc>
                <a:spcPct val="218181"/>
              </a:lnSpc>
              <a:spcBef>
                <a:spcPts val="0"/>
              </a:spcBef>
              <a:spcAft>
                <a:spcPts val="0"/>
              </a:spcAft>
              <a:buSzPts val="1000"/>
              <a:buFont typeface="Georgia"/>
              <a:buChar char="●"/>
            </a:pPr>
            <a:r>
              <a:rPr b="1" lang="en" sz="1000">
                <a:highlight>
                  <a:srgbClr val="FFFFFF"/>
                </a:highlight>
                <a:latin typeface="Georgia"/>
                <a:ea typeface="Georgia"/>
                <a:cs typeface="Georgia"/>
                <a:sym typeface="Georgia"/>
              </a:rPr>
              <a:t>Our class number is two.</a:t>
            </a:r>
            <a:endParaRPr b="1" sz="1000">
              <a:highlight>
                <a:srgbClr val="FFFFFF"/>
              </a:highlight>
              <a:latin typeface="Georgia"/>
              <a:ea typeface="Georgia"/>
              <a:cs typeface="Georgia"/>
              <a:sym typeface="Georgia"/>
            </a:endParaRPr>
          </a:p>
          <a:p>
            <a:pPr indent="-292100" lvl="0" marL="457200" rtl="0" algn="l">
              <a:lnSpc>
                <a:spcPct val="218181"/>
              </a:lnSpc>
              <a:spcBef>
                <a:spcPts val="0"/>
              </a:spcBef>
              <a:spcAft>
                <a:spcPts val="0"/>
              </a:spcAft>
              <a:buSzPts val="1000"/>
              <a:buFont typeface="Georgia"/>
              <a:buChar char="●"/>
            </a:pPr>
            <a:r>
              <a:rPr b="1" lang="en" sz="1000">
                <a:highlight>
                  <a:srgbClr val="FFFFFF"/>
                </a:highlight>
                <a:latin typeface="Georgia"/>
                <a:ea typeface="Georgia"/>
                <a:cs typeface="Georgia"/>
                <a:sym typeface="Georgia"/>
              </a:rPr>
              <a:t>Each of our convolutional layer(</a:t>
            </a:r>
            <a:r>
              <a:rPr b="1" lang="en" sz="1000">
                <a:highlight>
                  <a:srgbClr val="F2F2F2"/>
                </a:highlight>
                <a:latin typeface="Courier New"/>
                <a:ea typeface="Courier New"/>
                <a:cs typeface="Courier New"/>
                <a:sym typeface="Courier New"/>
              </a:rPr>
              <a:t>Conv2D</a:t>
            </a:r>
            <a:r>
              <a:rPr b="1" lang="en" sz="1000">
                <a:highlight>
                  <a:srgbClr val="FFFFFF"/>
                </a:highlight>
                <a:latin typeface="Georgia"/>
                <a:ea typeface="Georgia"/>
                <a:cs typeface="Georgia"/>
                <a:sym typeface="Georgia"/>
              </a:rPr>
              <a:t>) consist of 32 filters each of size 3 ,We set our input shape in the first layer only</a:t>
            </a:r>
            <a:endParaRPr b="1" sz="1000">
              <a:highlight>
                <a:srgbClr val="FFFFFF"/>
              </a:highlight>
              <a:latin typeface="Georgia"/>
              <a:ea typeface="Georgia"/>
              <a:cs typeface="Georgia"/>
              <a:sym typeface="Georgia"/>
            </a:endParaRPr>
          </a:p>
          <a:p>
            <a:pPr indent="-292100" lvl="0" marL="457200" rtl="0" algn="l">
              <a:lnSpc>
                <a:spcPct val="218181"/>
              </a:lnSpc>
              <a:spcBef>
                <a:spcPts val="0"/>
              </a:spcBef>
              <a:spcAft>
                <a:spcPts val="0"/>
              </a:spcAft>
              <a:buSzPts val="1000"/>
              <a:buFont typeface="Georgia"/>
              <a:buChar char="●"/>
            </a:pPr>
            <a:r>
              <a:rPr b="1" lang="en" sz="1000">
                <a:highlight>
                  <a:srgbClr val="FFFFFF"/>
                </a:highlight>
                <a:latin typeface="Georgia"/>
                <a:ea typeface="Georgia"/>
                <a:cs typeface="Georgia"/>
                <a:sym typeface="Georgia"/>
              </a:rPr>
              <a:t>Maxpooling layers(</a:t>
            </a:r>
            <a:r>
              <a:rPr b="1" lang="en" sz="1000">
                <a:highlight>
                  <a:srgbClr val="F2F2F2"/>
                </a:highlight>
                <a:latin typeface="Courier New"/>
                <a:ea typeface="Courier New"/>
                <a:cs typeface="Courier New"/>
                <a:sym typeface="Courier New"/>
              </a:rPr>
              <a:t>MaxPooling2D</a:t>
            </a:r>
            <a:r>
              <a:rPr b="1" lang="en" sz="1000">
                <a:highlight>
                  <a:srgbClr val="FFFFFF"/>
                </a:highlight>
                <a:latin typeface="Georgia"/>
                <a:ea typeface="Georgia"/>
                <a:cs typeface="Georgia"/>
                <a:sym typeface="Georgia"/>
              </a:rPr>
              <a:t>) have a pool size of 2.</a:t>
            </a:r>
            <a:endParaRPr b="1" sz="1000">
              <a:highlight>
                <a:srgbClr val="FFFFFF"/>
              </a:highlight>
              <a:latin typeface="Georgia"/>
              <a:ea typeface="Georgia"/>
              <a:cs typeface="Georgia"/>
              <a:sym typeface="Georgia"/>
            </a:endParaRPr>
          </a:p>
          <a:p>
            <a:pPr indent="-292100" lvl="0" marL="457200" rtl="0" algn="l">
              <a:lnSpc>
                <a:spcPct val="218181"/>
              </a:lnSpc>
              <a:spcBef>
                <a:spcPts val="0"/>
              </a:spcBef>
              <a:spcAft>
                <a:spcPts val="0"/>
              </a:spcAft>
              <a:buClr>
                <a:srgbClr val="292929"/>
              </a:buClr>
              <a:buSzPts val="1000"/>
              <a:buFont typeface="Georgia"/>
              <a:buChar char="●"/>
            </a:pPr>
            <a:r>
              <a:rPr b="1" lang="en" sz="1000">
                <a:solidFill>
                  <a:srgbClr val="292929"/>
                </a:solidFill>
                <a:highlight>
                  <a:srgbClr val="FFFFFF"/>
                </a:highlight>
                <a:latin typeface="Georgia"/>
                <a:ea typeface="Georgia"/>
                <a:cs typeface="Georgia"/>
                <a:sym typeface="Georgia"/>
              </a:rPr>
              <a:t>We are having a categorical-classification problem , we will end the network with an output </a:t>
            </a:r>
            <a:r>
              <a:rPr b="1" lang="en" sz="1000">
                <a:solidFill>
                  <a:srgbClr val="292929"/>
                </a:solidFill>
                <a:highlight>
                  <a:srgbClr val="F2F2F2"/>
                </a:highlight>
                <a:latin typeface="Courier New"/>
                <a:ea typeface="Courier New"/>
                <a:cs typeface="Courier New"/>
                <a:sym typeface="Courier New"/>
              </a:rPr>
              <a:t>Dense</a:t>
            </a:r>
            <a:r>
              <a:rPr b="1" lang="en" sz="1000">
                <a:solidFill>
                  <a:srgbClr val="292929"/>
                </a:solidFill>
                <a:highlight>
                  <a:srgbClr val="FFFFFF"/>
                </a:highlight>
                <a:latin typeface="Georgia"/>
                <a:ea typeface="Georgia"/>
                <a:cs typeface="Georgia"/>
                <a:sym typeface="Georgia"/>
              </a:rPr>
              <a:t> layer of size 2 (class number) and a softmax activation.</a:t>
            </a:r>
            <a:endParaRPr b="1" sz="10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a:latin typeface="Barlow Light"/>
              <a:ea typeface="Barlow Light"/>
              <a:cs typeface="Barlow Light"/>
              <a:sym typeface="Barlow Light"/>
            </a:endParaRPr>
          </a:p>
        </p:txBody>
      </p:sp>
      <p:pic>
        <p:nvPicPr>
          <p:cNvPr id="304" name="Google Shape;304;p22"/>
          <p:cNvPicPr preferRelativeResize="0"/>
          <p:nvPr/>
        </p:nvPicPr>
        <p:blipFill>
          <a:blip r:embed="rId3">
            <a:alphaModFix/>
          </a:blip>
          <a:stretch>
            <a:fillRect/>
          </a:stretch>
        </p:blipFill>
        <p:spPr>
          <a:xfrm>
            <a:off x="4524450" y="289325"/>
            <a:ext cx="4326651" cy="472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0" name="Google Shape;310;p23"/>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12" name="Google Shape;312;p23"/>
          <p:cNvPicPr preferRelativeResize="0"/>
          <p:nvPr/>
        </p:nvPicPr>
        <p:blipFill>
          <a:blip r:embed="rId3">
            <a:alphaModFix/>
          </a:blip>
          <a:stretch>
            <a:fillRect/>
          </a:stretch>
        </p:blipFill>
        <p:spPr>
          <a:xfrm>
            <a:off x="107150" y="810825"/>
            <a:ext cx="5957901" cy="3882625"/>
          </a:xfrm>
          <a:prstGeom prst="rect">
            <a:avLst/>
          </a:prstGeom>
          <a:noFill/>
          <a:ln>
            <a:noFill/>
          </a:ln>
        </p:spPr>
      </p:pic>
      <p:pic>
        <p:nvPicPr>
          <p:cNvPr id="313" name="Google Shape;313;p23"/>
          <p:cNvPicPr preferRelativeResize="0"/>
          <p:nvPr/>
        </p:nvPicPr>
        <p:blipFill>
          <a:blip r:embed="rId4">
            <a:alphaModFix/>
          </a:blip>
          <a:stretch>
            <a:fillRect/>
          </a:stretch>
        </p:blipFill>
        <p:spPr>
          <a:xfrm>
            <a:off x="6065050" y="0"/>
            <a:ext cx="30789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CLASSIFICATION</a:t>
            </a:r>
            <a:endParaRPr>
              <a:solidFill>
                <a:srgbClr val="000000"/>
              </a:solidFill>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4" name="Google Shape;324;p25"/>
          <p:cNvSpPr txBox="1"/>
          <p:nvPr/>
        </p:nvSpPr>
        <p:spPr>
          <a:xfrm>
            <a:off x="261850" y="317950"/>
            <a:ext cx="4170900" cy="464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Light"/>
              <a:buChar char="●"/>
            </a:pPr>
            <a:r>
              <a:rPr lang="en" sz="1300">
                <a:solidFill>
                  <a:srgbClr val="333333"/>
                </a:solidFill>
                <a:highlight>
                  <a:srgbClr val="FCFCFC"/>
                </a:highlight>
                <a:latin typeface="Georgia"/>
                <a:ea typeface="Georgia"/>
                <a:cs typeface="Georgia"/>
                <a:sym typeface="Georgia"/>
              </a:rPr>
              <a:t>Fingerprint classification is a procedure in which fingerprints are grouped in a consistent and reliable way, such that different impressions of a same finger fall into a same group.</a:t>
            </a:r>
            <a:endParaRPr sz="1300">
              <a:solidFill>
                <a:srgbClr val="333333"/>
              </a:solidFill>
              <a:highlight>
                <a:srgbClr val="FCFCFC"/>
              </a:highlight>
              <a:latin typeface="Georgia"/>
              <a:ea typeface="Georgia"/>
              <a:cs typeface="Georgia"/>
              <a:sym typeface="Georgia"/>
            </a:endParaRPr>
          </a:p>
          <a:p>
            <a:pPr indent="0" lvl="0" marL="457200" rtl="0" algn="l">
              <a:spcBef>
                <a:spcPts val="0"/>
              </a:spcBef>
              <a:spcAft>
                <a:spcPts val="0"/>
              </a:spcAft>
              <a:buNone/>
            </a:pPr>
            <a:r>
              <a:rPr lang="en" sz="1300">
                <a:solidFill>
                  <a:srgbClr val="333333"/>
                </a:solidFill>
                <a:highlight>
                  <a:srgbClr val="FCFCFC"/>
                </a:highlight>
                <a:latin typeface="Georgia"/>
                <a:ea typeface="Georgia"/>
                <a:cs typeface="Georgia"/>
                <a:sym typeface="Georgia"/>
              </a:rPr>
              <a:t> </a:t>
            </a:r>
            <a:endParaRPr sz="1300">
              <a:solidFill>
                <a:srgbClr val="333333"/>
              </a:solidFill>
              <a:highlight>
                <a:srgbClr val="FCFCFC"/>
              </a:highlight>
              <a:latin typeface="Georgia"/>
              <a:ea typeface="Georgia"/>
              <a:cs typeface="Georgia"/>
              <a:sym typeface="Georgia"/>
            </a:endParaRPr>
          </a:p>
          <a:p>
            <a:pPr indent="-311150" lvl="0" marL="457200" rtl="0" algn="l">
              <a:spcBef>
                <a:spcPts val="0"/>
              </a:spcBef>
              <a:spcAft>
                <a:spcPts val="0"/>
              </a:spcAft>
              <a:buClr>
                <a:srgbClr val="333333"/>
              </a:buClr>
              <a:buSzPts val="1300"/>
              <a:buFont typeface="Georgia"/>
              <a:buChar char="●"/>
            </a:pPr>
            <a:r>
              <a:rPr lang="en" sz="1300">
                <a:solidFill>
                  <a:srgbClr val="333333"/>
                </a:solidFill>
                <a:highlight>
                  <a:srgbClr val="FCFCFC"/>
                </a:highlight>
                <a:latin typeface="Georgia"/>
                <a:ea typeface="Georgia"/>
                <a:cs typeface="Georgia"/>
                <a:sym typeface="Georgia"/>
              </a:rPr>
              <a:t>It can be viewed as a coarse-level pre-matching procedure so that a query fingerprint needs to be further compared with only a smaller subset of fingerprints in the database belonging to the same group.</a:t>
            </a:r>
            <a:endParaRPr sz="1300">
              <a:solidFill>
                <a:srgbClr val="333333"/>
              </a:solidFill>
              <a:highlight>
                <a:srgbClr val="FCFCFC"/>
              </a:highlight>
              <a:latin typeface="Georgia"/>
              <a:ea typeface="Georgia"/>
              <a:cs typeface="Georgia"/>
              <a:sym typeface="Georgia"/>
            </a:endParaRPr>
          </a:p>
          <a:p>
            <a:pPr indent="0" lvl="0" marL="457200" rtl="0" algn="l">
              <a:spcBef>
                <a:spcPts val="0"/>
              </a:spcBef>
              <a:spcAft>
                <a:spcPts val="0"/>
              </a:spcAft>
              <a:buNone/>
            </a:pPr>
            <a:r>
              <a:t/>
            </a:r>
            <a:endParaRPr sz="1300">
              <a:solidFill>
                <a:srgbClr val="333333"/>
              </a:solidFill>
              <a:highlight>
                <a:srgbClr val="FCFCFC"/>
              </a:highlight>
              <a:latin typeface="Georgia"/>
              <a:ea typeface="Georgia"/>
              <a:cs typeface="Georgia"/>
              <a:sym typeface="Georgia"/>
            </a:endParaRPr>
          </a:p>
          <a:p>
            <a:pPr indent="-311150" lvl="0" marL="457200" rtl="0" algn="l">
              <a:spcBef>
                <a:spcPts val="0"/>
              </a:spcBef>
              <a:spcAft>
                <a:spcPts val="0"/>
              </a:spcAft>
              <a:buClr>
                <a:srgbClr val="333333"/>
              </a:buClr>
              <a:buSzPts val="1300"/>
              <a:buFont typeface="Georgia"/>
              <a:buChar char="●"/>
            </a:pPr>
            <a:r>
              <a:rPr lang="en" sz="1300">
                <a:solidFill>
                  <a:srgbClr val="333333"/>
                </a:solidFill>
                <a:highlight>
                  <a:srgbClr val="FCFCFC"/>
                </a:highlight>
                <a:latin typeface="Georgia"/>
                <a:ea typeface="Georgia"/>
                <a:cs typeface="Georgia"/>
                <a:sym typeface="Georgia"/>
              </a:rPr>
              <a:t>It is often necessary to integrate a classification module into a fingerprint identification system to speed up the database search.</a:t>
            </a:r>
            <a:endParaRPr sz="1300">
              <a:solidFill>
                <a:srgbClr val="333333"/>
              </a:solidFill>
              <a:highlight>
                <a:srgbClr val="FCFCFC"/>
              </a:highlight>
              <a:latin typeface="Georgia"/>
              <a:ea typeface="Georgia"/>
              <a:cs typeface="Georgia"/>
              <a:sym typeface="Georgia"/>
            </a:endParaRPr>
          </a:p>
          <a:p>
            <a:pPr indent="0" lvl="0" marL="457200" rtl="0" algn="l">
              <a:spcBef>
                <a:spcPts val="0"/>
              </a:spcBef>
              <a:spcAft>
                <a:spcPts val="0"/>
              </a:spcAft>
              <a:buNone/>
            </a:pPr>
            <a:r>
              <a:t/>
            </a:r>
            <a:endParaRPr sz="1300">
              <a:solidFill>
                <a:srgbClr val="333333"/>
              </a:solidFill>
              <a:highlight>
                <a:srgbClr val="FCFCFC"/>
              </a:highlight>
              <a:latin typeface="Georgia"/>
              <a:ea typeface="Georgia"/>
              <a:cs typeface="Georgia"/>
              <a:sym typeface="Georgia"/>
            </a:endParaRPr>
          </a:p>
          <a:p>
            <a:pPr indent="-311150" lvl="0" marL="457200" rtl="0" algn="l">
              <a:spcBef>
                <a:spcPts val="0"/>
              </a:spcBef>
              <a:spcAft>
                <a:spcPts val="0"/>
              </a:spcAft>
              <a:buClr>
                <a:srgbClr val="333333"/>
              </a:buClr>
              <a:buSzPts val="1300"/>
              <a:buFont typeface="Georgia"/>
              <a:buChar char="●"/>
            </a:pPr>
            <a:r>
              <a:rPr lang="en" sz="1300">
                <a:solidFill>
                  <a:srgbClr val="333333"/>
                </a:solidFill>
                <a:highlight>
                  <a:srgbClr val="FCFCFC"/>
                </a:highlight>
                <a:latin typeface="Georgia"/>
                <a:ea typeface="Georgia"/>
                <a:cs typeface="Georgia"/>
                <a:sym typeface="Georgia"/>
              </a:rPr>
              <a:t>A fingerprint recognition system captures a user’s fingerprint and compares it with the information stored in a database to establish or to authenticate his/her identity.</a:t>
            </a:r>
            <a:endParaRPr sz="1300">
              <a:solidFill>
                <a:srgbClr val="333333"/>
              </a:solidFill>
              <a:highlight>
                <a:srgbClr val="FCFCFC"/>
              </a:highlight>
              <a:latin typeface="Georgia"/>
              <a:ea typeface="Georgia"/>
              <a:cs typeface="Georgia"/>
              <a:sym typeface="Georgia"/>
            </a:endParaRPr>
          </a:p>
        </p:txBody>
      </p:sp>
      <p:sp>
        <p:nvSpPr>
          <p:cNvPr id="325" name="Google Shape;325;p25"/>
          <p:cNvSpPr txBox="1"/>
          <p:nvPr/>
        </p:nvSpPr>
        <p:spPr>
          <a:xfrm>
            <a:off x="4900350" y="402125"/>
            <a:ext cx="4170900" cy="43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326" name="Google Shape;326;p25"/>
          <p:cNvPicPr preferRelativeResize="0"/>
          <p:nvPr/>
        </p:nvPicPr>
        <p:blipFill>
          <a:blip r:embed="rId3">
            <a:alphaModFix/>
          </a:blip>
          <a:stretch>
            <a:fillRect/>
          </a:stretch>
        </p:blipFill>
        <p:spPr>
          <a:xfrm>
            <a:off x="4644788" y="149525"/>
            <a:ext cx="3951174" cy="46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2" name="Google Shape;332;p2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34" name="Google Shape;334;p26"/>
          <p:cNvPicPr preferRelativeResize="0"/>
          <p:nvPr/>
        </p:nvPicPr>
        <p:blipFill>
          <a:blip r:embed="rId3">
            <a:alphaModFix/>
          </a:blip>
          <a:stretch>
            <a:fillRect/>
          </a:stretch>
        </p:blipFill>
        <p:spPr>
          <a:xfrm>
            <a:off x="299250" y="1758150"/>
            <a:ext cx="5685925" cy="302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CONCLUSION</a:t>
            </a:r>
            <a:endParaRPr>
              <a:solidFill>
                <a:srgbClr val="000000"/>
              </a:solidFill>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45" name="Google Shape;345;p28"/>
          <p:cNvPicPr preferRelativeResize="0"/>
          <p:nvPr/>
        </p:nvPicPr>
        <p:blipFill>
          <a:blip r:embed="rId3">
            <a:alphaModFix/>
          </a:blip>
          <a:stretch>
            <a:fillRect/>
          </a:stretch>
        </p:blipFill>
        <p:spPr>
          <a:xfrm>
            <a:off x="142625" y="1687513"/>
            <a:ext cx="4374126" cy="1768525"/>
          </a:xfrm>
          <a:prstGeom prst="rect">
            <a:avLst/>
          </a:prstGeom>
          <a:noFill/>
          <a:ln>
            <a:noFill/>
          </a:ln>
        </p:spPr>
      </p:pic>
      <p:sp>
        <p:nvSpPr>
          <p:cNvPr id="346" name="Google Shape;346;p28"/>
          <p:cNvSpPr txBox="1"/>
          <p:nvPr/>
        </p:nvSpPr>
        <p:spPr>
          <a:xfrm>
            <a:off x="4712675" y="480750"/>
            <a:ext cx="4144200" cy="332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rPr>
              <a:t>Let's assume that left image is a new input from user, center and right images are stored in database.</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Title of figures [388 0 0 1] means, left to right order:</a:t>
            </a:r>
            <a:endParaRPr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rPr>
              <a:t>subject_id</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gender (male 0, female 1)</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left_or_right_hand (left 0, right 1)</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finger index (0-4)</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rPr>
              <a:t>Applied some augmentation(gaussian blur, zoom, translation, rotation..) to input(left image) for wild environment.</a:t>
            </a:r>
            <a:endParaRPr sz="1200">
              <a:solidFill>
                <a:srgbClr val="24292E"/>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rgbClr val="24292E"/>
                </a:solidFill>
              </a:rPr>
              <a:t>Center image is the answer so it has 100% confidence, on the other hand, right image is wrong so that has 0%.</a:t>
            </a:r>
            <a:endParaRPr>
              <a:latin typeface="Barlow Light"/>
              <a:ea typeface="Barlow Light"/>
              <a:cs typeface="Barlow Light"/>
              <a:sym typeface="Barlow Light"/>
            </a:endParaRPr>
          </a:p>
        </p:txBody>
      </p:sp>
      <p:sp>
        <p:nvSpPr>
          <p:cNvPr id="347" name="Google Shape;347;p28"/>
          <p:cNvSpPr txBox="1"/>
          <p:nvPr/>
        </p:nvSpPr>
        <p:spPr>
          <a:xfrm>
            <a:off x="529300" y="559125"/>
            <a:ext cx="36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RESULT:</a:t>
            </a:r>
            <a:endParaRPr b="1">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3" name="Google Shape;353;p2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55" name="Google Shape;355;p29"/>
          <p:cNvPicPr preferRelativeResize="0"/>
          <p:nvPr/>
        </p:nvPicPr>
        <p:blipFill>
          <a:blip r:embed="rId3">
            <a:alphaModFix/>
          </a:blip>
          <a:stretch>
            <a:fillRect/>
          </a:stretch>
        </p:blipFill>
        <p:spPr>
          <a:xfrm>
            <a:off x="457200" y="586975"/>
            <a:ext cx="5362551" cy="425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THANK YOU</a:t>
            </a:r>
            <a:endParaRPr>
              <a:solidFill>
                <a:srgbClr val="000000"/>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Impact"/>
                <a:ea typeface="Impact"/>
                <a:cs typeface="Impact"/>
                <a:sym typeface="Impact"/>
              </a:rPr>
              <a:t>INTRODUCTION</a:t>
            </a:r>
            <a:endParaRPr>
              <a:solidFill>
                <a:srgbClr val="000000"/>
              </a:solidFill>
              <a:latin typeface="Impact"/>
              <a:ea typeface="Impact"/>
              <a:cs typeface="Impact"/>
              <a:sym typeface="Impact"/>
            </a:endParaRPr>
          </a:p>
        </p:txBody>
      </p:sp>
      <p:sp>
        <p:nvSpPr>
          <p:cNvPr id="247" name="Google Shape;247;p14"/>
          <p:cNvSpPr txBox="1"/>
          <p:nvPr>
            <p:ph idx="1" type="body"/>
          </p:nvPr>
        </p:nvSpPr>
        <p:spPr>
          <a:xfrm>
            <a:off x="457200" y="1672300"/>
            <a:ext cx="5138700" cy="31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50">
                <a:solidFill>
                  <a:srgbClr val="3B3835"/>
                </a:solidFill>
                <a:latin typeface="Barlow"/>
                <a:ea typeface="Barlow"/>
                <a:cs typeface="Barlow"/>
                <a:sym typeface="Barlow"/>
              </a:rPr>
              <a:t>Fingerprint recognition (sometimes referred to as dactyloscopy) is the process of comparing questioned and known fingerprint against another fingerprint to determine if the impressions are from the same finger or palm. Our process is divided into the following steps:</a:t>
            </a:r>
            <a:br>
              <a:rPr lang="en" sz="1550">
                <a:solidFill>
                  <a:srgbClr val="3B3835"/>
                </a:solidFill>
                <a:latin typeface="Barlow"/>
                <a:ea typeface="Barlow"/>
                <a:cs typeface="Barlow"/>
                <a:sym typeface="Barlow"/>
              </a:rPr>
            </a:br>
            <a:r>
              <a:rPr lang="en" sz="1550">
                <a:solidFill>
                  <a:srgbClr val="3B3835"/>
                </a:solidFill>
                <a:latin typeface="Barlow"/>
                <a:ea typeface="Barlow"/>
                <a:cs typeface="Barlow"/>
                <a:sym typeface="Barlow"/>
              </a:rPr>
              <a:t>1. Data Collection</a:t>
            </a:r>
            <a:br>
              <a:rPr lang="en" sz="1550">
                <a:solidFill>
                  <a:srgbClr val="3B3835"/>
                </a:solidFill>
                <a:latin typeface="Barlow"/>
                <a:ea typeface="Barlow"/>
                <a:cs typeface="Barlow"/>
                <a:sym typeface="Barlow"/>
              </a:rPr>
            </a:br>
            <a:r>
              <a:rPr lang="en" sz="1550">
                <a:solidFill>
                  <a:srgbClr val="3B3835"/>
                </a:solidFill>
                <a:latin typeface="Barlow"/>
                <a:ea typeface="Barlow"/>
                <a:cs typeface="Barlow"/>
                <a:sym typeface="Barlow"/>
              </a:rPr>
              <a:t>2. Pre-processing</a:t>
            </a:r>
            <a:br>
              <a:rPr lang="en" sz="1550">
                <a:solidFill>
                  <a:srgbClr val="3B3835"/>
                </a:solidFill>
                <a:latin typeface="Barlow"/>
                <a:ea typeface="Barlow"/>
                <a:cs typeface="Barlow"/>
                <a:sym typeface="Barlow"/>
              </a:rPr>
            </a:br>
            <a:r>
              <a:rPr lang="en" sz="1550">
                <a:solidFill>
                  <a:srgbClr val="3B3835"/>
                </a:solidFill>
                <a:latin typeface="Barlow"/>
                <a:ea typeface="Barlow"/>
                <a:cs typeface="Barlow"/>
                <a:sym typeface="Barlow"/>
              </a:rPr>
              <a:t>3. Feature Extraction</a:t>
            </a:r>
            <a:br>
              <a:rPr lang="en" sz="1550">
                <a:solidFill>
                  <a:srgbClr val="3B3835"/>
                </a:solidFill>
                <a:latin typeface="Barlow"/>
                <a:ea typeface="Barlow"/>
                <a:cs typeface="Barlow"/>
                <a:sym typeface="Barlow"/>
              </a:rPr>
            </a:br>
            <a:r>
              <a:rPr lang="en" sz="1550">
                <a:solidFill>
                  <a:srgbClr val="3B3835"/>
                </a:solidFill>
                <a:latin typeface="Barlow"/>
                <a:ea typeface="Barlow"/>
                <a:cs typeface="Barlow"/>
                <a:sym typeface="Barlow"/>
              </a:rPr>
              <a:t>4. Classification </a:t>
            </a:r>
            <a:endParaRPr sz="1550">
              <a:solidFill>
                <a:srgbClr val="3B3835"/>
              </a:solidFill>
              <a:latin typeface="Barlow"/>
              <a:ea typeface="Barlow"/>
              <a:cs typeface="Barlow"/>
              <a:sym typeface="Barlow"/>
            </a:endParaRPr>
          </a:p>
          <a:p>
            <a:pPr indent="0" lvl="0" marL="0" rtl="0" algn="l">
              <a:spcBef>
                <a:spcPts val="600"/>
              </a:spcBef>
              <a:spcAft>
                <a:spcPts val="0"/>
              </a:spcAft>
              <a:buNone/>
            </a:pPr>
            <a:r>
              <a:rPr lang="en" sz="1550">
                <a:solidFill>
                  <a:srgbClr val="3B3835"/>
                </a:solidFill>
                <a:latin typeface="Barlow"/>
                <a:ea typeface="Barlow"/>
                <a:cs typeface="Barlow"/>
                <a:sym typeface="Barlow"/>
              </a:rPr>
              <a:t>We have collaborated on Google Collab and completed this project.</a:t>
            </a:r>
            <a:endParaRPr sz="1550">
              <a:solidFill>
                <a:srgbClr val="3B3835"/>
              </a:solidFill>
              <a:latin typeface="Barlow"/>
              <a:ea typeface="Barlow"/>
              <a:cs typeface="Barlow"/>
              <a:sym typeface="Barlow"/>
            </a:endParaRPr>
          </a:p>
        </p:txBody>
      </p:sp>
      <p:sp>
        <p:nvSpPr>
          <p:cNvPr id="248" name="Google Shape;248;p1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DATA COLLECTION</a:t>
            </a:r>
            <a:endParaRPr>
              <a:solidFill>
                <a:srgbClr val="000000"/>
              </a:solidFill>
              <a:latin typeface="Impact"/>
              <a:ea typeface="Impact"/>
              <a:cs typeface="Impact"/>
              <a:sym typeface="Impact"/>
            </a:endParaRPr>
          </a:p>
        </p:txBody>
      </p:sp>
      <p:sp>
        <p:nvSpPr>
          <p:cNvPr id="254" name="Google Shape;254;p15"/>
          <p:cNvSpPr txBox="1"/>
          <p:nvPr/>
        </p:nvSpPr>
        <p:spPr>
          <a:xfrm>
            <a:off x="3312525" y="3354450"/>
            <a:ext cx="27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0" name="Google Shape;260;p16"/>
          <p:cNvSpPr txBox="1"/>
          <p:nvPr/>
        </p:nvSpPr>
        <p:spPr>
          <a:xfrm>
            <a:off x="545100" y="391325"/>
            <a:ext cx="3536100" cy="4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Barlow"/>
                <a:ea typeface="Barlow"/>
                <a:cs typeface="Barlow"/>
                <a:sym typeface="Barlow"/>
              </a:rPr>
              <a:t>We downloaded a dataset called SOCOFING from Kaggle.</a:t>
            </a:r>
            <a:r>
              <a:rPr lang="en">
                <a:latin typeface="Barlow"/>
                <a:ea typeface="Barlow"/>
                <a:cs typeface="Barlow"/>
                <a:sym typeface="Barlow"/>
              </a:rPr>
              <a:t> </a:t>
            </a:r>
            <a:r>
              <a:rPr lang="en" sz="1300">
                <a:solidFill>
                  <a:schemeClr val="dk1"/>
                </a:solidFill>
                <a:highlight>
                  <a:srgbClr val="FFFFFF"/>
                </a:highlight>
                <a:latin typeface="Barlow"/>
                <a:ea typeface="Barlow"/>
                <a:cs typeface="Barlow"/>
                <a:sym typeface="Barlow"/>
              </a:rPr>
              <a:t>SOCOFing </a:t>
            </a:r>
            <a:r>
              <a:rPr lang="en" sz="1300">
                <a:solidFill>
                  <a:schemeClr val="dk1"/>
                </a:solidFill>
                <a:highlight>
                  <a:srgbClr val="FFFFFF"/>
                </a:highlight>
                <a:latin typeface="Barlow"/>
                <a:ea typeface="Barlow"/>
                <a:cs typeface="Barlow"/>
                <a:sym typeface="Barlow"/>
              </a:rPr>
              <a:t>contains unique attributes such as labels for gender, hand and finger name as well as synthetically altered versions with three different levels of alteration for obliteration, central rotation, and z-cut.</a:t>
            </a:r>
            <a:r>
              <a:rPr lang="en" sz="1700">
                <a:solidFill>
                  <a:schemeClr val="dk1"/>
                </a:solidFill>
                <a:latin typeface="Barlow"/>
                <a:ea typeface="Barlow"/>
                <a:cs typeface="Barlow"/>
                <a:sym typeface="Barlow"/>
              </a:rPr>
              <a:t> </a:t>
            </a:r>
            <a:r>
              <a:rPr lang="en" sz="1300">
                <a:latin typeface="Barlow"/>
                <a:ea typeface="Barlow"/>
                <a:cs typeface="Barlow"/>
                <a:sym typeface="Barlow"/>
              </a:rPr>
              <a:t>The particular dataset had the following folders:</a:t>
            </a:r>
            <a:br>
              <a:rPr lang="en" sz="1300">
                <a:latin typeface="Barlow"/>
                <a:ea typeface="Barlow"/>
                <a:cs typeface="Barlow"/>
                <a:sym typeface="Barlow"/>
              </a:rPr>
            </a:br>
            <a:r>
              <a:rPr lang="en" sz="1300">
                <a:latin typeface="Barlow"/>
                <a:ea typeface="Barlow"/>
                <a:cs typeface="Barlow"/>
                <a:sym typeface="Barlow"/>
              </a:rPr>
              <a:t>1. Altered</a:t>
            </a:r>
            <a:br>
              <a:rPr lang="en" sz="1300">
                <a:latin typeface="Barlow"/>
                <a:ea typeface="Barlow"/>
                <a:cs typeface="Barlow"/>
                <a:sym typeface="Barlow"/>
              </a:rPr>
            </a:br>
            <a:r>
              <a:rPr lang="en" sz="1300">
                <a:latin typeface="Barlow"/>
                <a:ea typeface="Barlow"/>
                <a:cs typeface="Barlow"/>
                <a:sym typeface="Barlow"/>
              </a:rPr>
              <a:t>2. Real</a:t>
            </a:r>
            <a:endParaRPr sz="1300">
              <a:latin typeface="Barlow"/>
              <a:ea typeface="Barlow"/>
              <a:cs typeface="Barlow"/>
              <a:sym typeface="Barlow"/>
            </a:endParaRPr>
          </a:p>
          <a:p>
            <a:pPr indent="0" lvl="0" marL="0" rtl="0" algn="l">
              <a:spcBef>
                <a:spcPts val="0"/>
              </a:spcBef>
              <a:spcAft>
                <a:spcPts val="0"/>
              </a:spcAft>
              <a:buNone/>
            </a:pPr>
            <a:r>
              <a:rPr lang="en" sz="1300">
                <a:latin typeface="Barlow"/>
                <a:ea typeface="Barlow"/>
                <a:cs typeface="Barlow"/>
                <a:sym typeface="Barlow"/>
              </a:rPr>
              <a:t>Altered is further divided into easy,medium and hard. Real consists of 6000 images of actual fingerprints which is our raw data. Altered consists of around 55,000 total images which are the above mentioned altered versions.</a:t>
            </a:r>
            <a:endParaRPr sz="1300">
              <a:latin typeface="Barlow"/>
              <a:ea typeface="Barlow"/>
              <a:cs typeface="Barlow"/>
              <a:sym typeface="Barlow"/>
            </a:endParaRPr>
          </a:p>
          <a:p>
            <a:pPr indent="0" lvl="0" marL="0" rtl="0" algn="l">
              <a:spcBef>
                <a:spcPts val="0"/>
              </a:spcBef>
              <a:spcAft>
                <a:spcPts val="0"/>
              </a:spcAft>
              <a:buNone/>
            </a:pPr>
            <a:r>
              <a:t/>
            </a:r>
            <a:endParaRPr sz="1300">
              <a:latin typeface="Barlow"/>
              <a:ea typeface="Barlow"/>
              <a:cs typeface="Barlow"/>
              <a:sym typeface="Barlow"/>
            </a:endParaRPr>
          </a:p>
          <a:p>
            <a:pPr indent="0" lvl="0" marL="0" rtl="0" algn="l">
              <a:spcBef>
                <a:spcPts val="0"/>
              </a:spcBef>
              <a:spcAft>
                <a:spcPts val="0"/>
              </a:spcAft>
              <a:buNone/>
            </a:pPr>
            <a:r>
              <a:rPr lang="en" sz="1300">
                <a:solidFill>
                  <a:srgbClr val="292929"/>
                </a:solidFill>
                <a:highlight>
                  <a:srgbClr val="FFFFFF"/>
                </a:highlight>
                <a:latin typeface="Barlow"/>
                <a:ea typeface="Barlow"/>
                <a:cs typeface="Barlow"/>
                <a:sym typeface="Barlow"/>
              </a:rPr>
              <a:t>The format of the altered images looks like this ”100__M_Left_thumb_finger_CR.BMP”, while that of real images looks like this ”100__M_Left_thumb_finger.BMP”.We are to classify base on gender that is “M” and”F</a:t>
            </a:r>
            <a:r>
              <a:rPr lang="en" sz="1600">
                <a:solidFill>
                  <a:srgbClr val="292929"/>
                </a:solidFill>
                <a:highlight>
                  <a:srgbClr val="FFFFFF"/>
                </a:highlight>
                <a:latin typeface="Georgia"/>
                <a:ea typeface="Georgia"/>
                <a:cs typeface="Georgia"/>
                <a:sym typeface="Georgia"/>
              </a:rPr>
              <a:t>”</a:t>
            </a:r>
            <a:endParaRPr sz="1300">
              <a:latin typeface="Barlow"/>
              <a:ea typeface="Barlow"/>
              <a:cs typeface="Barlow"/>
              <a:sym typeface="Barlow"/>
            </a:endParaRPr>
          </a:p>
        </p:txBody>
      </p:sp>
      <p:pic>
        <p:nvPicPr>
          <p:cNvPr id="261" name="Google Shape;261;p16"/>
          <p:cNvPicPr preferRelativeResize="0"/>
          <p:nvPr/>
        </p:nvPicPr>
        <p:blipFill rotWithShape="1">
          <a:blip r:embed="rId3">
            <a:alphaModFix/>
          </a:blip>
          <a:srcRect b="0" l="0" r="31210" t="0"/>
          <a:stretch/>
        </p:blipFill>
        <p:spPr>
          <a:xfrm>
            <a:off x="4613949" y="321700"/>
            <a:ext cx="4471027" cy="2026425"/>
          </a:xfrm>
          <a:prstGeom prst="rect">
            <a:avLst/>
          </a:prstGeom>
          <a:noFill/>
          <a:ln>
            <a:noFill/>
          </a:ln>
        </p:spPr>
      </p:pic>
      <p:pic>
        <p:nvPicPr>
          <p:cNvPr id="262" name="Google Shape;262;p16"/>
          <p:cNvPicPr preferRelativeResize="0"/>
          <p:nvPr/>
        </p:nvPicPr>
        <p:blipFill>
          <a:blip r:embed="rId4">
            <a:alphaModFix/>
          </a:blip>
          <a:stretch>
            <a:fillRect/>
          </a:stretch>
        </p:blipFill>
        <p:spPr>
          <a:xfrm>
            <a:off x="4736775" y="2556425"/>
            <a:ext cx="2602882" cy="249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8" name="Google Shape;268;p17"/>
          <p:cNvSpPr txBox="1"/>
          <p:nvPr>
            <p:ph idx="1" type="body"/>
          </p:nvPr>
        </p:nvSpPr>
        <p:spPr>
          <a:xfrm>
            <a:off x="457200" y="279550"/>
            <a:ext cx="5138700" cy="227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00000"/>
                </a:solidFill>
                <a:latin typeface="Barlow"/>
                <a:ea typeface="Barlow"/>
                <a:cs typeface="Barlow"/>
                <a:sym typeface="Barlow"/>
              </a:rPr>
              <a:t>A</a:t>
            </a:r>
            <a:r>
              <a:rPr lang="en" sz="1600">
                <a:solidFill>
                  <a:srgbClr val="000000"/>
                </a:solidFill>
                <a:latin typeface="Barlow"/>
                <a:ea typeface="Barlow"/>
                <a:cs typeface="Barlow"/>
                <a:sym typeface="Barlow"/>
              </a:rPr>
              <a:t>fter mounting drive on Collab, we use</a:t>
            </a:r>
            <a:r>
              <a:rPr lang="en" sz="1400">
                <a:solidFill>
                  <a:srgbClr val="000000"/>
                </a:solidFill>
              </a:rPr>
              <a:t> </a:t>
            </a:r>
            <a:r>
              <a:rPr lang="en" sz="1600">
                <a:solidFill>
                  <a:srgbClr val="292929"/>
                </a:solidFill>
                <a:highlight>
                  <a:srgbClr val="FFFFFF"/>
                </a:highlight>
                <a:latin typeface="Barlow"/>
                <a:ea typeface="Barlow"/>
                <a:cs typeface="Barlow"/>
                <a:sym typeface="Barlow"/>
              </a:rPr>
              <a:t>a function to help us extract our labels.This function iterate through the image labels of the image path(</a:t>
            </a:r>
            <a:r>
              <a:rPr lang="en" sz="1200">
                <a:solidFill>
                  <a:srgbClr val="292929"/>
                </a:solidFill>
                <a:highlight>
                  <a:srgbClr val="F2F2F2"/>
                </a:highlight>
                <a:latin typeface="Barlow"/>
                <a:ea typeface="Barlow"/>
                <a:cs typeface="Barlow"/>
                <a:sym typeface="Barlow"/>
              </a:rPr>
              <a:t>img_path</a:t>
            </a:r>
            <a:r>
              <a:rPr lang="en" sz="1600">
                <a:solidFill>
                  <a:srgbClr val="292929"/>
                </a:solidFill>
                <a:highlight>
                  <a:srgbClr val="FFFFFF"/>
                </a:highlight>
                <a:latin typeface="Barlow"/>
                <a:ea typeface="Barlow"/>
                <a:cs typeface="Barlow"/>
                <a:sym typeface="Barlow"/>
              </a:rPr>
              <a:t>) assigned to it, splits the image labels to obtain F and M then assigns 0 to M and 1 to F.It returns an array of zeros and ones, with zero representing ‘M’ and 1 representing ‘F’. To apply this function to images in Real folder we will set </a:t>
            </a:r>
            <a:r>
              <a:rPr lang="en" sz="1200">
                <a:solidFill>
                  <a:srgbClr val="292929"/>
                </a:solidFill>
                <a:highlight>
                  <a:srgbClr val="F2F2F2"/>
                </a:highlight>
                <a:latin typeface="Barlow"/>
                <a:ea typeface="Barlow"/>
                <a:cs typeface="Barlow"/>
                <a:sym typeface="Barlow"/>
              </a:rPr>
              <a:t>train = False</a:t>
            </a:r>
            <a:r>
              <a:rPr lang="en" sz="1600">
                <a:solidFill>
                  <a:srgbClr val="292929"/>
                </a:solidFill>
                <a:highlight>
                  <a:srgbClr val="FFFFFF"/>
                </a:highlight>
                <a:latin typeface="Barlow"/>
                <a:ea typeface="Barlow"/>
                <a:cs typeface="Barlow"/>
                <a:sym typeface="Barlow"/>
              </a:rPr>
              <a:t> while for images in Altered folder we will set </a:t>
            </a:r>
            <a:r>
              <a:rPr lang="en" sz="1200">
                <a:solidFill>
                  <a:srgbClr val="292929"/>
                </a:solidFill>
                <a:highlight>
                  <a:srgbClr val="F2F2F2"/>
                </a:highlight>
                <a:latin typeface="Barlow"/>
                <a:ea typeface="Barlow"/>
                <a:cs typeface="Barlow"/>
                <a:sym typeface="Barlow"/>
              </a:rPr>
              <a:t>train = True</a:t>
            </a:r>
            <a:r>
              <a:rPr lang="en" sz="1600">
                <a:solidFill>
                  <a:srgbClr val="292929"/>
                </a:solidFill>
                <a:highlight>
                  <a:srgbClr val="FFFFFF"/>
                </a:highlight>
                <a:latin typeface="Barlow"/>
                <a:ea typeface="Barlow"/>
                <a:cs typeface="Barlow"/>
                <a:sym typeface="Barlow"/>
              </a:rPr>
              <a:t>.</a:t>
            </a:r>
            <a:endParaRPr sz="1500"/>
          </a:p>
        </p:txBody>
      </p:sp>
      <p:pic>
        <p:nvPicPr>
          <p:cNvPr id="269" name="Google Shape;269;p17"/>
          <p:cNvPicPr preferRelativeResize="0"/>
          <p:nvPr/>
        </p:nvPicPr>
        <p:blipFill>
          <a:blip r:embed="rId3">
            <a:alphaModFix/>
          </a:blip>
          <a:stretch>
            <a:fillRect/>
          </a:stretch>
        </p:blipFill>
        <p:spPr>
          <a:xfrm>
            <a:off x="599650" y="2557750"/>
            <a:ext cx="3376473" cy="2280951"/>
          </a:xfrm>
          <a:prstGeom prst="rect">
            <a:avLst/>
          </a:prstGeom>
          <a:noFill/>
          <a:ln>
            <a:noFill/>
          </a:ln>
        </p:spPr>
      </p:pic>
      <p:pic>
        <p:nvPicPr>
          <p:cNvPr id="270" name="Google Shape;270;p17"/>
          <p:cNvPicPr preferRelativeResize="0"/>
          <p:nvPr/>
        </p:nvPicPr>
        <p:blipFill>
          <a:blip r:embed="rId4">
            <a:alphaModFix/>
          </a:blip>
          <a:stretch>
            <a:fillRect/>
          </a:stretch>
        </p:blipFill>
        <p:spPr>
          <a:xfrm>
            <a:off x="4057100" y="2557750"/>
            <a:ext cx="1740275" cy="177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PRE-PROCESSING</a:t>
            </a:r>
            <a:endParaRPr>
              <a:solidFill>
                <a:srgbClr val="000000"/>
              </a:solidFill>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1" name="Google Shape;281;p19"/>
          <p:cNvSpPr txBox="1"/>
          <p:nvPr/>
        </p:nvSpPr>
        <p:spPr>
          <a:xfrm>
            <a:off x="4962675" y="833800"/>
            <a:ext cx="5786400" cy="6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282" name="Google Shape;282;p19"/>
          <p:cNvPicPr preferRelativeResize="0"/>
          <p:nvPr/>
        </p:nvPicPr>
        <p:blipFill>
          <a:blip r:embed="rId3">
            <a:alphaModFix/>
          </a:blip>
          <a:stretch>
            <a:fillRect/>
          </a:stretch>
        </p:blipFill>
        <p:spPr>
          <a:xfrm>
            <a:off x="4682875" y="222725"/>
            <a:ext cx="4351551" cy="4719850"/>
          </a:xfrm>
          <a:prstGeom prst="rect">
            <a:avLst/>
          </a:prstGeom>
          <a:noFill/>
          <a:ln>
            <a:noFill/>
          </a:ln>
        </p:spPr>
      </p:pic>
      <p:sp>
        <p:nvSpPr>
          <p:cNvPr id="283" name="Google Shape;283;p19"/>
          <p:cNvSpPr txBox="1"/>
          <p:nvPr/>
        </p:nvSpPr>
        <p:spPr>
          <a:xfrm>
            <a:off x="180825" y="271250"/>
            <a:ext cx="42594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highlight>
                  <a:srgbClr val="FFFFFF"/>
                </a:highlight>
                <a:latin typeface="Calibri"/>
                <a:ea typeface="Calibri"/>
                <a:cs typeface="Calibri"/>
                <a:sym typeface="Calibri"/>
              </a:rPr>
              <a:t>Data pre-processing or data cleansing is a crucial step and most of the ML engineers spend a good amount of time in data pre-processing before building the model. Some examples for data pre-processing includes outlier detection, missing value treatments and remove the unwanted or noisy data.</a:t>
            </a:r>
            <a:endParaRPr sz="13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300">
                <a:solidFill>
                  <a:srgbClr val="333333"/>
                </a:solidFill>
                <a:highlight>
                  <a:srgbClr val="FCFCFC"/>
                </a:highlight>
                <a:latin typeface="Calibri"/>
                <a:ea typeface="Calibri"/>
                <a:cs typeface="Calibri"/>
                <a:sym typeface="Calibri"/>
              </a:rPr>
              <a:t>Pre-processing is a common name for operations with images at the lowest level of abstraction — both input and output are intensity images. These iconic images are of the same kind as the original data captured by the sensor, with an intensity image usually represented by a matrix of image function values (brightnesses). The aim of pre-processing is an improvement of the image data that suppresses unwilling distortions or enhances some image features important for further processing, although geometric transformations of images (e.g. rotation, scaling, translation) are classified among pre-processing methods here since similar techniques are used.</a:t>
            </a:r>
            <a:endParaRPr sz="1300">
              <a:solidFill>
                <a:srgbClr val="333333"/>
              </a:solidFill>
              <a:highlight>
                <a:srgbClr val="FCFCFC"/>
              </a:highlight>
              <a:latin typeface="Calibri"/>
              <a:ea typeface="Calibri"/>
              <a:cs typeface="Calibri"/>
              <a:sym typeface="Calibri"/>
            </a:endParaRPr>
          </a:p>
          <a:p>
            <a:pPr indent="0" lvl="0" marL="0" rtl="0" algn="l">
              <a:spcBef>
                <a:spcPts val="0"/>
              </a:spcBef>
              <a:spcAft>
                <a:spcPts val="0"/>
              </a:spcAft>
              <a:buNone/>
            </a:pPr>
            <a:r>
              <a:rPr lang="en" sz="1300">
                <a:solidFill>
                  <a:srgbClr val="333333"/>
                </a:solidFill>
                <a:highlight>
                  <a:srgbClr val="FCFCFC"/>
                </a:highlight>
                <a:latin typeface="Calibri"/>
                <a:ea typeface="Calibri"/>
                <a:cs typeface="Calibri"/>
                <a:sym typeface="Calibri"/>
              </a:rPr>
              <a:t>In this project we have divided all the 6000 data files and labelled them with file names,gender,type of finger(thumb,index,etc.)  </a:t>
            </a:r>
            <a:endParaRPr sz="1300">
              <a:solidFill>
                <a:srgbClr val="333333"/>
              </a:solidFill>
              <a:highlight>
                <a:srgbClr val="FCFCFC"/>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9" name="Google Shape;289;p20"/>
          <p:cNvSpPr txBox="1"/>
          <p:nvPr>
            <p:ph idx="1" type="body"/>
          </p:nvPr>
        </p:nvSpPr>
        <p:spPr>
          <a:xfrm>
            <a:off x="411875" y="3562000"/>
            <a:ext cx="5184000" cy="127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alibri"/>
                <a:ea typeface="Calibri"/>
                <a:cs typeface="Calibri"/>
                <a:sym typeface="Calibri"/>
              </a:rPr>
              <a:t>All the data (i.e. real and altered) are divided into easy,medium and hard according to the data set.</a:t>
            </a:r>
            <a:endParaRPr sz="1800">
              <a:latin typeface="Calibri"/>
              <a:ea typeface="Calibri"/>
              <a:cs typeface="Calibri"/>
              <a:sym typeface="Calibri"/>
            </a:endParaRPr>
          </a:p>
        </p:txBody>
      </p:sp>
      <p:pic>
        <p:nvPicPr>
          <p:cNvPr id="290" name="Google Shape;290;p20"/>
          <p:cNvPicPr preferRelativeResize="0"/>
          <p:nvPr/>
        </p:nvPicPr>
        <p:blipFill>
          <a:blip r:embed="rId3">
            <a:alphaModFix/>
          </a:blip>
          <a:stretch>
            <a:fillRect/>
          </a:stretch>
        </p:blipFill>
        <p:spPr>
          <a:xfrm>
            <a:off x="604800" y="452080"/>
            <a:ext cx="4669275" cy="31099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AUGMENTATION</a:t>
            </a:r>
            <a:endParaRPr>
              <a:solidFill>
                <a:srgbClr val="000000"/>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