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61" r:id="rId3"/>
    <p:sldId id="262" r:id="rId4"/>
    <p:sldId id="259" r:id="rId5"/>
    <p:sldId id="263" r:id="rId6"/>
    <p:sldId id="264" r:id="rId7"/>
    <p:sldId id="265" r:id="rId8"/>
    <p:sldId id="266" r:id="rId9"/>
    <p:sldId id="267" r:id="rId10"/>
    <p:sldId id="268" r:id="rId11"/>
    <p:sldId id="269" r:id="rId12"/>
    <p:sldId id="270" r:id="rId13"/>
    <p:sldId id="271" r:id="rId14"/>
    <p:sldId id="257" r:id="rId15"/>
    <p:sldId id="256"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F0E5EEC-CEED-40B5-8DD0-5AACCB4B2D8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25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12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82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75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09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ECC12-F97C-41A1-93F7-F2A6E352947F}"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26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ECC12-F97C-41A1-93F7-F2A6E352947F}"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0E5EEC-CEED-40B5-8DD0-5AACCB4B2D8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85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ECC12-F97C-41A1-93F7-F2A6E352947F}"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0E5EEC-CEED-40B5-8DD0-5AACCB4B2D8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69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ECC12-F97C-41A1-93F7-F2A6E352947F}"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0E5EEC-CEED-40B5-8DD0-5AACCB4B2D8F}" type="slidenum">
              <a:rPr lang="en-IN" smtClean="0"/>
              <a:t>‹#›</a:t>
            </a:fld>
            <a:endParaRPr lang="en-IN"/>
          </a:p>
        </p:txBody>
      </p:sp>
    </p:spTree>
    <p:extLst>
      <p:ext uri="{BB962C8B-B14F-4D97-AF65-F5344CB8AC3E}">
        <p14:creationId xmlns:p14="http://schemas.microsoft.com/office/powerpoint/2010/main" val="262806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ECC12-F97C-41A1-93F7-F2A6E352947F}"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CECC12-F97C-41A1-93F7-F2A6E352947F}" type="datetimeFigureOut">
              <a:rPr lang="en-IN" smtClean="0"/>
              <a:t>16-05-2022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663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CECC12-F97C-41A1-93F7-F2A6E352947F}" type="datetimeFigureOut">
              <a:rPr lang="en-IN" smtClean="0"/>
              <a:t>16-05-2022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0E5EEC-CEED-40B5-8DD0-5AACCB4B2D8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1713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36FA-3C5E-4FE3-A709-7EFA636B0376}"/>
              </a:ext>
            </a:extLst>
          </p:cNvPr>
          <p:cNvSpPr>
            <a:spLocks noGrp="1"/>
          </p:cNvSpPr>
          <p:nvPr>
            <p:ph type="title"/>
          </p:nvPr>
        </p:nvSpPr>
        <p:spPr>
          <a:xfrm>
            <a:off x="586408" y="2309536"/>
            <a:ext cx="11019183" cy="2238928"/>
          </a:xfrm>
        </p:spPr>
        <p:txBody>
          <a:bodyPr>
            <a:noAutofit/>
          </a:bodyPr>
          <a:lstStyle/>
          <a:p>
            <a:pPr algn="ct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Muzix </a:t>
            </a:r>
            <a:b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b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Application</a:t>
            </a:r>
            <a:endParaRPr lang="en-IN"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52BE10-675B-471B-83EF-977BF7D1D5FA}"/>
              </a:ext>
            </a:extLst>
          </p:cNvPr>
          <p:cNvSpPr txBox="1"/>
          <p:nvPr/>
        </p:nvSpPr>
        <p:spPr>
          <a:xfrm>
            <a:off x="7741328" y="4548464"/>
            <a:ext cx="3864263" cy="163121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2800" b="1" dirty="0">
                <a:ln/>
                <a:latin typeface="Times New Roman" panose="02020603050405020304" pitchFamily="18" charset="0"/>
                <a:cs typeface="Times New Roman" panose="02020603050405020304" pitchFamily="18" charset="0"/>
              </a:rPr>
              <a:t>Presented By</a:t>
            </a:r>
            <a:r>
              <a:rPr lang="en-US" sz="2800" b="1" dirty="0">
                <a:ln/>
                <a:solidFill>
                  <a:schemeClr val="accent4"/>
                </a:solidFill>
                <a:latin typeface="Times New Roman" panose="02020603050405020304" pitchFamily="18" charset="0"/>
                <a:cs typeface="Times New Roman" panose="02020603050405020304" pitchFamily="18" charset="0"/>
              </a:rPr>
              <a:t>: </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NIKHIL SHRIVASTAVA,</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MOHAMMAD KAMRAN, </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RAGHUNATH M</a:t>
            </a:r>
            <a:endParaRPr lang="en-IN" sz="2400" b="1" dirty="0">
              <a:ln w="0">
                <a:solidFill>
                  <a:srgbClr val="C00000"/>
                </a:solidFill>
              </a:ln>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63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9564-DCBC-46EC-9FD1-AC6C4EE10455}"/>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Docker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F68463-F219-4714-BED3-B812925CFAB0}"/>
              </a:ext>
            </a:extLst>
          </p:cNvPr>
          <p:cNvSpPr>
            <a:spLocks noGrp="1"/>
          </p:cNvSpPr>
          <p:nvPr>
            <p:ph idx="1"/>
          </p:nvPr>
        </p:nvSpPr>
        <p:spPr/>
        <p:txBody>
          <a:bodyPr>
            <a:noAutofit/>
          </a:bodyPr>
          <a:lstStyle/>
          <a:p>
            <a:r>
              <a:rPr lang="en-US" sz="2400" b="0" i="0" dirty="0">
                <a:solidFill>
                  <a:srgbClr val="262626"/>
                </a:solidFill>
                <a:effectLst/>
                <a:latin typeface="Times New Roman" panose="02020603050405020304" pitchFamily="18" charset="0"/>
                <a:cs typeface="Times New Roman" panose="02020603050405020304" pitchFamily="18" charset="0"/>
              </a:rPr>
              <a:t>Docker is an open source platform for building, deploying, and managing containerized applications. </a:t>
            </a:r>
          </a:p>
          <a:p>
            <a:r>
              <a:rPr lang="en-US" sz="2400" b="0" i="0" dirty="0">
                <a:solidFill>
                  <a:srgbClr val="525252"/>
                </a:solidFill>
                <a:effectLst/>
                <a:latin typeface="Times New Roman" panose="02020603050405020304" pitchFamily="18" charset="0"/>
                <a:cs typeface="Times New Roman" panose="02020603050405020304" pitchFamily="18" charset="0"/>
              </a:rPr>
              <a:t>It enables developers to package applications into containers—standardized executable components combining application source code with the operating system (OS) libraries and dependencies required to run that code in any environment. Containers simplify delivery of distributed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84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0454-E6D2-4E02-8F8C-9A8473E9AF1E}"/>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Angular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40ECDF-C89C-4707-BB3F-A8912D82519A}"/>
              </a:ext>
            </a:extLst>
          </p:cNvPr>
          <p:cNvSpPr>
            <a:spLocks noGrp="1"/>
          </p:cNvSpPr>
          <p:nvPr>
            <p:ph idx="1"/>
          </p:nvPr>
        </p:nvSpPr>
        <p:spPr>
          <a:xfrm>
            <a:off x="1451580" y="2015733"/>
            <a:ext cx="9814184" cy="3967818"/>
          </a:xfrm>
        </p:spPr>
        <p:txBody>
          <a:bodyPr>
            <a:normAutofit/>
          </a:bodyPr>
          <a:lstStyle/>
          <a:p>
            <a:pPr algn="l"/>
            <a:r>
              <a:rPr lang="en-US" sz="2400" b="0" i="0" dirty="0">
                <a:effectLst/>
                <a:latin typeface="Times New Roman" panose="02020603050405020304" pitchFamily="18" charset="0"/>
                <a:cs typeface="Times New Roman" panose="02020603050405020304" pitchFamily="18" charset="0"/>
              </a:rPr>
              <a:t>Angular is a platform and framework for building single-page client applications using HTML,CSS and TypeScript. </a:t>
            </a:r>
          </a:p>
          <a:p>
            <a:pPr algn="l"/>
            <a:r>
              <a:rPr lang="en-US" sz="2400" b="0" i="0" dirty="0">
                <a:effectLst/>
                <a:latin typeface="Times New Roman" panose="02020603050405020304" pitchFamily="18" charset="0"/>
                <a:cs typeface="Times New Roman" panose="02020603050405020304" pitchFamily="18" charset="0"/>
              </a:rPr>
              <a:t>It implements core and optional functionality as a set of TypeScript libraries that you import into your applications.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37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D0D7-D2E3-4F2C-916C-AAD6AB9E0C6C}"/>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MongoDB</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0B1933-0D83-49F3-A65C-A50117F4414A}"/>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MongoDB is a very popular open-source Document Database that operates as a NoSQL database. </a:t>
            </a:r>
          </a:p>
          <a:p>
            <a:r>
              <a:rPr lang="en-US" sz="2400" b="0" i="0" dirty="0">
                <a:effectLst/>
                <a:latin typeface="Times New Roman" panose="02020603050405020304" pitchFamily="18" charset="0"/>
                <a:cs typeface="Times New Roman" panose="02020603050405020304" pitchFamily="18" charset="0"/>
              </a:rPr>
              <a:t>It is popularly used in collaboration with AWS, Azure, and many other data sources for application development and functioning</a:t>
            </a:r>
          </a:p>
          <a:p>
            <a:r>
              <a:rPr lang="en-US" sz="2400" b="0" i="0" dirty="0">
                <a:effectLst/>
                <a:latin typeface="Times New Roman" panose="02020603050405020304" pitchFamily="18" charset="0"/>
                <a:cs typeface="Times New Roman" panose="02020603050405020304" pitchFamily="18" charset="0"/>
              </a:rPr>
              <a:t>It provides, high performance, high availability, and easy scalability. </a:t>
            </a:r>
          </a:p>
          <a:p>
            <a:r>
              <a:rPr lang="en-US" sz="2400" b="0" i="0" dirty="0">
                <a:effectLst/>
                <a:latin typeface="Times New Roman" panose="02020603050405020304" pitchFamily="18" charset="0"/>
                <a:cs typeface="Times New Roman" panose="02020603050405020304" pitchFamily="18" charset="0"/>
              </a:rPr>
              <a:t>MongoDB works on concept of collection and document.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66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3C5C-45CB-4DE0-9E98-E437064C15E4}"/>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MySQL</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F17168-819C-4D66-BE79-35D4E4AD501D}"/>
              </a:ext>
            </a:extLst>
          </p:cNvPr>
          <p:cNvSpPr>
            <a:spLocks noGrp="1"/>
          </p:cNvSpPr>
          <p:nvPr>
            <p:ph idx="1"/>
          </p:nvPr>
        </p:nvSpPr>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MySQL is a relational database management system based on the Structured Query Language, which is the popular language for accessing and managing the records in the database.</a:t>
            </a:r>
          </a:p>
          <a:p>
            <a:r>
              <a:rPr lang="en-US" sz="2400" b="0" i="0" dirty="0">
                <a:solidFill>
                  <a:srgbClr val="333333"/>
                </a:solidFill>
                <a:effectLst/>
                <a:latin typeface="Times New Roman" panose="02020603050405020304" pitchFamily="18" charset="0"/>
                <a:cs typeface="Times New Roman" panose="02020603050405020304" pitchFamily="18" charset="0"/>
              </a:rPr>
              <a:t> MySQL is open-source and free software under the GNU license.</a:t>
            </a:r>
          </a:p>
          <a:p>
            <a:r>
              <a:rPr lang="en-US" sz="2400" b="0" i="0" dirty="0">
                <a:solidFill>
                  <a:srgbClr val="333333"/>
                </a:solidFill>
                <a:effectLst/>
                <a:latin typeface="Times New Roman" panose="02020603050405020304" pitchFamily="18" charset="0"/>
                <a:cs typeface="Times New Roman" panose="02020603050405020304" pitchFamily="18" charset="0"/>
              </a:rPr>
              <a:t> It is supported by </a:t>
            </a:r>
            <a:r>
              <a:rPr lang="en-US" sz="2400" b="1" i="0" dirty="0">
                <a:solidFill>
                  <a:srgbClr val="333333"/>
                </a:solidFill>
                <a:effectLst/>
                <a:latin typeface="Times New Roman" panose="02020603050405020304" pitchFamily="18" charset="0"/>
                <a:cs typeface="Times New Roman" panose="02020603050405020304" pitchFamily="18" charset="0"/>
              </a:rPr>
              <a:t>Oracle Company</a:t>
            </a:r>
            <a:r>
              <a:rPr lang="en-US" sz="2400" b="0" i="0" dirty="0">
                <a:solidFill>
                  <a:srgbClr val="333333"/>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64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CC50BA-A9AB-42B0-9568-6211AE83DB9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8275" y="589756"/>
            <a:ext cx="11855450" cy="5678488"/>
          </a:xfrm>
        </p:spPr>
      </p:pic>
    </p:spTree>
    <p:extLst>
      <p:ext uri="{BB962C8B-B14F-4D97-AF65-F5344CB8AC3E}">
        <p14:creationId xmlns:p14="http://schemas.microsoft.com/office/powerpoint/2010/main" val="242061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F06FD-ED30-40E6-B7AF-8A6B35B95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4" y="405805"/>
            <a:ext cx="11916792" cy="6046389"/>
          </a:xfrm>
          <a:prstGeom prst="rect">
            <a:avLst/>
          </a:prstGeom>
        </p:spPr>
      </p:pic>
    </p:spTree>
    <p:extLst>
      <p:ext uri="{BB962C8B-B14F-4D97-AF65-F5344CB8AC3E}">
        <p14:creationId xmlns:p14="http://schemas.microsoft.com/office/powerpoint/2010/main" val="198185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5E87C5-4D34-498E-B021-2C1B2DBF5595}"/>
              </a:ext>
            </a:extLst>
          </p:cNvPr>
          <p:cNvSpPr/>
          <p:nvPr/>
        </p:nvSpPr>
        <p:spPr>
          <a:xfrm rot="19489692">
            <a:off x="3675318" y="2828835"/>
            <a:ext cx="4841364"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cap="none" spc="0" dirty="0">
                <a:ln/>
                <a:solidFill>
                  <a:schemeClr val="accent3"/>
                </a:solidFill>
                <a:effectLst/>
              </a:rPr>
              <a:t>Thank You</a:t>
            </a:r>
          </a:p>
        </p:txBody>
      </p:sp>
    </p:spTree>
    <p:extLst>
      <p:ext uri="{BB962C8B-B14F-4D97-AF65-F5344CB8AC3E}">
        <p14:creationId xmlns:p14="http://schemas.microsoft.com/office/powerpoint/2010/main" val="561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CACC0F-901F-4D78-AF3C-1D72D6FD873D}"/>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Introduction</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E7DCB8E-F0A0-4B01-B19D-9AA1E44319AE}"/>
              </a:ext>
            </a:extLst>
          </p:cNvPr>
          <p:cNvSpPr>
            <a:spLocks noGrp="1"/>
          </p:cNvSpPr>
          <p:nvPr>
            <p:ph idx="1"/>
          </p:nvPr>
        </p:nvSpPr>
        <p:spPr>
          <a:xfrm>
            <a:off x="1181887" y="2006854"/>
            <a:ext cx="10142658" cy="3450613"/>
          </a:xfrm>
        </p:spPr>
        <p:txBody>
          <a:bodyPr/>
          <a:lstStyle/>
          <a:p>
            <a:r>
              <a:rPr lang="en-US" sz="2400" dirty="0">
                <a:latin typeface="Times New Roman" panose="02020603050405020304" pitchFamily="18" charset="0"/>
                <a:cs typeface="Times New Roman" panose="02020603050405020304" pitchFamily="18" charset="0"/>
              </a:rPr>
              <a:t>Our Muzix application is nothing but a movie application.</a:t>
            </a:r>
          </a:p>
          <a:p>
            <a:r>
              <a:rPr lang="en-US" sz="2400" dirty="0">
                <a:latin typeface="Times New Roman" panose="02020603050405020304" pitchFamily="18" charset="0"/>
                <a:cs typeface="Times New Roman" panose="02020603050405020304" pitchFamily="18" charset="0"/>
              </a:rPr>
              <a:t>This app is designed to see all the movies of various languages &amp; genres.</a:t>
            </a:r>
          </a:p>
          <a:p>
            <a:r>
              <a:rPr lang="en-US" sz="2400" dirty="0">
                <a:latin typeface="Times New Roman" panose="02020603050405020304" pitchFamily="18" charset="0"/>
                <a:cs typeface="Times New Roman" panose="02020603050405020304" pitchFamily="18" charset="0"/>
              </a:rPr>
              <a:t>This app uses a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party API to fetch the movies.</a:t>
            </a:r>
          </a:p>
          <a:p>
            <a:r>
              <a:rPr lang="en-IN" sz="2400" dirty="0">
                <a:latin typeface="Times New Roman" panose="02020603050405020304" pitchFamily="18" charset="0"/>
                <a:cs typeface="Times New Roman" panose="02020603050405020304" pitchFamily="18" charset="0"/>
              </a:rPr>
              <a:t>This app is compatible with all devices like Desktop, Tablet, Mobile, etc…</a:t>
            </a:r>
          </a:p>
          <a:p>
            <a:r>
              <a:rPr lang="en-IN" sz="2400" dirty="0">
                <a:latin typeface="Times New Roman" panose="02020603050405020304" pitchFamily="18" charset="0"/>
                <a:cs typeface="Times New Roman" panose="02020603050405020304" pitchFamily="18" charset="0"/>
              </a:rPr>
              <a:t>In our app all movies are present including the latest movies .</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62956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9B91-ADF6-783B-6BE2-B16F2B723438}"/>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Features of the App</a:t>
            </a:r>
            <a:endParaRPr lang="en-IN" sz="4000" dirty="0"/>
          </a:p>
        </p:txBody>
      </p:sp>
      <p:sp>
        <p:nvSpPr>
          <p:cNvPr id="3" name="Content Placeholder 2">
            <a:extLst>
              <a:ext uri="{FF2B5EF4-FFF2-40B4-BE49-F238E27FC236}">
                <a16:creationId xmlns:a16="http://schemas.microsoft.com/office/drawing/2014/main" id="{C7ACB1DF-C6F4-4A6D-A722-5B1920D79C4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See the movie info.</a:t>
            </a:r>
          </a:p>
          <a:p>
            <a:r>
              <a:rPr lang="en-IN" sz="2400" dirty="0">
                <a:latin typeface="Times New Roman" panose="02020603050405020304" pitchFamily="18" charset="0"/>
                <a:cs typeface="Times New Roman" panose="02020603050405020304" pitchFamily="18" charset="0"/>
              </a:rPr>
              <a:t>Search Any Movie.</a:t>
            </a:r>
          </a:p>
          <a:p>
            <a:r>
              <a:rPr lang="en-IN" sz="2400" dirty="0">
                <a:latin typeface="Times New Roman" panose="02020603050405020304" pitchFamily="18" charset="0"/>
                <a:cs typeface="Times New Roman" panose="02020603050405020304" pitchFamily="18" charset="0"/>
              </a:rPr>
              <a:t>Add to Favourites.</a:t>
            </a:r>
          </a:p>
          <a:p>
            <a:r>
              <a:rPr lang="en-IN" sz="2400" dirty="0">
                <a:latin typeface="Times New Roman" panose="02020603050405020304" pitchFamily="18" charset="0"/>
                <a:cs typeface="Times New Roman" panose="02020603050405020304" pitchFamily="18" charset="0"/>
              </a:rPr>
              <a:t>Delete from Favourites.</a:t>
            </a:r>
          </a:p>
          <a:p>
            <a:r>
              <a:rPr lang="en-IN" sz="2400" dirty="0">
                <a:latin typeface="Times New Roman" panose="02020603050405020304" pitchFamily="18" charset="0"/>
                <a:cs typeface="Times New Roman" panose="02020603050405020304" pitchFamily="18" charset="0"/>
              </a:rPr>
              <a:t>Recommended movies related to particular movie. </a:t>
            </a:r>
          </a:p>
        </p:txBody>
      </p:sp>
    </p:spTree>
    <p:extLst>
      <p:ext uri="{BB962C8B-B14F-4D97-AF65-F5344CB8AC3E}">
        <p14:creationId xmlns:p14="http://schemas.microsoft.com/office/powerpoint/2010/main" val="168444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676A-B404-45A9-8CB5-E276955FAB9A}"/>
              </a:ext>
            </a:extLst>
          </p:cNvPr>
          <p:cNvSpPr>
            <a:spLocks noGrp="1"/>
          </p:cNvSpPr>
          <p:nvPr>
            <p:ph type="title"/>
          </p:nvPr>
        </p:nvSpPr>
        <p:spPr>
          <a:xfrm>
            <a:off x="1451579" y="804518"/>
            <a:ext cx="9603275" cy="1116000"/>
          </a:xfrm>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Tools &amp; Technologies</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BDAEE3-8F48-482F-8ED0-27AE7791949E}"/>
              </a:ext>
            </a:extLst>
          </p:cNvPr>
          <p:cNvSpPr>
            <a:spLocks noGrp="1"/>
          </p:cNvSpPr>
          <p:nvPr>
            <p:ph idx="1"/>
          </p:nvPr>
        </p:nvSpPr>
        <p:spPr>
          <a:xfrm>
            <a:off x="1451579" y="2015732"/>
            <a:ext cx="2889602" cy="4037750"/>
          </a:xfrm>
        </p:spPr>
        <p:txBody>
          <a:bodyPr numCol="1">
            <a:normAutofit/>
          </a:bodyPr>
          <a:lstStyle/>
          <a:p>
            <a:pPr marL="0" indent="0">
              <a:buNone/>
            </a:pPr>
            <a:r>
              <a:rPr lang="en-US" sz="2800" b="1" dirty="0">
                <a:latin typeface="Times New Roman" panose="02020603050405020304" pitchFamily="18" charset="0"/>
                <a:cs typeface="Times New Roman" panose="02020603050405020304" pitchFamily="18" charset="0"/>
              </a:rPr>
              <a:t>BackEnd</a:t>
            </a:r>
          </a:p>
          <a:p>
            <a:pPr lvl="1"/>
            <a:r>
              <a:rPr lang="en-US" sz="2400" dirty="0">
                <a:latin typeface="Times New Roman" panose="02020603050405020304" pitchFamily="18" charset="0"/>
                <a:cs typeface="Times New Roman" panose="02020603050405020304" pitchFamily="18" charset="0"/>
              </a:rPr>
              <a:t>Spring Boot</a:t>
            </a:r>
          </a:p>
          <a:p>
            <a:pPr lvl="1"/>
            <a:r>
              <a:rPr lang="en-US" sz="2400" dirty="0">
                <a:latin typeface="Times New Roman" panose="02020603050405020304" pitchFamily="18" charset="0"/>
                <a:cs typeface="Times New Roman" panose="02020603050405020304" pitchFamily="18" charset="0"/>
              </a:rPr>
              <a:t>Eureka Server</a:t>
            </a:r>
          </a:p>
          <a:p>
            <a:pPr lvl="1"/>
            <a:r>
              <a:rPr lang="en-US" sz="2400" dirty="0">
                <a:latin typeface="Times New Roman" panose="02020603050405020304" pitchFamily="18" charset="0"/>
                <a:cs typeface="Times New Roman" panose="02020603050405020304" pitchFamily="18" charset="0"/>
              </a:rPr>
              <a:t>API Gateway</a:t>
            </a:r>
          </a:p>
          <a:p>
            <a:pPr lvl="1"/>
            <a:r>
              <a:rPr lang="en-US" sz="2400" dirty="0">
                <a:latin typeface="Times New Roman" panose="02020603050405020304" pitchFamily="18" charset="0"/>
                <a:cs typeface="Times New Roman" panose="02020603050405020304" pitchFamily="18" charset="0"/>
              </a:rPr>
              <a:t>Feign Client</a:t>
            </a:r>
          </a:p>
          <a:p>
            <a:pPr lvl="1"/>
            <a:r>
              <a:rPr lang="en-US" sz="2400" dirty="0">
                <a:latin typeface="Times New Roman" panose="02020603050405020304" pitchFamily="18" charset="0"/>
                <a:cs typeface="Times New Roman" panose="02020603050405020304" pitchFamily="18" charset="0"/>
              </a:rPr>
              <a:t>RabbitMQ</a:t>
            </a:r>
          </a:p>
          <a:p>
            <a:pPr lvl="1"/>
            <a:r>
              <a:rPr lang="en-US" sz="2400" dirty="0">
                <a:latin typeface="Times New Roman" panose="02020603050405020304" pitchFamily="18" charset="0"/>
                <a:cs typeface="Times New Roman" panose="02020603050405020304" pitchFamily="18" charset="0"/>
              </a:rPr>
              <a:t>Docker</a:t>
            </a:r>
            <a:endParaRPr lang="en-IN"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4CB5877-F7E0-4DEF-889F-02E44FD3FFDA}"/>
              </a:ext>
            </a:extLst>
          </p:cNvPr>
          <p:cNvSpPr txBox="1">
            <a:spLocks/>
          </p:cNvSpPr>
          <p:nvPr/>
        </p:nvSpPr>
        <p:spPr>
          <a:xfrm>
            <a:off x="6354883" y="2015731"/>
            <a:ext cx="2524073" cy="3530303"/>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2800" b="1" dirty="0">
                <a:latin typeface="Times New Roman" panose="02020603050405020304" pitchFamily="18" charset="0"/>
                <a:cs typeface="Times New Roman" panose="02020603050405020304" pitchFamily="18" charset="0"/>
              </a:rPr>
              <a:t>FrontEnd</a:t>
            </a:r>
          </a:p>
          <a:p>
            <a:pPr lvl="1"/>
            <a:r>
              <a:rPr lang="en-US" sz="2400" dirty="0">
                <a:latin typeface="Times New Roman" panose="02020603050405020304" pitchFamily="18" charset="0"/>
                <a:cs typeface="Times New Roman" panose="02020603050405020304" pitchFamily="18" charset="0"/>
              </a:rPr>
              <a:t>Angular</a:t>
            </a:r>
          </a:p>
          <a:p>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00" b="1" dirty="0">
                <a:latin typeface="Times New Roman" panose="02020603050405020304" pitchFamily="18" charset="0"/>
                <a:cs typeface="Times New Roman" panose="02020603050405020304" pitchFamily="18" charset="0"/>
              </a:rPr>
              <a:t>Databases</a:t>
            </a:r>
          </a:p>
          <a:p>
            <a:pPr lvl="1"/>
            <a:r>
              <a:rPr lang="en-US" sz="2400" dirty="0">
                <a:latin typeface="Times New Roman" panose="02020603050405020304" pitchFamily="18" charset="0"/>
                <a:cs typeface="Times New Roman" panose="02020603050405020304" pitchFamily="18" charset="0"/>
              </a:rPr>
              <a:t>MongoDB</a:t>
            </a:r>
          </a:p>
          <a:p>
            <a:pPr lvl="1"/>
            <a:r>
              <a:rPr lang="en-US" sz="2400" dirty="0">
                <a:latin typeface="Times New Roman" panose="02020603050405020304" pitchFamily="18" charset="0"/>
                <a:cs typeface="Times New Roman" panose="02020603050405020304" pitchFamily="18" charset="0"/>
              </a:rPr>
              <a:t>MySQL</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2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6B97-8253-42BB-8693-8CDD32BA373E}"/>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Spring Boot</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6ED149-EC9F-4BF1-B307-20E98ACA8DD3}"/>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Spring Boot is an open source Java-based framework used to create a micro Service.</a:t>
            </a:r>
          </a:p>
          <a:p>
            <a:r>
              <a:rPr lang="en-US" sz="2400" b="0" i="0" dirty="0">
                <a:solidFill>
                  <a:srgbClr val="000000"/>
                </a:solidFill>
                <a:effectLst/>
                <a:latin typeface="Times New Roman" panose="02020603050405020304" pitchFamily="18" charset="0"/>
                <a:cs typeface="Times New Roman" panose="02020603050405020304" pitchFamily="18" charset="0"/>
              </a:rPr>
              <a:t> It is developed by Pivotal Team and is used to build stand-alone and production ready spring applications.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6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E40E-2C9B-4FB1-99DE-37E0210A83F0}"/>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Eureka Server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74735F-39B3-47E4-8161-E141D8C6DDB4}"/>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Eureka Server is an application that holds the information about all client-service applications. </a:t>
            </a:r>
          </a:p>
          <a:p>
            <a:r>
              <a:rPr lang="en-US" sz="2400" b="0" i="0" dirty="0">
                <a:solidFill>
                  <a:srgbClr val="000000"/>
                </a:solidFill>
                <a:effectLst/>
                <a:latin typeface="Times New Roman" panose="02020603050405020304" pitchFamily="18" charset="0"/>
                <a:cs typeface="Times New Roman" panose="02020603050405020304" pitchFamily="18" charset="0"/>
              </a:rPr>
              <a:t>Every Micro service will register into the Eureka server and Eureka server knows all the client applications running on each port and IP address. </a:t>
            </a:r>
          </a:p>
          <a:p>
            <a:r>
              <a:rPr lang="en-US" sz="2400" b="0" i="0" dirty="0">
                <a:solidFill>
                  <a:srgbClr val="000000"/>
                </a:solidFill>
                <a:effectLst/>
                <a:latin typeface="Times New Roman" panose="02020603050405020304" pitchFamily="18" charset="0"/>
                <a:cs typeface="Times New Roman" panose="02020603050405020304" pitchFamily="18" charset="0"/>
              </a:rPr>
              <a:t>Eureka Server is also known as Discovery 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5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270E-023A-445F-B257-4B8F170B25D0}"/>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Spring Cloud API Gateway</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48057E-78D2-4446-A01C-BBB1474AF0C8}"/>
              </a:ext>
            </a:extLst>
          </p:cNvPr>
          <p:cNvSpPr>
            <a:spLocks noGrp="1"/>
          </p:cNvSpPr>
          <p:nvPr>
            <p:ph idx="1"/>
          </p:nvPr>
        </p:nvSpPr>
        <p:spPr>
          <a:xfrm>
            <a:off x="1046864" y="2113386"/>
            <a:ext cx="10098271" cy="4376190"/>
          </a:xfrm>
        </p:spPr>
        <p:txBody>
          <a:bodyPr>
            <a:no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An API stands for Application Program Interface. It is a set of instructions, protocols, and tools for building software applications. It specifies how software components should interact.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API Gateway is a server. It is a single entry point into a system.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API Gateway encapsulates the internal system architecture.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API Gateway allows us to route API request (external or internal) to connect services.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 also provides a library for building an API gateway on the top of Spring MVC.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Its aims to provide cross-cutting concerns to them, such as </a:t>
            </a:r>
            <a:r>
              <a:rPr lang="en-US" sz="2200" b="1" i="0" dirty="0">
                <a:solidFill>
                  <a:srgbClr val="333333"/>
                </a:solidFill>
                <a:effectLst/>
                <a:latin typeface="Times New Roman" panose="02020603050405020304" pitchFamily="18" charset="0"/>
                <a:cs typeface="Times New Roman" panose="02020603050405020304" pitchFamily="18" charset="0"/>
              </a:rPr>
              <a:t>security</a:t>
            </a:r>
            <a:r>
              <a:rPr lang="en-US" sz="2200" b="0" i="0" dirty="0">
                <a:solidFill>
                  <a:srgbClr val="333333"/>
                </a:solidFill>
                <a:effectLst/>
                <a:latin typeface="Times New Roman" panose="02020603050405020304" pitchFamily="18" charset="0"/>
                <a:cs typeface="Times New Roman" panose="02020603050405020304" pitchFamily="18" charset="0"/>
              </a:rPr>
              <a:t> and </a:t>
            </a:r>
            <a:r>
              <a:rPr lang="en-US" sz="2200" b="1" i="0" dirty="0">
                <a:solidFill>
                  <a:srgbClr val="333333"/>
                </a:solidFill>
                <a:effectLst/>
                <a:latin typeface="Times New Roman" panose="02020603050405020304" pitchFamily="18" charset="0"/>
                <a:cs typeface="Times New Roman" panose="02020603050405020304" pitchFamily="18" charset="0"/>
              </a:rPr>
              <a:t>monitoring</a:t>
            </a:r>
            <a:r>
              <a:rPr lang="en-US" sz="2200" b="0" i="0" dirty="0">
                <a:solidFill>
                  <a:srgbClr val="333333"/>
                </a:solidFill>
                <a:effectLst/>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08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C970-30CF-4237-8883-27979798631A}"/>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Feign Client</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2286E8-005C-4FF5-AFFB-D1FF24C00513}"/>
              </a:ext>
            </a:extLst>
          </p:cNvPr>
          <p:cNvSpPr>
            <a:spLocks noGrp="1"/>
          </p:cNvSpPr>
          <p:nvPr>
            <p:ph idx="1"/>
          </p:nvPr>
        </p:nvSpPr>
        <p:spPr/>
        <p:txBody>
          <a:bodyPr>
            <a:no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Feign is a declarative web service (HTTP client) developed by </a:t>
            </a:r>
            <a:r>
              <a:rPr lang="en-US" sz="2400" b="1" i="0" dirty="0">
                <a:solidFill>
                  <a:srgbClr val="333333"/>
                </a:solidFill>
                <a:effectLst/>
                <a:latin typeface="Times New Roman" panose="02020603050405020304" pitchFamily="18" charset="0"/>
                <a:cs typeface="Times New Roman" panose="02020603050405020304" pitchFamily="18" charset="0"/>
              </a:rPr>
              <a:t>Netflix</a:t>
            </a:r>
            <a:r>
              <a:rPr lang="en-US" sz="2400" b="0" i="0" dirty="0">
                <a:solidFill>
                  <a:srgbClr val="333333"/>
                </a:solidFill>
                <a:effectLst/>
                <a:latin typeface="Times New Roman" panose="02020603050405020304" pitchFamily="18" charset="0"/>
                <a:cs typeface="Times New Roman" panose="02020603050405020304" pitchFamily="18" charset="0"/>
              </a:rPr>
              <a:t>. Its aim is to simplify the HTTP API clients. It is a Java to HTTP client binder. If you want to use Feign, create an interface, and annotate it. It provides pluggable annotation support, including Feign annotations and JAX-RS annotations.</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is a library for creating REST API clients. It makes web service clients easier. The developers can use declarative annotations to call the REST services instead of writing representative boilerplate code.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44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1309-ED31-4375-91BA-6F7AA5486BCD}"/>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RabbitMQ</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B7525-F7A3-4FBC-9F56-28053F58B82C}"/>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RabbitMQ is an open source message broker software. It accepts messages from producers, and delivers them to consumers. </a:t>
            </a:r>
          </a:p>
          <a:p>
            <a:r>
              <a:rPr lang="en-US" sz="2400" b="0" i="0" dirty="0">
                <a:effectLst/>
                <a:latin typeface="Times New Roman" panose="02020603050405020304" pitchFamily="18" charset="0"/>
                <a:cs typeface="Times New Roman" panose="02020603050405020304" pitchFamily="18" charset="0"/>
              </a:rPr>
              <a:t>It acts like a middleman which can be used to reduce loads and delivery times taken by web application servers.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918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305</TotalTime>
  <Words>676</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Muzix  Application</vt:lpstr>
      <vt:lpstr>Introduction</vt:lpstr>
      <vt:lpstr>Features of the App</vt:lpstr>
      <vt:lpstr>Tools &amp; Technologies</vt:lpstr>
      <vt:lpstr>Spring Boot </vt:lpstr>
      <vt:lpstr>Eureka Server</vt:lpstr>
      <vt:lpstr>Spring Cloud API Gateway </vt:lpstr>
      <vt:lpstr>Feign Client </vt:lpstr>
      <vt:lpstr>RabbitMQ </vt:lpstr>
      <vt:lpstr>Docker</vt:lpstr>
      <vt:lpstr>Angular</vt:lpstr>
      <vt:lpstr>MongoDB</vt:lpstr>
      <vt:lpstr>MySQL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Muzix  Application</dc:title>
  <dc:creator>Mohammad Kamran</dc:creator>
  <cp:lastModifiedBy>Mohammad Kamran</cp:lastModifiedBy>
  <cp:revision>25</cp:revision>
  <dcterms:created xsi:type="dcterms:W3CDTF">2022-05-12T11:35:18Z</dcterms:created>
  <dcterms:modified xsi:type="dcterms:W3CDTF">2022-05-16T06:58:17Z</dcterms:modified>
</cp:coreProperties>
</file>