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6"/>
  </p:notesMasterIdLst>
  <p:handoutMasterIdLst>
    <p:handoutMasterId r:id="rId17"/>
  </p:handoutMasterIdLst>
  <p:sldIdLst>
    <p:sldId id="261" r:id="rId5"/>
    <p:sldId id="273" r:id="rId6"/>
    <p:sldId id="314" r:id="rId7"/>
    <p:sldId id="315" r:id="rId8"/>
    <p:sldId id="316" r:id="rId9"/>
    <p:sldId id="317" r:id="rId10"/>
    <p:sldId id="318" r:id="rId11"/>
    <p:sldId id="319" r:id="rId12"/>
    <p:sldId id="320" r:id="rId13"/>
    <p:sldId id="321" r:id="rId14"/>
    <p:sldId id="32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C621"/>
    <a:srgbClr val="EEEEEE"/>
    <a:srgbClr val="87175F"/>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82" d="100"/>
          <a:sy n="82" d="100"/>
        </p:scale>
        <p:origin x="720" y="53"/>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11/26/2023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a:xfrm>
            <a:off x="0" y="44624"/>
            <a:ext cx="12192000" cy="6858000"/>
          </a:xfrm>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190750" y="1340768"/>
            <a:ext cx="7810500" cy="4907632"/>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sz="6700" dirty="0">
                <a:solidFill>
                  <a:schemeClr val="accent3">
                    <a:lumMod val="20000"/>
                    <a:lumOff val="80000"/>
                  </a:schemeClr>
                </a:solidFill>
              </a:rPr>
              <a:t>Low power high performance priority encoder using 2D-array to 3D-array conversion</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9696-3BDE-62DC-9B39-23B2F60F1987}"/>
              </a:ext>
            </a:extLst>
          </p:cNvPr>
          <p:cNvSpPr>
            <a:spLocks noGrp="1"/>
          </p:cNvSpPr>
          <p:nvPr>
            <p:ph type="title"/>
          </p:nvPr>
        </p:nvSpPr>
        <p:spPr>
          <a:xfrm>
            <a:off x="548640" y="469392"/>
            <a:ext cx="10805160" cy="609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D613CE-8F9D-56D5-963F-5023D8B4C666}"/>
              </a:ext>
            </a:extLst>
          </p:cNvPr>
          <p:cNvSpPr>
            <a:spLocks noGrp="1"/>
          </p:cNvSpPr>
          <p:nvPr>
            <p:ph sz="quarter" idx="13"/>
          </p:nvPr>
        </p:nvSpPr>
        <p:spPr>
          <a:xfrm>
            <a:off x="548640" y="1011936"/>
            <a:ext cx="10288693" cy="5585416"/>
          </a:xfrm>
        </p:spPr>
        <p:txBody>
          <a:bodyPr/>
          <a:lstStyle/>
          <a:p>
            <a:r>
              <a:rPr lang="en-US" dirty="0"/>
              <a:t>Critical path for 2D array priority encoder:</a:t>
            </a:r>
          </a:p>
          <a:p>
            <a:endParaRPr lang="en-US" dirty="0"/>
          </a:p>
          <a:p>
            <a:endParaRPr lang="en-US" dirty="0"/>
          </a:p>
          <a:p>
            <a:endParaRPr lang="en-US" dirty="0"/>
          </a:p>
          <a:p>
            <a:endParaRPr lang="en-US" dirty="0"/>
          </a:p>
          <a:p>
            <a:endParaRPr lang="en-US" dirty="0"/>
          </a:p>
          <a:p>
            <a:endParaRPr lang="en-US" dirty="0"/>
          </a:p>
          <a:p>
            <a:r>
              <a:rPr lang="en-US" dirty="0"/>
              <a:t>Critical path for 3D array priority encoder:</a:t>
            </a:r>
          </a:p>
          <a:p>
            <a:endParaRPr lang="en-US" dirty="0"/>
          </a:p>
          <a:p>
            <a:endParaRPr lang="en-IN" dirty="0"/>
          </a:p>
        </p:txBody>
      </p:sp>
      <p:sp>
        <p:nvSpPr>
          <p:cNvPr id="4" name="Picture Placeholder 3">
            <a:extLst>
              <a:ext uri="{FF2B5EF4-FFF2-40B4-BE49-F238E27FC236}">
                <a16:creationId xmlns:a16="http://schemas.microsoft.com/office/drawing/2014/main" id="{2964CECC-0A3F-E19C-7341-79F1E4106022}"/>
              </a:ext>
            </a:extLst>
          </p:cNvPr>
          <p:cNvSpPr>
            <a:spLocks noGrp="1"/>
          </p:cNvSpPr>
          <p:nvPr>
            <p:ph type="pic" sz="quarter" idx="15"/>
          </p:nvPr>
        </p:nvSpPr>
        <p:spPr/>
      </p:sp>
      <p:sp>
        <p:nvSpPr>
          <p:cNvPr id="5" name="Text Placeholder 4">
            <a:extLst>
              <a:ext uri="{FF2B5EF4-FFF2-40B4-BE49-F238E27FC236}">
                <a16:creationId xmlns:a16="http://schemas.microsoft.com/office/drawing/2014/main" id="{4FC590D9-63CD-23EA-B97E-AEDF8C8EEB62}"/>
              </a:ext>
            </a:extLst>
          </p:cNvPr>
          <p:cNvSpPr>
            <a:spLocks noGrp="1"/>
          </p:cNvSpPr>
          <p:nvPr>
            <p:ph type="body" sz="quarter" idx="16"/>
          </p:nvPr>
        </p:nvSpPr>
        <p:spPr>
          <a:xfrm>
            <a:off x="-1" y="542544"/>
            <a:ext cx="10837333" cy="424732"/>
          </a:xfrm>
        </p:spPr>
        <p:txBody>
          <a:bodyPr/>
          <a:lstStyle/>
          <a:p>
            <a:r>
              <a:rPr lang="en-US" dirty="0"/>
              <a:t>CRITICAL PATH FOR 2D AND 3D PRIORITY ENCODER (180nm technology)</a:t>
            </a:r>
            <a:endParaRPr lang="en-IN" dirty="0"/>
          </a:p>
        </p:txBody>
      </p:sp>
      <p:sp>
        <p:nvSpPr>
          <p:cNvPr id="6" name="Slide Number Placeholder 5">
            <a:extLst>
              <a:ext uri="{FF2B5EF4-FFF2-40B4-BE49-F238E27FC236}">
                <a16:creationId xmlns:a16="http://schemas.microsoft.com/office/drawing/2014/main" id="{8A454B8C-E221-E164-097E-17B5F7AB7B88}"/>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14" name="Picture 13">
            <a:extLst>
              <a:ext uri="{FF2B5EF4-FFF2-40B4-BE49-F238E27FC236}">
                <a16:creationId xmlns:a16="http://schemas.microsoft.com/office/drawing/2014/main" id="{6F735FD1-B1E6-B4B7-EA81-B3243AB99791}"/>
              </a:ext>
            </a:extLst>
          </p:cNvPr>
          <p:cNvPicPr>
            <a:picLocks noChangeAspect="1"/>
          </p:cNvPicPr>
          <p:nvPr/>
        </p:nvPicPr>
        <p:blipFill>
          <a:blip r:embed="rId2"/>
          <a:stretch>
            <a:fillRect/>
          </a:stretch>
        </p:blipFill>
        <p:spPr>
          <a:xfrm>
            <a:off x="1991544" y="1448860"/>
            <a:ext cx="6912767" cy="2268172"/>
          </a:xfrm>
          <a:prstGeom prst="rect">
            <a:avLst/>
          </a:prstGeom>
        </p:spPr>
      </p:pic>
      <p:pic>
        <p:nvPicPr>
          <p:cNvPr id="16" name="Picture 15">
            <a:extLst>
              <a:ext uri="{FF2B5EF4-FFF2-40B4-BE49-F238E27FC236}">
                <a16:creationId xmlns:a16="http://schemas.microsoft.com/office/drawing/2014/main" id="{4FC834D8-0DC5-C485-5700-2D8ED5B9CBA1}"/>
              </a:ext>
            </a:extLst>
          </p:cNvPr>
          <p:cNvPicPr>
            <a:picLocks noChangeAspect="1"/>
          </p:cNvPicPr>
          <p:nvPr/>
        </p:nvPicPr>
        <p:blipFill>
          <a:blip r:embed="rId3"/>
          <a:stretch>
            <a:fillRect/>
          </a:stretch>
        </p:blipFill>
        <p:spPr>
          <a:xfrm>
            <a:off x="3905940" y="4509120"/>
            <a:ext cx="5430419" cy="2348880"/>
          </a:xfrm>
          <a:prstGeom prst="rect">
            <a:avLst/>
          </a:prstGeom>
        </p:spPr>
      </p:pic>
    </p:spTree>
    <p:extLst>
      <p:ext uri="{BB962C8B-B14F-4D97-AF65-F5344CB8AC3E}">
        <p14:creationId xmlns:p14="http://schemas.microsoft.com/office/powerpoint/2010/main" val="192546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ECD0F1-C4E6-9331-5787-642EED9059EA}"/>
              </a:ext>
            </a:extLst>
          </p:cNvPr>
          <p:cNvSpPr>
            <a:spLocks noGrp="1"/>
          </p:cNvSpPr>
          <p:nvPr>
            <p:ph type="pic" sz="quarter" idx="15"/>
          </p:nvPr>
        </p:nvSpPr>
        <p:spPr/>
      </p:sp>
      <p:sp>
        <p:nvSpPr>
          <p:cNvPr id="3" name="Text Placeholder 2">
            <a:extLst>
              <a:ext uri="{FF2B5EF4-FFF2-40B4-BE49-F238E27FC236}">
                <a16:creationId xmlns:a16="http://schemas.microsoft.com/office/drawing/2014/main" id="{F48EB9BF-ED69-C7FF-FEB3-6B48AD7DF270}"/>
              </a:ext>
            </a:extLst>
          </p:cNvPr>
          <p:cNvSpPr>
            <a:spLocks noGrp="1"/>
          </p:cNvSpPr>
          <p:nvPr>
            <p:ph type="body" sz="quarter" idx="12"/>
          </p:nvPr>
        </p:nvSpPr>
        <p:spPr>
          <a:xfrm>
            <a:off x="1487488" y="622987"/>
            <a:ext cx="3672408" cy="5614325"/>
          </a:xfrm>
        </p:spPr>
        <p:txBody>
          <a:bodyPr/>
          <a:lstStyle/>
          <a:p>
            <a:r>
              <a:rPr lang="en-US" dirty="0"/>
              <a:t>S</a:t>
            </a:r>
            <a:endParaRPr lang="en-IN" dirty="0"/>
          </a:p>
        </p:txBody>
      </p:sp>
      <p:sp>
        <p:nvSpPr>
          <p:cNvPr id="4" name="Title 3">
            <a:extLst>
              <a:ext uri="{FF2B5EF4-FFF2-40B4-BE49-F238E27FC236}">
                <a16:creationId xmlns:a16="http://schemas.microsoft.com/office/drawing/2014/main" id="{8EFDD47D-0A50-8E0A-AAB1-8B0D61648AE4}"/>
              </a:ext>
            </a:extLst>
          </p:cNvPr>
          <p:cNvSpPr>
            <a:spLocks noGrp="1"/>
          </p:cNvSpPr>
          <p:nvPr>
            <p:ph type="ctrTitle"/>
          </p:nvPr>
        </p:nvSpPr>
        <p:spPr>
          <a:xfrm>
            <a:off x="1257300" y="1219200"/>
            <a:ext cx="4114800" cy="4298032"/>
          </a:xfrm>
        </p:spPr>
        <p:txBody>
          <a:bodyPr>
            <a:normAutofit/>
          </a:bodyPr>
          <a:lstStyle/>
          <a:p>
            <a:r>
              <a:rPr lang="en-US" sz="6600" i="1" dirty="0"/>
              <a:t>THANK YOU</a:t>
            </a:r>
            <a:br>
              <a:rPr lang="en-US" i="1" dirty="0"/>
            </a:br>
            <a:br>
              <a:rPr lang="en-US" dirty="0"/>
            </a:br>
            <a:r>
              <a:rPr lang="en-US" dirty="0">
                <a:solidFill>
                  <a:schemeClr val="accent3">
                    <a:lumMod val="75000"/>
                  </a:schemeClr>
                </a:solidFill>
                <a:latin typeface="Forte" panose="03060902040502070203" pitchFamily="66" charset="0"/>
              </a:rPr>
              <a:t>HAVE A PLEASANT DAY</a:t>
            </a:r>
            <a:endParaRPr lang="en-IN" dirty="0">
              <a:solidFill>
                <a:schemeClr val="accent3">
                  <a:lumMod val="75000"/>
                </a:schemeClr>
              </a:solidFill>
              <a:latin typeface="Forte" panose="03060902040502070203" pitchFamily="66" charset="0"/>
            </a:endParaRPr>
          </a:p>
        </p:txBody>
      </p:sp>
      <p:sp>
        <p:nvSpPr>
          <p:cNvPr id="5" name="Text Placeholder 4">
            <a:extLst>
              <a:ext uri="{FF2B5EF4-FFF2-40B4-BE49-F238E27FC236}">
                <a16:creationId xmlns:a16="http://schemas.microsoft.com/office/drawing/2014/main" id="{3F76A625-E351-BA08-2AB4-E23337D70277}"/>
              </a:ext>
            </a:extLst>
          </p:cNvPr>
          <p:cNvSpPr>
            <a:spLocks noGrp="1"/>
          </p:cNvSpPr>
          <p:nvPr>
            <p:ph type="body" sz="quarter" idx="13"/>
          </p:nvPr>
        </p:nvSpPr>
        <p:spPr/>
        <p:txBody>
          <a:bodyPr/>
          <a:lstStyle/>
          <a:p>
            <a:endParaRPr lang="en-IN" dirty="0"/>
          </a:p>
        </p:txBody>
      </p:sp>
      <p:sp>
        <p:nvSpPr>
          <p:cNvPr id="6" name="Text Placeholder 5">
            <a:extLst>
              <a:ext uri="{FF2B5EF4-FFF2-40B4-BE49-F238E27FC236}">
                <a16:creationId xmlns:a16="http://schemas.microsoft.com/office/drawing/2014/main" id="{D21C87F2-4586-0A52-0BFD-FF827721FB40}"/>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393591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a:t>What is a priority encoder?</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normAutofit/>
          </a:bodyPr>
          <a:lstStyle/>
          <a:p>
            <a:r>
              <a:rPr lang="en-US" sz="2400" b="0" i="0" dirty="0">
                <a:solidFill>
                  <a:srgbClr val="404040"/>
                </a:solidFill>
                <a:effectLst/>
                <a:latin typeface="Arial" panose="020B0604020202020204" pitchFamily="34" charset="0"/>
              </a:rPr>
              <a:t>The </a:t>
            </a:r>
            <a:r>
              <a:rPr lang="en-US" sz="2400" dirty="0">
                <a:solidFill>
                  <a:srgbClr val="404040"/>
                </a:solidFill>
                <a:latin typeface="Arial" panose="020B0604020202020204" pitchFamily="34" charset="0"/>
              </a:rPr>
              <a:t>P</a:t>
            </a:r>
            <a:r>
              <a:rPr lang="en-US" sz="2400" b="0" i="0" dirty="0">
                <a:solidFill>
                  <a:srgbClr val="404040"/>
                </a:solidFill>
                <a:effectLst/>
                <a:latin typeface="Arial" panose="020B0604020202020204" pitchFamily="34" charset="0"/>
              </a:rPr>
              <a:t>riority Encoder is a combinational </a:t>
            </a:r>
            <a:r>
              <a:rPr lang="en-US" sz="2400" dirty="0">
                <a:solidFill>
                  <a:srgbClr val="404040"/>
                </a:solidFill>
                <a:latin typeface="Arial" panose="020B0604020202020204" pitchFamily="34" charset="0"/>
              </a:rPr>
              <a:t>logic circuit that </a:t>
            </a:r>
            <a:r>
              <a:rPr lang="en-US" sz="2400" b="0" i="0" dirty="0">
                <a:solidFill>
                  <a:srgbClr val="404040"/>
                </a:solidFill>
                <a:effectLst/>
                <a:latin typeface="Arial" panose="020B0604020202020204" pitchFamily="34" charset="0"/>
              </a:rPr>
              <a:t>contains a 2^n input lines and n output lines and represents the highest priority input among all the input lines. </a:t>
            </a:r>
            <a:r>
              <a:rPr lang="en-US" sz="2400" dirty="0">
                <a:solidFill>
                  <a:srgbClr val="404040"/>
                </a:solidFill>
                <a:latin typeface="Arial" panose="020B0604020202020204" pitchFamily="34" charset="0"/>
              </a:rPr>
              <a:t>W</a:t>
            </a:r>
            <a:r>
              <a:rPr lang="en-US" sz="2400" b="0" i="0" dirty="0">
                <a:solidFill>
                  <a:srgbClr val="404040"/>
                </a:solidFill>
                <a:effectLst/>
                <a:latin typeface="Arial" panose="020B0604020202020204" pitchFamily="34" charset="0"/>
              </a:rPr>
              <a:t>hen the multiple input lines are active high at the same time, then the input that has the highest priority is considered first to generate the output.</a:t>
            </a:r>
          </a:p>
          <a:p>
            <a:r>
              <a:rPr lang="en-US" sz="2400" dirty="0">
                <a:solidFill>
                  <a:srgbClr val="404040"/>
                </a:solidFill>
                <a:latin typeface="Arial" panose="020B0604020202020204" pitchFamily="34" charset="0"/>
              </a:rPr>
              <a:t>It is used to solve the issues in binary encoders, which generate wrong output when more than one input line is active high. If more than one input line is active high at the same time, then this encoder prioritizes every input level and allocates the priority level to each input. </a:t>
            </a:r>
            <a:r>
              <a:rPr lang="en-US" sz="2400" b="0" i="0" dirty="0">
                <a:solidFill>
                  <a:srgbClr val="404040"/>
                </a:solidFill>
                <a:effectLst/>
                <a:latin typeface="Arial" panose="020B0604020202020204" pitchFamily="34" charset="0"/>
              </a:rPr>
              <a:t> </a:t>
            </a:r>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itle 4">
            <a:extLst>
              <a:ext uri="{FF2B5EF4-FFF2-40B4-BE49-F238E27FC236}">
                <a16:creationId xmlns:a16="http://schemas.microsoft.com/office/drawing/2014/main" id="{78632657-90F0-037D-A74B-6ED77D60433D}"/>
              </a:ext>
            </a:extLst>
          </p:cNvPr>
          <p:cNvSpPr>
            <a:spLocks noGrp="1"/>
          </p:cNvSpPr>
          <p:nvPr>
            <p:ph type="title"/>
          </p:nvPr>
        </p:nvSpPr>
        <p:spPr/>
        <p:txBody>
          <a:bodyPr/>
          <a:lstStyle/>
          <a:p>
            <a:r>
              <a:rPr lang="en-US" dirty="0">
                <a:latin typeface="Bauhaus 93" panose="04030905020B02020C02" pitchFamily="82" charset="0"/>
              </a:rPr>
              <a:t>PRIORITY ENCODER</a:t>
            </a:r>
            <a:endParaRPr lang="en-IN" dirty="0">
              <a:latin typeface="Bauhaus 93" panose="04030905020B02020C02" pitchFamily="82" charset="0"/>
            </a:endParaRPr>
          </a:p>
        </p:txBody>
      </p:sp>
    </p:spTree>
    <p:extLst>
      <p:ext uri="{BB962C8B-B14F-4D97-AF65-F5344CB8AC3E}">
        <p14:creationId xmlns:p14="http://schemas.microsoft.com/office/powerpoint/2010/main" val="107472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CC10-4AF0-2D50-8F09-76C4EC4FDDE4}"/>
              </a:ext>
            </a:extLst>
          </p:cNvPr>
          <p:cNvSpPr>
            <a:spLocks noGrp="1"/>
          </p:cNvSpPr>
          <p:nvPr>
            <p:ph type="title"/>
          </p:nvPr>
        </p:nvSpPr>
        <p:spPr>
          <a:xfrm>
            <a:off x="548640" y="530352"/>
            <a:ext cx="10805160" cy="666400"/>
          </a:xfrm>
        </p:spPr>
        <p:txBody>
          <a:bodyPr>
            <a:normAutofit fontScale="90000"/>
          </a:bodyPr>
          <a:lstStyle/>
          <a:p>
            <a:r>
              <a:rPr lang="en-US" dirty="0">
                <a:latin typeface="Berlin Sans FB Demi" panose="020E0802020502020306" pitchFamily="34" charset="0"/>
              </a:rPr>
              <a:t>2D array-priority encoder 64 : 6</a:t>
            </a:r>
            <a:endParaRPr lang="en-IN"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F3215D8B-AFD1-8AF4-F44B-9F0187CA6DF3}"/>
              </a:ext>
            </a:extLst>
          </p:cNvPr>
          <p:cNvSpPr>
            <a:spLocks noGrp="1"/>
          </p:cNvSpPr>
          <p:nvPr>
            <p:ph sz="quarter" idx="13"/>
          </p:nvPr>
        </p:nvSpPr>
        <p:spPr>
          <a:xfrm>
            <a:off x="548640" y="1196753"/>
            <a:ext cx="10288693" cy="5130896"/>
          </a:xfrm>
        </p:spPr>
        <p:txBody>
          <a:bodyPr/>
          <a:lstStyle/>
          <a:p>
            <a:pPr marL="0" indent="0">
              <a:buNone/>
            </a:pPr>
            <a:r>
              <a:rPr lang="en-US" dirty="0"/>
              <a:t>For reducing the power consumption in electronic devices, several circuits were proposed in literature. In parallel priority look-ahead 64-bit priority encoder architecture [1], there are 64 bits which are divided into eight parts. Each part contains 8-bits hence total of 8 x 8 =64. Given below is how a 2D array priority encoder looks.</a:t>
            </a:r>
          </a:p>
          <a:p>
            <a:pPr marL="0" indent="0">
              <a:buNone/>
            </a:pPr>
            <a:endParaRPr lang="en-IN" dirty="0"/>
          </a:p>
        </p:txBody>
      </p:sp>
      <p:sp>
        <p:nvSpPr>
          <p:cNvPr id="4" name="Picture Placeholder 3">
            <a:extLst>
              <a:ext uri="{FF2B5EF4-FFF2-40B4-BE49-F238E27FC236}">
                <a16:creationId xmlns:a16="http://schemas.microsoft.com/office/drawing/2014/main" id="{F2EF8BA0-2CFF-7AF6-3B1D-0014867DE317}"/>
              </a:ext>
            </a:extLst>
          </p:cNvPr>
          <p:cNvSpPr>
            <a:spLocks noGrp="1"/>
          </p:cNvSpPr>
          <p:nvPr>
            <p:ph type="pic" sz="quarter" idx="15"/>
          </p:nvPr>
        </p:nvSpPr>
        <p:spPr/>
      </p:sp>
      <p:sp>
        <p:nvSpPr>
          <p:cNvPr id="5" name="Text Placeholder 4">
            <a:extLst>
              <a:ext uri="{FF2B5EF4-FFF2-40B4-BE49-F238E27FC236}">
                <a16:creationId xmlns:a16="http://schemas.microsoft.com/office/drawing/2014/main" id="{C9028ACF-8385-F6CE-F0C2-8AD7763AA58C}"/>
              </a:ext>
            </a:extLst>
          </p:cNvPr>
          <p:cNvSpPr>
            <a:spLocks noGrp="1"/>
          </p:cNvSpPr>
          <p:nvPr>
            <p:ph type="body" sz="quarter" idx="16"/>
          </p:nvPr>
        </p:nvSpPr>
        <p:spPr>
          <a:xfrm rot="10800000" flipV="1">
            <a:off x="-1" y="1010001"/>
            <a:ext cx="10837333" cy="45719"/>
          </a:xfrm>
        </p:spPr>
        <p:txBody>
          <a:bodyPr/>
          <a:lstStyle/>
          <a:p>
            <a:endParaRPr lang="en-IN" dirty="0"/>
          </a:p>
        </p:txBody>
      </p:sp>
      <p:sp>
        <p:nvSpPr>
          <p:cNvPr id="6" name="Slide Number Placeholder 5">
            <a:extLst>
              <a:ext uri="{FF2B5EF4-FFF2-40B4-BE49-F238E27FC236}">
                <a16:creationId xmlns:a16="http://schemas.microsoft.com/office/drawing/2014/main" id="{DBCF54FE-9C7C-D457-A08D-07CE8F5F6E99}"/>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pic>
        <p:nvPicPr>
          <p:cNvPr id="10" name="Picture 9">
            <a:extLst>
              <a:ext uri="{FF2B5EF4-FFF2-40B4-BE49-F238E27FC236}">
                <a16:creationId xmlns:a16="http://schemas.microsoft.com/office/drawing/2014/main" id="{B501F05A-C5AD-B073-9A1B-FFD4D93E6A91}"/>
              </a:ext>
            </a:extLst>
          </p:cNvPr>
          <p:cNvPicPr>
            <a:picLocks noChangeAspect="1"/>
          </p:cNvPicPr>
          <p:nvPr/>
        </p:nvPicPr>
        <p:blipFill>
          <a:blip r:embed="rId2"/>
          <a:stretch>
            <a:fillRect/>
          </a:stretch>
        </p:blipFill>
        <p:spPr>
          <a:xfrm>
            <a:off x="1559496" y="2348880"/>
            <a:ext cx="8208912" cy="4176463"/>
          </a:xfrm>
          <a:prstGeom prst="rect">
            <a:avLst/>
          </a:prstGeom>
        </p:spPr>
      </p:pic>
    </p:spTree>
    <p:extLst>
      <p:ext uri="{BB962C8B-B14F-4D97-AF65-F5344CB8AC3E}">
        <p14:creationId xmlns:p14="http://schemas.microsoft.com/office/powerpoint/2010/main" val="37251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9696-3BDE-62DC-9B39-23B2F60F1987}"/>
              </a:ext>
            </a:extLst>
          </p:cNvPr>
          <p:cNvSpPr>
            <a:spLocks noGrp="1"/>
          </p:cNvSpPr>
          <p:nvPr>
            <p:ph type="title"/>
          </p:nvPr>
        </p:nvSpPr>
        <p:spPr>
          <a:xfrm>
            <a:off x="548640" y="469392"/>
            <a:ext cx="10805160" cy="609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D613CE-8F9D-56D5-963F-5023D8B4C666}"/>
              </a:ext>
            </a:extLst>
          </p:cNvPr>
          <p:cNvSpPr>
            <a:spLocks noGrp="1"/>
          </p:cNvSpPr>
          <p:nvPr>
            <p:ph sz="quarter" idx="13"/>
          </p:nvPr>
        </p:nvSpPr>
        <p:spPr>
          <a:xfrm>
            <a:off x="548640" y="1011936"/>
            <a:ext cx="10288693" cy="5585416"/>
          </a:xfrm>
        </p:spPr>
        <p:txBody>
          <a:bodyPr/>
          <a:lstStyle/>
          <a:p>
            <a:r>
              <a:rPr lang="en-US" dirty="0"/>
              <a:t>The individual 8-bits are input to the 8-input OR gates, in this way, this design have eight 8-input OR gates placed in parallel. All eight OR gates take eight 8-bits and generate eight single bit outputs. The eight single bit output is input to the 8-input priority encoder and is also used as selection pins for eight 8-bit, 8:1MUX. Each of these 8:1MUX is made of seven 2:1MUX as shown</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One bit output is generated from one 8:1MUX and there are eight such MUX which will give 8-bit output which is going to act as an input for the priority encoder no2. </a:t>
            </a:r>
          </a:p>
          <a:p>
            <a:endParaRPr lang="en-IN" dirty="0"/>
          </a:p>
        </p:txBody>
      </p:sp>
      <p:sp>
        <p:nvSpPr>
          <p:cNvPr id="4" name="Picture Placeholder 3">
            <a:extLst>
              <a:ext uri="{FF2B5EF4-FFF2-40B4-BE49-F238E27FC236}">
                <a16:creationId xmlns:a16="http://schemas.microsoft.com/office/drawing/2014/main" id="{2964CECC-0A3F-E19C-7341-79F1E4106022}"/>
              </a:ext>
            </a:extLst>
          </p:cNvPr>
          <p:cNvSpPr>
            <a:spLocks noGrp="1"/>
          </p:cNvSpPr>
          <p:nvPr>
            <p:ph type="pic" sz="quarter" idx="15"/>
          </p:nvPr>
        </p:nvSpPr>
        <p:spPr/>
      </p:sp>
      <p:sp>
        <p:nvSpPr>
          <p:cNvPr id="5" name="Text Placeholder 4">
            <a:extLst>
              <a:ext uri="{FF2B5EF4-FFF2-40B4-BE49-F238E27FC236}">
                <a16:creationId xmlns:a16="http://schemas.microsoft.com/office/drawing/2014/main" id="{4FC590D9-63CD-23EA-B97E-AEDF8C8EEB62}"/>
              </a:ext>
            </a:extLst>
          </p:cNvPr>
          <p:cNvSpPr>
            <a:spLocks noGrp="1"/>
          </p:cNvSpPr>
          <p:nvPr>
            <p:ph type="body" sz="quarter" idx="16"/>
          </p:nvPr>
        </p:nvSpPr>
        <p:spPr>
          <a:xfrm>
            <a:off x="-1" y="542544"/>
            <a:ext cx="10837333" cy="424732"/>
          </a:xfrm>
        </p:spPr>
        <p:txBody>
          <a:bodyPr/>
          <a:lstStyle/>
          <a:p>
            <a:r>
              <a:rPr lang="en-US" dirty="0"/>
              <a:t>.</a:t>
            </a:r>
            <a:endParaRPr lang="en-IN" dirty="0"/>
          </a:p>
        </p:txBody>
      </p:sp>
      <p:sp>
        <p:nvSpPr>
          <p:cNvPr id="6" name="Slide Number Placeholder 5">
            <a:extLst>
              <a:ext uri="{FF2B5EF4-FFF2-40B4-BE49-F238E27FC236}">
                <a16:creationId xmlns:a16="http://schemas.microsoft.com/office/drawing/2014/main" id="{8A454B8C-E221-E164-097E-17B5F7AB7B88}"/>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pic>
        <p:nvPicPr>
          <p:cNvPr id="8" name="Picture 7">
            <a:extLst>
              <a:ext uri="{FF2B5EF4-FFF2-40B4-BE49-F238E27FC236}">
                <a16:creationId xmlns:a16="http://schemas.microsoft.com/office/drawing/2014/main" id="{01C33EB5-5CAE-CC0B-D2A9-35B11B711262}"/>
              </a:ext>
            </a:extLst>
          </p:cNvPr>
          <p:cNvPicPr>
            <a:picLocks noChangeAspect="1"/>
          </p:cNvPicPr>
          <p:nvPr/>
        </p:nvPicPr>
        <p:blipFill>
          <a:blip r:embed="rId2"/>
          <a:stretch>
            <a:fillRect/>
          </a:stretch>
        </p:blipFill>
        <p:spPr>
          <a:xfrm>
            <a:off x="2783632" y="2204864"/>
            <a:ext cx="4968552" cy="3024336"/>
          </a:xfrm>
          <a:prstGeom prst="rect">
            <a:avLst/>
          </a:prstGeom>
        </p:spPr>
      </p:pic>
    </p:spTree>
    <p:extLst>
      <p:ext uri="{BB962C8B-B14F-4D97-AF65-F5344CB8AC3E}">
        <p14:creationId xmlns:p14="http://schemas.microsoft.com/office/powerpoint/2010/main" val="304988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9696-3BDE-62DC-9B39-23B2F60F1987}"/>
              </a:ext>
            </a:extLst>
          </p:cNvPr>
          <p:cNvSpPr>
            <a:spLocks noGrp="1"/>
          </p:cNvSpPr>
          <p:nvPr>
            <p:ph type="title"/>
          </p:nvPr>
        </p:nvSpPr>
        <p:spPr>
          <a:xfrm>
            <a:off x="548640" y="469392"/>
            <a:ext cx="10805160" cy="609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D613CE-8F9D-56D5-963F-5023D8B4C666}"/>
              </a:ext>
            </a:extLst>
          </p:cNvPr>
          <p:cNvSpPr>
            <a:spLocks noGrp="1"/>
          </p:cNvSpPr>
          <p:nvPr>
            <p:ph sz="quarter" idx="13"/>
          </p:nvPr>
        </p:nvSpPr>
        <p:spPr>
          <a:xfrm>
            <a:off x="628788" y="1052620"/>
            <a:ext cx="10288693" cy="5585416"/>
          </a:xfrm>
        </p:spPr>
        <p:txBody>
          <a:bodyPr/>
          <a:lstStyle/>
          <a:p>
            <a:r>
              <a:rPr lang="en-US" sz="2400" dirty="0"/>
              <a:t>Now the 8-bit outputs of the OR-gates and MUX will be input to the priority encoders. We know that for any 2^n inputs for an priority encoder the outputs generated will be n so for a 8-bit input the output generated will be 3 and 3 each which together gives 6-bit as output for a 64-bit input. </a:t>
            </a:r>
          </a:p>
          <a:p>
            <a:endParaRPr lang="en-IN" dirty="0"/>
          </a:p>
          <a:p>
            <a:endParaRPr lang="en-IN" dirty="0"/>
          </a:p>
          <a:p>
            <a:endParaRPr lang="en-IN" dirty="0"/>
          </a:p>
          <a:p>
            <a:endParaRPr lang="en-IN" dirty="0"/>
          </a:p>
          <a:p>
            <a:r>
              <a:rPr lang="en-IN" dirty="0"/>
              <a:t>Now let’s look at the system Verilog code and the rtl diagram.</a:t>
            </a:r>
          </a:p>
        </p:txBody>
      </p:sp>
      <p:sp>
        <p:nvSpPr>
          <p:cNvPr id="4" name="Picture Placeholder 3">
            <a:extLst>
              <a:ext uri="{FF2B5EF4-FFF2-40B4-BE49-F238E27FC236}">
                <a16:creationId xmlns:a16="http://schemas.microsoft.com/office/drawing/2014/main" id="{2964CECC-0A3F-E19C-7341-79F1E4106022}"/>
              </a:ext>
            </a:extLst>
          </p:cNvPr>
          <p:cNvSpPr>
            <a:spLocks noGrp="1"/>
          </p:cNvSpPr>
          <p:nvPr>
            <p:ph type="pic" sz="quarter" idx="15"/>
          </p:nvPr>
        </p:nvSpPr>
        <p:spPr/>
      </p:sp>
      <p:sp>
        <p:nvSpPr>
          <p:cNvPr id="5" name="Text Placeholder 4">
            <a:extLst>
              <a:ext uri="{FF2B5EF4-FFF2-40B4-BE49-F238E27FC236}">
                <a16:creationId xmlns:a16="http://schemas.microsoft.com/office/drawing/2014/main" id="{4FC590D9-63CD-23EA-B97E-AEDF8C8EEB62}"/>
              </a:ext>
            </a:extLst>
          </p:cNvPr>
          <p:cNvSpPr>
            <a:spLocks noGrp="1"/>
          </p:cNvSpPr>
          <p:nvPr>
            <p:ph type="body" sz="quarter" idx="16"/>
          </p:nvPr>
        </p:nvSpPr>
        <p:spPr>
          <a:xfrm>
            <a:off x="-1" y="542544"/>
            <a:ext cx="10837333" cy="424732"/>
          </a:xfrm>
        </p:spPr>
        <p:txBody>
          <a:bodyPr/>
          <a:lstStyle/>
          <a:p>
            <a:r>
              <a:rPr lang="en-US" dirty="0"/>
              <a:t>.</a:t>
            </a:r>
            <a:endParaRPr lang="en-IN" dirty="0"/>
          </a:p>
        </p:txBody>
      </p:sp>
      <p:sp>
        <p:nvSpPr>
          <p:cNvPr id="6" name="Slide Number Placeholder 5">
            <a:extLst>
              <a:ext uri="{FF2B5EF4-FFF2-40B4-BE49-F238E27FC236}">
                <a16:creationId xmlns:a16="http://schemas.microsoft.com/office/drawing/2014/main" id="{8A454B8C-E221-E164-097E-17B5F7AB7B88}"/>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pic>
        <p:nvPicPr>
          <p:cNvPr id="9" name="Picture 8">
            <a:extLst>
              <a:ext uri="{FF2B5EF4-FFF2-40B4-BE49-F238E27FC236}">
                <a16:creationId xmlns:a16="http://schemas.microsoft.com/office/drawing/2014/main" id="{4A400035-6617-7E07-9112-9E7D315B3996}"/>
              </a:ext>
            </a:extLst>
          </p:cNvPr>
          <p:cNvPicPr>
            <a:picLocks noChangeAspect="1"/>
          </p:cNvPicPr>
          <p:nvPr/>
        </p:nvPicPr>
        <p:blipFill>
          <a:blip r:embed="rId2"/>
          <a:stretch>
            <a:fillRect/>
          </a:stretch>
        </p:blipFill>
        <p:spPr>
          <a:xfrm>
            <a:off x="8037161" y="2387268"/>
            <a:ext cx="2880320" cy="3902428"/>
          </a:xfrm>
          <a:prstGeom prst="rect">
            <a:avLst/>
          </a:prstGeom>
        </p:spPr>
      </p:pic>
    </p:spTree>
    <p:extLst>
      <p:ext uri="{BB962C8B-B14F-4D97-AF65-F5344CB8AC3E}">
        <p14:creationId xmlns:p14="http://schemas.microsoft.com/office/powerpoint/2010/main" val="338098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CC10-4AF0-2D50-8F09-76C4EC4FDDE4}"/>
              </a:ext>
            </a:extLst>
          </p:cNvPr>
          <p:cNvSpPr>
            <a:spLocks noGrp="1"/>
          </p:cNvSpPr>
          <p:nvPr>
            <p:ph type="title"/>
          </p:nvPr>
        </p:nvSpPr>
        <p:spPr>
          <a:xfrm>
            <a:off x="548640" y="404664"/>
            <a:ext cx="10805160" cy="605337"/>
          </a:xfrm>
        </p:spPr>
        <p:txBody>
          <a:bodyPr>
            <a:normAutofit fontScale="90000"/>
          </a:bodyPr>
          <a:lstStyle/>
          <a:p>
            <a:r>
              <a:rPr lang="en-US" dirty="0">
                <a:latin typeface="Bauhaus 93" panose="04030905020B02020C02" pitchFamily="82" charset="0"/>
              </a:rPr>
              <a:t>3D array-priority encoder 64 : 6</a:t>
            </a:r>
            <a:endParaRPr lang="en-IN" dirty="0">
              <a:latin typeface="Bauhaus 93" panose="04030905020B02020C02" pitchFamily="82" charset="0"/>
            </a:endParaRPr>
          </a:p>
        </p:txBody>
      </p:sp>
      <p:sp>
        <p:nvSpPr>
          <p:cNvPr id="3" name="Content Placeholder 2">
            <a:extLst>
              <a:ext uri="{FF2B5EF4-FFF2-40B4-BE49-F238E27FC236}">
                <a16:creationId xmlns:a16="http://schemas.microsoft.com/office/drawing/2014/main" id="{F3215D8B-AFD1-8AF4-F44B-9F0187CA6DF3}"/>
              </a:ext>
            </a:extLst>
          </p:cNvPr>
          <p:cNvSpPr>
            <a:spLocks noGrp="1"/>
          </p:cNvSpPr>
          <p:nvPr>
            <p:ph sz="quarter" idx="13"/>
          </p:nvPr>
        </p:nvSpPr>
        <p:spPr>
          <a:xfrm>
            <a:off x="191344" y="1056856"/>
            <a:ext cx="11665296" cy="5972544"/>
          </a:xfrm>
        </p:spPr>
        <p:txBody>
          <a:bodyPr/>
          <a:lstStyle/>
          <a:p>
            <a:pPr marL="0" indent="0">
              <a:buNone/>
            </a:pPr>
            <a:r>
              <a:rPr lang="en-US" dirty="0"/>
              <a:t>3D-array 64:6 priority encoder circuits consist of multiple blocks, which are OR_A, OR_B, PE_A, PE_B, MUX_A, MUX_B and PE 4:2. This OR_A block consists of sixteen 4-input OR gates those are OR0, OR1 and so on up to OR15, these sixteen 4-input OR gates are placed in parallel. PE_A block consists of sixteen 4:2 priority encoder, those are PE0, PE1 and so on up to PE15 are placed in parallel. Next block is OR_B block, which has four 4-input OR gates from OR0 to OR3, and the OR_B block take the input from OR_A block. The output from OR_B block is given to PE 4:2. Another block is PE_B, in this block there are four 4:2 priority encoder placed in parallel.</a:t>
            </a:r>
          </a:p>
          <a:p>
            <a:pPr marL="0" indent="0">
              <a:buNone/>
            </a:pPr>
            <a:endParaRPr lang="en-IN" dirty="0"/>
          </a:p>
        </p:txBody>
      </p:sp>
      <p:sp>
        <p:nvSpPr>
          <p:cNvPr id="4" name="Picture Placeholder 3">
            <a:extLst>
              <a:ext uri="{FF2B5EF4-FFF2-40B4-BE49-F238E27FC236}">
                <a16:creationId xmlns:a16="http://schemas.microsoft.com/office/drawing/2014/main" id="{F2EF8BA0-2CFF-7AF6-3B1D-0014867DE317}"/>
              </a:ext>
            </a:extLst>
          </p:cNvPr>
          <p:cNvSpPr>
            <a:spLocks noGrp="1"/>
          </p:cNvSpPr>
          <p:nvPr>
            <p:ph type="pic" sz="quarter" idx="15"/>
          </p:nvPr>
        </p:nvSpPr>
        <p:spPr/>
      </p:sp>
      <p:sp>
        <p:nvSpPr>
          <p:cNvPr id="5" name="Text Placeholder 4">
            <a:extLst>
              <a:ext uri="{FF2B5EF4-FFF2-40B4-BE49-F238E27FC236}">
                <a16:creationId xmlns:a16="http://schemas.microsoft.com/office/drawing/2014/main" id="{C9028ACF-8385-F6CE-F0C2-8AD7763AA58C}"/>
              </a:ext>
            </a:extLst>
          </p:cNvPr>
          <p:cNvSpPr>
            <a:spLocks noGrp="1"/>
          </p:cNvSpPr>
          <p:nvPr>
            <p:ph type="body" sz="quarter" idx="16"/>
          </p:nvPr>
        </p:nvSpPr>
        <p:spPr>
          <a:xfrm>
            <a:off x="-1" y="861864"/>
            <a:ext cx="10837333" cy="46856"/>
          </a:xfrm>
        </p:spPr>
        <p:txBody>
          <a:bodyPr/>
          <a:lstStyle/>
          <a:p>
            <a:endParaRPr lang="en-IN" dirty="0"/>
          </a:p>
        </p:txBody>
      </p:sp>
      <p:sp>
        <p:nvSpPr>
          <p:cNvPr id="6" name="Slide Number Placeholder 5">
            <a:extLst>
              <a:ext uri="{FF2B5EF4-FFF2-40B4-BE49-F238E27FC236}">
                <a16:creationId xmlns:a16="http://schemas.microsoft.com/office/drawing/2014/main" id="{DBCF54FE-9C7C-D457-A08D-07CE8F5F6E99}"/>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pic>
        <p:nvPicPr>
          <p:cNvPr id="8" name="Picture 7">
            <a:extLst>
              <a:ext uri="{FF2B5EF4-FFF2-40B4-BE49-F238E27FC236}">
                <a16:creationId xmlns:a16="http://schemas.microsoft.com/office/drawing/2014/main" id="{01BE823C-6792-52B9-9C48-DA9CEA5D6BBB}"/>
              </a:ext>
            </a:extLst>
          </p:cNvPr>
          <p:cNvPicPr>
            <a:picLocks noChangeAspect="1"/>
          </p:cNvPicPr>
          <p:nvPr/>
        </p:nvPicPr>
        <p:blipFill>
          <a:blip r:embed="rId2"/>
          <a:stretch>
            <a:fillRect/>
          </a:stretch>
        </p:blipFill>
        <p:spPr>
          <a:xfrm>
            <a:off x="548640" y="2708920"/>
            <a:ext cx="11014572" cy="4149079"/>
          </a:xfrm>
          <a:prstGeom prst="rect">
            <a:avLst/>
          </a:prstGeom>
        </p:spPr>
      </p:pic>
    </p:spTree>
    <p:extLst>
      <p:ext uri="{BB962C8B-B14F-4D97-AF65-F5344CB8AC3E}">
        <p14:creationId xmlns:p14="http://schemas.microsoft.com/office/powerpoint/2010/main" val="223596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9696-3BDE-62DC-9B39-23B2F60F1987}"/>
              </a:ext>
            </a:extLst>
          </p:cNvPr>
          <p:cNvSpPr>
            <a:spLocks noGrp="1"/>
          </p:cNvSpPr>
          <p:nvPr>
            <p:ph type="title"/>
          </p:nvPr>
        </p:nvSpPr>
        <p:spPr>
          <a:xfrm>
            <a:off x="548640" y="469392"/>
            <a:ext cx="10805160" cy="609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D613CE-8F9D-56D5-963F-5023D8B4C666}"/>
              </a:ext>
            </a:extLst>
          </p:cNvPr>
          <p:cNvSpPr>
            <a:spLocks noGrp="1"/>
          </p:cNvSpPr>
          <p:nvPr>
            <p:ph sz="quarter" idx="13"/>
          </p:nvPr>
        </p:nvSpPr>
        <p:spPr>
          <a:xfrm>
            <a:off x="548640" y="1011936"/>
            <a:ext cx="10288693" cy="5585416"/>
          </a:xfrm>
        </p:spPr>
        <p:txBody>
          <a:bodyPr/>
          <a:lstStyle/>
          <a:p>
            <a:r>
              <a:rPr lang="en-US" dirty="0"/>
              <a:t>MUX_A block consists of six 2:1 MUX which are placed to                                                       get 2-bit output, and the selection lines of MUX_A block                                                           is taken from PE 4:2.</a:t>
            </a:r>
          </a:p>
          <a:p>
            <a:endParaRPr lang="en-US" dirty="0"/>
          </a:p>
          <a:p>
            <a:endParaRPr lang="en-US" dirty="0"/>
          </a:p>
          <a:p>
            <a:endParaRPr lang="en-US" dirty="0"/>
          </a:p>
          <a:p>
            <a:endParaRPr lang="en-US" dirty="0"/>
          </a:p>
          <a:p>
            <a:r>
              <a:rPr lang="en-IN" dirty="0"/>
              <a:t>Now </a:t>
            </a:r>
            <a:r>
              <a:rPr lang="en-US" dirty="0"/>
              <a:t>In the same manner MUX_B block is also designed,                                                            in this there are four 8-input MUX circuits which are placed                                                       in parallel and output of these 8:1 MUX are given to two                                                         2-input MUX circuits. The selection lines for MUX_B circuit                                                        are taken from PE 4:2 priority encoder output and MUX_A                                                       output.</a:t>
            </a:r>
            <a:endParaRPr lang="en-IN" dirty="0"/>
          </a:p>
        </p:txBody>
      </p:sp>
      <p:sp>
        <p:nvSpPr>
          <p:cNvPr id="4" name="Picture Placeholder 3">
            <a:extLst>
              <a:ext uri="{FF2B5EF4-FFF2-40B4-BE49-F238E27FC236}">
                <a16:creationId xmlns:a16="http://schemas.microsoft.com/office/drawing/2014/main" id="{2964CECC-0A3F-E19C-7341-79F1E4106022}"/>
              </a:ext>
            </a:extLst>
          </p:cNvPr>
          <p:cNvSpPr>
            <a:spLocks noGrp="1"/>
          </p:cNvSpPr>
          <p:nvPr>
            <p:ph type="pic" sz="quarter" idx="15"/>
          </p:nvPr>
        </p:nvSpPr>
        <p:spPr/>
      </p:sp>
      <p:sp>
        <p:nvSpPr>
          <p:cNvPr id="5" name="Text Placeholder 4">
            <a:extLst>
              <a:ext uri="{FF2B5EF4-FFF2-40B4-BE49-F238E27FC236}">
                <a16:creationId xmlns:a16="http://schemas.microsoft.com/office/drawing/2014/main" id="{4FC590D9-63CD-23EA-B97E-AEDF8C8EEB62}"/>
              </a:ext>
            </a:extLst>
          </p:cNvPr>
          <p:cNvSpPr>
            <a:spLocks noGrp="1"/>
          </p:cNvSpPr>
          <p:nvPr>
            <p:ph type="body" sz="quarter" idx="16"/>
          </p:nvPr>
        </p:nvSpPr>
        <p:spPr>
          <a:xfrm>
            <a:off x="-1" y="542544"/>
            <a:ext cx="10837333" cy="424732"/>
          </a:xfrm>
        </p:spPr>
        <p:txBody>
          <a:bodyPr/>
          <a:lstStyle/>
          <a:p>
            <a:r>
              <a:rPr lang="en-US" dirty="0"/>
              <a:t>.</a:t>
            </a:r>
            <a:endParaRPr lang="en-IN" dirty="0"/>
          </a:p>
        </p:txBody>
      </p:sp>
      <p:sp>
        <p:nvSpPr>
          <p:cNvPr id="6" name="Slide Number Placeholder 5">
            <a:extLst>
              <a:ext uri="{FF2B5EF4-FFF2-40B4-BE49-F238E27FC236}">
                <a16:creationId xmlns:a16="http://schemas.microsoft.com/office/drawing/2014/main" id="{8A454B8C-E221-E164-097E-17B5F7AB7B88}"/>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pic>
        <p:nvPicPr>
          <p:cNvPr id="9" name="Picture 8">
            <a:extLst>
              <a:ext uri="{FF2B5EF4-FFF2-40B4-BE49-F238E27FC236}">
                <a16:creationId xmlns:a16="http://schemas.microsoft.com/office/drawing/2014/main" id="{5382B19E-0A07-EC19-263F-8FBB1AFF6E2B}"/>
              </a:ext>
            </a:extLst>
          </p:cNvPr>
          <p:cNvPicPr>
            <a:picLocks noChangeAspect="1"/>
          </p:cNvPicPr>
          <p:nvPr/>
        </p:nvPicPr>
        <p:blipFill>
          <a:blip r:embed="rId2"/>
          <a:stretch>
            <a:fillRect/>
          </a:stretch>
        </p:blipFill>
        <p:spPr>
          <a:xfrm>
            <a:off x="7464153" y="1088370"/>
            <a:ext cx="2592287" cy="2556654"/>
          </a:xfrm>
          <a:prstGeom prst="rect">
            <a:avLst/>
          </a:prstGeom>
        </p:spPr>
      </p:pic>
      <p:pic>
        <p:nvPicPr>
          <p:cNvPr id="11" name="Picture 10">
            <a:extLst>
              <a:ext uri="{FF2B5EF4-FFF2-40B4-BE49-F238E27FC236}">
                <a16:creationId xmlns:a16="http://schemas.microsoft.com/office/drawing/2014/main" id="{160BE107-7DD7-24AC-8FE4-DE8AF79723D5}"/>
              </a:ext>
            </a:extLst>
          </p:cNvPr>
          <p:cNvPicPr>
            <a:picLocks noChangeAspect="1"/>
          </p:cNvPicPr>
          <p:nvPr/>
        </p:nvPicPr>
        <p:blipFill>
          <a:blip r:embed="rId3"/>
          <a:stretch>
            <a:fillRect/>
          </a:stretch>
        </p:blipFill>
        <p:spPr>
          <a:xfrm>
            <a:off x="7428521" y="3676838"/>
            <a:ext cx="2972058" cy="3181162"/>
          </a:xfrm>
          <a:prstGeom prst="rect">
            <a:avLst/>
          </a:prstGeom>
        </p:spPr>
      </p:pic>
    </p:spTree>
    <p:extLst>
      <p:ext uri="{BB962C8B-B14F-4D97-AF65-F5344CB8AC3E}">
        <p14:creationId xmlns:p14="http://schemas.microsoft.com/office/powerpoint/2010/main" val="37149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9696-3BDE-62DC-9B39-23B2F60F1987}"/>
              </a:ext>
            </a:extLst>
          </p:cNvPr>
          <p:cNvSpPr>
            <a:spLocks noGrp="1"/>
          </p:cNvSpPr>
          <p:nvPr>
            <p:ph type="title"/>
          </p:nvPr>
        </p:nvSpPr>
        <p:spPr>
          <a:xfrm>
            <a:off x="548640" y="469392"/>
            <a:ext cx="10805160" cy="609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D613CE-8F9D-56D5-963F-5023D8B4C666}"/>
              </a:ext>
            </a:extLst>
          </p:cNvPr>
          <p:cNvSpPr>
            <a:spLocks noGrp="1"/>
          </p:cNvSpPr>
          <p:nvPr>
            <p:ph sz="quarter" idx="13"/>
          </p:nvPr>
        </p:nvSpPr>
        <p:spPr>
          <a:xfrm>
            <a:off x="112322" y="1052620"/>
            <a:ext cx="10805159" cy="5585416"/>
          </a:xfrm>
        </p:spPr>
        <p:txBody>
          <a:bodyPr/>
          <a:lstStyle/>
          <a:p>
            <a:endParaRPr lang="en-US" dirty="0"/>
          </a:p>
          <a:p>
            <a:endParaRPr lang="en-US" dirty="0"/>
          </a:p>
          <a:p>
            <a:endParaRPr lang="en-US" dirty="0"/>
          </a:p>
          <a:p>
            <a:pPr marL="0" indent="0">
              <a:buNone/>
            </a:pPr>
            <a:r>
              <a:rPr lang="en-US" dirty="0"/>
              <a:t>8-bit input                            2-bit output</a:t>
            </a:r>
          </a:p>
          <a:p>
            <a:pPr marL="0" indent="0">
              <a:buNone/>
            </a:pPr>
            <a:endParaRPr lang="en-US" dirty="0"/>
          </a:p>
          <a:p>
            <a:pPr marL="0" indent="0">
              <a:buNone/>
            </a:pPr>
            <a:endParaRPr lang="en-US" dirty="0"/>
          </a:p>
          <a:p>
            <a:pPr marL="0" indent="0">
              <a:buNone/>
            </a:pPr>
            <a:endParaRPr lang="en-US" dirty="0"/>
          </a:p>
          <a:p>
            <a:pPr marL="0" indent="0">
              <a:buNone/>
            </a:pPr>
            <a:r>
              <a:rPr lang="en-US" dirty="0"/>
              <a:t>                                     2-bit output of MUX_A</a:t>
            </a:r>
          </a:p>
          <a:p>
            <a:pPr marL="0" indent="0">
              <a:buNone/>
            </a:pPr>
            <a:endParaRPr lang="en-US" dirty="0"/>
          </a:p>
          <a:p>
            <a:pPr marL="0" indent="0">
              <a:buNone/>
            </a:pPr>
            <a:endParaRPr lang="en-US" dirty="0"/>
          </a:p>
          <a:p>
            <a:pPr marL="0" indent="0">
              <a:buNone/>
            </a:pPr>
            <a:r>
              <a:rPr lang="en-US" dirty="0"/>
              <a:t>32-bit input                                              2-bit output   </a:t>
            </a:r>
            <a:endParaRPr lang="en-IN" dirty="0"/>
          </a:p>
        </p:txBody>
      </p:sp>
      <p:sp>
        <p:nvSpPr>
          <p:cNvPr id="4" name="Picture Placeholder 3">
            <a:extLst>
              <a:ext uri="{FF2B5EF4-FFF2-40B4-BE49-F238E27FC236}">
                <a16:creationId xmlns:a16="http://schemas.microsoft.com/office/drawing/2014/main" id="{2964CECC-0A3F-E19C-7341-79F1E4106022}"/>
              </a:ext>
            </a:extLst>
          </p:cNvPr>
          <p:cNvSpPr>
            <a:spLocks noGrp="1"/>
          </p:cNvSpPr>
          <p:nvPr>
            <p:ph type="pic" sz="quarter" idx="15"/>
          </p:nvPr>
        </p:nvSpPr>
        <p:spPr/>
      </p:sp>
      <p:sp>
        <p:nvSpPr>
          <p:cNvPr id="5" name="Text Placeholder 4">
            <a:extLst>
              <a:ext uri="{FF2B5EF4-FFF2-40B4-BE49-F238E27FC236}">
                <a16:creationId xmlns:a16="http://schemas.microsoft.com/office/drawing/2014/main" id="{4FC590D9-63CD-23EA-B97E-AEDF8C8EEB62}"/>
              </a:ext>
            </a:extLst>
          </p:cNvPr>
          <p:cNvSpPr>
            <a:spLocks noGrp="1"/>
          </p:cNvSpPr>
          <p:nvPr>
            <p:ph type="body" sz="quarter" idx="16"/>
          </p:nvPr>
        </p:nvSpPr>
        <p:spPr>
          <a:xfrm>
            <a:off x="-1" y="542544"/>
            <a:ext cx="10837333" cy="424732"/>
          </a:xfrm>
        </p:spPr>
        <p:txBody>
          <a:bodyPr/>
          <a:lstStyle/>
          <a:p>
            <a:r>
              <a:rPr lang="en-US" dirty="0"/>
              <a:t>.</a:t>
            </a:r>
            <a:endParaRPr lang="en-IN" dirty="0"/>
          </a:p>
        </p:txBody>
      </p:sp>
      <p:sp>
        <p:nvSpPr>
          <p:cNvPr id="6" name="Slide Number Placeholder 5">
            <a:extLst>
              <a:ext uri="{FF2B5EF4-FFF2-40B4-BE49-F238E27FC236}">
                <a16:creationId xmlns:a16="http://schemas.microsoft.com/office/drawing/2014/main" id="{8A454B8C-E221-E164-097E-17B5F7AB7B88}"/>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8" name="Picture 7">
            <a:extLst>
              <a:ext uri="{FF2B5EF4-FFF2-40B4-BE49-F238E27FC236}">
                <a16:creationId xmlns:a16="http://schemas.microsoft.com/office/drawing/2014/main" id="{C943DF07-1BC0-6EFF-1CE4-C5DA9C23E0FE}"/>
              </a:ext>
            </a:extLst>
          </p:cNvPr>
          <p:cNvPicPr>
            <a:picLocks noChangeAspect="1"/>
          </p:cNvPicPr>
          <p:nvPr/>
        </p:nvPicPr>
        <p:blipFill>
          <a:blip r:embed="rId2"/>
          <a:stretch>
            <a:fillRect/>
          </a:stretch>
        </p:blipFill>
        <p:spPr>
          <a:xfrm>
            <a:off x="1415480" y="1196758"/>
            <a:ext cx="1713095" cy="2427322"/>
          </a:xfrm>
          <a:prstGeom prst="rect">
            <a:avLst/>
          </a:prstGeom>
        </p:spPr>
      </p:pic>
      <p:cxnSp>
        <p:nvCxnSpPr>
          <p:cNvPr id="11" name="Straight Arrow Connector 10">
            <a:extLst>
              <a:ext uri="{FF2B5EF4-FFF2-40B4-BE49-F238E27FC236}">
                <a16:creationId xmlns:a16="http://schemas.microsoft.com/office/drawing/2014/main" id="{657145E4-32F1-2486-66D4-1E398A5C68AC}"/>
              </a:ext>
            </a:extLst>
          </p:cNvPr>
          <p:cNvCxnSpPr>
            <a:cxnSpLocks/>
          </p:cNvCxnSpPr>
          <p:nvPr/>
        </p:nvCxnSpPr>
        <p:spPr>
          <a:xfrm>
            <a:off x="5951220" y="5733256"/>
            <a:ext cx="11528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7530EA3-21A9-D017-4739-C0D94E62E752}"/>
              </a:ext>
            </a:extLst>
          </p:cNvPr>
          <p:cNvPicPr>
            <a:picLocks noChangeAspect="1"/>
          </p:cNvPicPr>
          <p:nvPr/>
        </p:nvPicPr>
        <p:blipFill>
          <a:blip r:embed="rId3"/>
          <a:stretch>
            <a:fillRect/>
          </a:stretch>
        </p:blipFill>
        <p:spPr>
          <a:xfrm>
            <a:off x="7433660" y="1067427"/>
            <a:ext cx="2966919" cy="2556654"/>
          </a:xfrm>
          <a:prstGeom prst="rect">
            <a:avLst/>
          </a:prstGeom>
        </p:spPr>
      </p:pic>
      <p:pic>
        <p:nvPicPr>
          <p:cNvPr id="14" name="Picture 13">
            <a:extLst>
              <a:ext uri="{FF2B5EF4-FFF2-40B4-BE49-F238E27FC236}">
                <a16:creationId xmlns:a16="http://schemas.microsoft.com/office/drawing/2014/main" id="{AD9B81C7-893F-8C5B-FD2A-E4A05559E830}"/>
              </a:ext>
            </a:extLst>
          </p:cNvPr>
          <p:cNvPicPr>
            <a:picLocks noChangeAspect="1"/>
          </p:cNvPicPr>
          <p:nvPr/>
        </p:nvPicPr>
        <p:blipFill>
          <a:blip r:embed="rId4"/>
          <a:stretch>
            <a:fillRect/>
          </a:stretch>
        </p:blipFill>
        <p:spPr>
          <a:xfrm>
            <a:off x="1470884" y="4509122"/>
            <a:ext cx="3033023" cy="2530805"/>
          </a:xfrm>
          <a:prstGeom prst="rect">
            <a:avLst/>
          </a:prstGeom>
        </p:spPr>
      </p:pic>
      <p:cxnSp>
        <p:nvCxnSpPr>
          <p:cNvPr id="15" name="Straight Arrow Connector 14">
            <a:extLst>
              <a:ext uri="{FF2B5EF4-FFF2-40B4-BE49-F238E27FC236}">
                <a16:creationId xmlns:a16="http://schemas.microsoft.com/office/drawing/2014/main" id="{9584C05A-3ED6-6672-36FF-32C4167D9DF0}"/>
              </a:ext>
            </a:extLst>
          </p:cNvPr>
          <p:cNvCxnSpPr/>
          <p:nvPr/>
        </p:nvCxnSpPr>
        <p:spPr>
          <a:xfrm>
            <a:off x="4758817" y="2564904"/>
            <a:ext cx="1512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008940E3-03BB-0C43-68EC-06C15D3BF29C}"/>
              </a:ext>
            </a:extLst>
          </p:cNvPr>
          <p:cNvPicPr>
            <a:picLocks noChangeAspect="1"/>
          </p:cNvPicPr>
          <p:nvPr/>
        </p:nvPicPr>
        <p:blipFill>
          <a:blip r:embed="rId5"/>
          <a:stretch>
            <a:fillRect/>
          </a:stretch>
        </p:blipFill>
        <p:spPr>
          <a:xfrm>
            <a:off x="7428521" y="4005066"/>
            <a:ext cx="2972058" cy="2852933"/>
          </a:xfrm>
          <a:prstGeom prst="rect">
            <a:avLst/>
          </a:prstGeom>
        </p:spPr>
      </p:pic>
    </p:spTree>
    <p:extLst>
      <p:ext uri="{BB962C8B-B14F-4D97-AF65-F5344CB8AC3E}">
        <p14:creationId xmlns:p14="http://schemas.microsoft.com/office/powerpoint/2010/main" val="1674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9696-3BDE-62DC-9B39-23B2F60F1987}"/>
              </a:ext>
            </a:extLst>
          </p:cNvPr>
          <p:cNvSpPr>
            <a:spLocks noGrp="1"/>
          </p:cNvSpPr>
          <p:nvPr>
            <p:ph type="title"/>
          </p:nvPr>
        </p:nvSpPr>
        <p:spPr>
          <a:xfrm>
            <a:off x="548640" y="469392"/>
            <a:ext cx="10805160" cy="6096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D613CE-8F9D-56D5-963F-5023D8B4C666}"/>
              </a:ext>
            </a:extLst>
          </p:cNvPr>
          <p:cNvSpPr>
            <a:spLocks noGrp="1"/>
          </p:cNvSpPr>
          <p:nvPr>
            <p:ph sz="quarter" idx="13"/>
          </p:nvPr>
        </p:nvSpPr>
        <p:spPr>
          <a:xfrm>
            <a:off x="548640" y="1011936"/>
            <a:ext cx="10288693" cy="5585416"/>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By implementing and analyzing the both 2D-array priority encoder and 3D-array priority encoder, power consumption of 2D-array priority encoder is 0.3480mW, 3D-array priority encoder is 0.2648mW. The reduction of power is 23.908 % for 3D-array priority encoder. In the same way the transistors required to implement the 2D-array priority encoder is 1686, and for 3D-array priority encoder is 1356. The number of transistors required is reduced by 19.572% when 3D-array priority encoder was used. Compared to the 2D-array priority encoder [12], 3D-array priority encoder delay is increased by 8.183 %</a:t>
            </a:r>
            <a:endParaRPr lang="en-IN" dirty="0"/>
          </a:p>
        </p:txBody>
      </p:sp>
      <p:sp>
        <p:nvSpPr>
          <p:cNvPr id="4" name="Picture Placeholder 3">
            <a:extLst>
              <a:ext uri="{FF2B5EF4-FFF2-40B4-BE49-F238E27FC236}">
                <a16:creationId xmlns:a16="http://schemas.microsoft.com/office/drawing/2014/main" id="{2964CECC-0A3F-E19C-7341-79F1E4106022}"/>
              </a:ext>
            </a:extLst>
          </p:cNvPr>
          <p:cNvSpPr>
            <a:spLocks noGrp="1"/>
          </p:cNvSpPr>
          <p:nvPr>
            <p:ph type="pic" sz="quarter" idx="15"/>
          </p:nvPr>
        </p:nvSpPr>
        <p:spPr/>
      </p:sp>
      <p:sp>
        <p:nvSpPr>
          <p:cNvPr id="5" name="Text Placeholder 4">
            <a:extLst>
              <a:ext uri="{FF2B5EF4-FFF2-40B4-BE49-F238E27FC236}">
                <a16:creationId xmlns:a16="http://schemas.microsoft.com/office/drawing/2014/main" id="{4FC590D9-63CD-23EA-B97E-AEDF8C8EEB62}"/>
              </a:ext>
            </a:extLst>
          </p:cNvPr>
          <p:cNvSpPr>
            <a:spLocks noGrp="1"/>
          </p:cNvSpPr>
          <p:nvPr>
            <p:ph type="body" sz="quarter" idx="16"/>
          </p:nvPr>
        </p:nvSpPr>
        <p:spPr>
          <a:xfrm>
            <a:off x="-1" y="542544"/>
            <a:ext cx="10837333" cy="424732"/>
          </a:xfrm>
        </p:spPr>
        <p:txBody>
          <a:bodyPr/>
          <a:lstStyle/>
          <a:p>
            <a:r>
              <a:rPr lang="en-US" dirty="0"/>
              <a:t>COMPARISON BETWEEN 2D AND 3D ARRAY PRIORITY ENCODER (180nm tech)</a:t>
            </a:r>
            <a:endParaRPr lang="en-IN" dirty="0"/>
          </a:p>
        </p:txBody>
      </p:sp>
      <p:sp>
        <p:nvSpPr>
          <p:cNvPr id="6" name="Slide Number Placeholder 5">
            <a:extLst>
              <a:ext uri="{FF2B5EF4-FFF2-40B4-BE49-F238E27FC236}">
                <a16:creationId xmlns:a16="http://schemas.microsoft.com/office/drawing/2014/main" id="{8A454B8C-E221-E164-097E-17B5F7AB7B88}"/>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14" name="Picture 13">
            <a:extLst>
              <a:ext uri="{FF2B5EF4-FFF2-40B4-BE49-F238E27FC236}">
                <a16:creationId xmlns:a16="http://schemas.microsoft.com/office/drawing/2014/main" id="{9B43750C-0E43-3944-12FE-B83721B8E018}"/>
              </a:ext>
            </a:extLst>
          </p:cNvPr>
          <p:cNvPicPr>
            <a:picLocks noChangeAspect="1"/>
          </p:cNvPicPr>
          <p:nvPr/>
        </p:nvPicPr>
        <p:blipFill>
          <a:blip r:embed="rId2"/>
          <a:stretch>
            <a:fillRect/>
          </a:stretch>
        </p:blipFill>
        <p:spPr>
          <a:xfrm>
            <a:off x="548910" y="1124744"/>
            <a:ext cx="10371626" cy="3096344"/>
          </a:xfrm>
          <a:prstGeom prst="rect">
            <a:avLst/>
          </a:prstGeom>
        </p:spPr>
      </p:pic>
    </p:spTree>
    <p:extLst>
      <p:ext uri="{BB962C8B-B14F-4D97-AF65-F5344CB8AC3E}">
        <p14:creationId xmlns:p14="http://schemas.microsoft.com/office/powerpoint/2010/main" val="1991249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167</TotalTime>
  <Words>832</Words>
  <Application>Microsoft Office PowerPoint</Application>
  <PresentationFormat>Widescreen</PresentationFormat>
  <Paragraphs>77</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Bauhaus 93</vt:lpstr>
      <vt:lpstr>Berlin Sans FB Demi</vt:lpstr>
      <vt:lpstr>Forte</vt:lpstr>
      <vt:lpstr>Tw Cen MT</vt:lpstr>
      <vt:lpstr>Tw Cen MT Condensed</vt:lpstr>
      <vt:lpstr>Wingdings 3</vt:lpstr>
      <vt:lpstr>ModernClassicBlock-3</vt:lpstr>
      <vt:lpstr>Low power high performance priority encoder using 2D-array to 3D-array conversion </vt:lpstr>
      <vt:lpstr>PRIORITY ENCODER</vt:lpstr>
      <vt:lpstr>2D array-priority encoder 64 : 6</vt:lpstr>
      <vt:lpstr>PowerPoint Presentation</vt:lpstr>
      <vt:lpstr>PowerPoint Presentation</vt:lpstr>
      <vt:lpstr>3D array-priority encoder 64 : 6</vt:lpstr>
      <vt:lpstr>PowerPoint Presentation</vt:lpstr>
      <vt:lpstr>PowerPoint Presentation</vt:lpstr>
      <vt:lpstr>PowerPoint Presentation</vt:lpstr>
      <vt:lpstr>PowerPoint Presentation</vt:lpstr>
      <vt:lpstr>THANK YOU  HAVE A PLEASANT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power high performance priority encoder using 2D-array to 3D-array conversion </dc:title>
  <dc:creator>Binith M R</dc:creator>
  <cp:lastModifiedBy>Binith M R</cp:lastModifiedBy>
  <cp:revision>2</cp:revision>
  <dcterms:created xsi:type="dcterms:W3CDTF">2023-11-20T13:15:53Z</dcterms:created>
  <dcterms:modified xsi:type="dcterms:W3CDTF">2023-11-26T11:28:07Z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