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73" r:id="rId3"/>
    <p:sldId id="275" r:id="rId5"/>
    <p:sldId id="277" r:id="rId6"/>
    <p:sldId id="280" r:id="rId7"/>
    <p:sldId id="284" r:id="rId8"/>
    <p:sldId id="281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 showGuides="1">
      <p:cViewPr>
        <p:scale>
          <a:sx n="100" d="100"/>
          <a:sy n="100" d="100"/>
        </p:scale>
        <p:origin x="-845" y="5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ustomXml" Target="../customXml/item3.xml"/><Relationship Id="rId16" Type="http://schemas.openxmlformats.org/officeDocument/2006/relationships/customXml" Target="../customXml/item2.xml"/><Relationship Id="rId15" Type="http://schemas.openxmlformats.org/officeDocument/2006/relationships/customXml" Target="../customXml/item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</a:fld>
            <a:endParaRPr lang="en-US" noProof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</a:fld>
            <a:endParaRPr lang="en-US" noProof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  <p:sp>
        <p:nvSpPr>
          <p:cNvPr id="6" name="Rectangle 5"/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  <p:sp>
        <p:nvSpPr>
          <p:cNvPr id="6" name="Rectangle 5"/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grpSp>
        <p:nvGrpSpPr>
          <p:cNvPr id="13" name="Group 12"/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grpSp>
        <p:nvGrpSpPr>
          <p:cNvPr id="19" name="Group 18"/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/>
            <p:cNvCxnSpPr/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ctrTitle"/>
          </p:nvPr>
        </p:nvSpPr>
        <p:spPr>
          <a:xfrm>
            <a:off x="828379" y="1408176"/>
            <a:ext cx="10135540" cy="2387600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/>
              </a:rPr>
              <a:t>Emotion detection In text.</a:t>
            </a:r>
            <a:endParaRPr lang="en-US" dirty="0">
              <a:cs typeface="Arial" panose="020B0604020202020204"/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4620505" y="4483044"/>
            <a:ext cx="5486400" cy="10707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>
                <a:ea typeface="+mn-lt"/>
                <a:cs typeface="+mn-lt"/>
              </a:rPr>
              <a:t>Srividhya Pasam </a:t>
            </a:r>
            <a:endParaRPr lang="en-US" dirty="0" err="1">
              <a:ea typeface="+mn-lt"/>
              <a:cs typeface="+mn-lt"/>
            </a:endParaRPr>
          </a:p>
          <a:p>
            <a:r>
              <a:rPr lang="en-US" b="0" dirty="0" err="1">
                <a:ea typeface="+mn-lt"/>
                <a:cs typeface="+mn-lt"/>
              </a:rPr>
              <a:t>Raghuvamshi</a:t>
            </a:r>
            <a:r>
              <a:rPr lang="en-US" b="0" dirty="0">
                <a:ea typeface="+mn-lt"/>
                <a:cs typeface="+mn-lt"/>
              </a:rPr>
              <a:t> </a:t>
            </a:r>
            <a:r>
              <a:rPr lang="en-IN" altLang="en-US" b="0" dirty="0">
                <a:ea typeface="+mn-lt"/>
                <a:cs typeface="+mn-lt"/>
              </a:rPr>
              <a:t>B</a:t>
            </a:r>
            <a:r>
              <a:rPr lang="en-US" b="0" dirty="0" err="1">
                <a:ea typeface="+mn-lt"/>
                <a:cs typeface="+mn-lt"/>
              </a:rPr>
              <a:t>at</a:t>
            </a:r>
            <a:r>
              <a:rPr lang="en-IN" altLang="en-US" b="0" dirty="0" err="1">
                <a:ea typeface="+mn-lt"/>
                <a:cs typeface="+mn-lt"/>
              </a:rPr>
              <a:t>h</a:t>
            </a:r>
            <a:r>
              <a:rPr lang="en-US" b="0" dirty="0" err="1">
                <a:ea typeface="+mn-lt"/>
                <a:cs typeface="+mn-lt"/>
              </a:rPr>
              <a:t>ini</a:t>
            </a:r>
            <a:r>
              <a:rPr lang="en-US" b="0" dirty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r>
              <a:rPr lang="en-US" b="0" dirty="0" err="1">
                <a:ea typeface="+mn-lt"/>
                <a:cs typeface="+mn-lt"/>
              </a:rPr>
              <a:t>Srinaga</a:t>
            </a:r>
            <a:r>
              <a:rPr lang="en-US" b="0" dirty="0">
                <a:ea typeface="+mn-lt"/>
                <a:cs typeface="+mn-lt"/>
              </a:rPr>
              <a:t> Vishnu </a:t>
            </a:r>
            <a:r>
              <a:rPr lang="en-IN" altLang="en-US" b="0" dirty="0">
                <a:ea typeface="+mn-lt"/>
                <a:cs typeface="+mn-lt"/>
              </a:rPr>
              <a:t>D</a:t>
            </a:r>
            <a:r>
              <a:rPr lang="en-US" b="0" dirty="0" err="1">
                <a:ea typeface="+mn-lt"/>
                <a:cs typeface="+mn-lt"/>
              </a:rPr>
              <a:t>evineni</a:t>
            </a:r>
            <a:endParaRPr lang="en-US" dirty="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/>
              </a:rPr>
              <a:t>Introduction</a:t>
            </a:r>
            <a:endParaRPr lang="en-US" dirty="0"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35251" y="2696559"/>
            <a:ext cx="8604787" cy="37927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Char char="•"/>
            </a:pPr>
            <a:r>
              <a:rPr lang="en-US" sz="2000" b="0" dirty="0">
                <a:ea typeface="+mn-lt"/>
                <a:cs typeface="+mn-lt"/>
              </a:rPr>
              <a:t>The goal of the proposed project is to create an advanced natural language processing (NLP) system that can reliably recognize and categorize emotions in textual data, with potential applications in a wide range of </a:t>
            </a:r>
            <a:r>
              <a:rPr lang="en-US" sz="2000" b="0">
                <a:ea typeface="+mn-lt"/>
                <a:cs typeface="+mn-lt"/>
              </a:rPr>
              <a:t>fields.</a:t>
            </a:r>
            <a:endParaRPr lang="en-US" sz="2000">
              <a:ea typeface="+mn-lt"/>
              <a:cs typeface="+mn-lt"/>
            </a:endParaRPr>
          </a:p>
          <a:p>
            <a:pPr marL="457200" indent="-457200">
              <a:buChar char="•"/>
            </a:pPr>
            <a:r>
              <a:rPr lang="en-US" sz="2000" b="0" dirty="0">
                <a:ea typeface="+mn-lt"/>
                <a:cs typeface="+mn-lt"/>
              </a:rPr>
              <a:t>The practical applications are numerous: in mental health, it provides tools for tracking emotional well-being through textual analysis; in customer service, it can improve chatbots and support systems to react more sympathetically to user moods</a:t>
            </a:r>
            <a:r>
              <a:rPr lang="en-IN" altLang="en-US" sz="2000" b="0" dirty="0">
                <a:ea typeface="+mn-lt"/>
                <a:cs typeface="+mn-lt"/>
              </a:rPr>
              <a:t>.</a:t>
            </a:r>
            <a:endParaRPr lang="en-US" sz="2000">
              <a:cs typeface="Arial" panose="020B0604020202020204"/>
            </a:endParaRPr>
          </a:p>
          <a:p>
            <a:pPr marL="457200" indent="-457200">
              <a:buChar char="•"/>
            </a:pPr>
            <a:r>
              <a:rPr lang="en-US" sz="2000" b="0" dirty="0">
                <a:ea typeface="+mn-lt"/>
                <a:cs typeface="+mn-lt"/>
              </a:rPr>
              <a:t>Through enhancing the precision and profundity of emotion identification, this study offers broad public sentiment insights.</a:t>
            </a:r>
            <a:endParaRPr lang="en-US" sz="2000" dirty="0">
              <a:cs typeface="Arial" panose="020B0604020202020204"/>
            </a:endParaRPr>
          </a:p>
          <a:p>
            <a:pPr marL="457200" indent="-457200">
              <a:buChar char="•"/>
            </a:pPr>
            <a:endParaRPr lang="en-US" sz="2000" dirty="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cs typeface="Arial" panose="020B0604020202020204"/>
              </a:rPr>
              <a:t>Data preparation &amp; processing</a:t>
            </a:r>
            <a:endParaRPr lang="en-US" sz="4400" dirty="0">
              <a:cs typeface="Arial" panose="020B060402020202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31503" y="2723707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Data Preparation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200766" y="2723707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Preprocessing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321949" cy="16827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sz="1500" dirty="0">
                <a:solidFill>
                  <a:schemeClr val="tx1"/>
                </a:solidFill>
                <a:ea typeface="+mn-lt"/>
                <a:cs typeface="+mn-lt"/>
              </a:rPr>
              <a:t>The dataset </a:t>
            </a:r>
            <a:r>
              <a:rPr lang="en-US" sz="1500" b="1" err="1">
                <a:solidFill>
                  <a:schemeClr val="tx1"/>
                </a:solidFill>
                <a:ea typeface="+mn-lt"/>
                <a:cs typeface="+mn-lt"/>
              </a:rPr>
              <a:t>tweet_emotions</a:t>
            </a:r>
            <a:r>
              <a:rPr lang="en-US" sz="1500" dirty="0">
                <a:solidFill>
                  <a:schemeClr val="tx1"/>
                </a:solidFill>
                <a:ea typeface="+mn-lt"/>
                <a:cs typeface="+mn-lt"/>
              </a:rPr>
              <a:t> is loaded into a pandas </a:t>
            </a:r>
            <a:r>
              <a:rPr lang="en-US" sz="1500" err="1">
                <a:solidFill>
                  <a:schemeClr val="tx1"/>
                </a:solidFill>
                <a:ea typeface="+mn-lt"/>
                <a:cs typeface="+mn-lt"/>
              </a:rPr>
              <a:t>DataFrame</a:t>
            </a:r>
            <a:r>
              <a:rPr lang="en-US" sz="1500" dirty="0">
                <a:solidFill>
                  <a:schemeClr val="tx1"/>
                </a:solidFill>
                <a:ea typeface="+mn-lt"/>
                <a:cs typeface="+mn-lt"/>
              </a:rPr>
              <a:t>, containing numerous tweets with associated emotions</a:t>
            </a:r>
            <a:endParaRPr lang="en-US" sz="1500">
              <a:solidFill>
                <a:schemeClr val="tx1"/>
              </a:solidFill>
              <a:cs typeface="Arial" panose="020B0604020202020204"/>
            </a:endParaRPr>
          </a:p>
          <a:p>
            <a:pPr marL="283210" indent="-283210"/>
            <a:r>
              <a:rPr lang="en-US" sz="1500" dirty="0">
                <a:solidFill>
                  <a:schemeClr val="tx1"/>
                </a:solidFill>
                <a:ea typeface="+mn-lt"/>
                <a:cs typeface="+mn-lt"/>
              </a:rPr>
              <a:t>The dataset is split into training (80%), validation (16%), and test (4%) sets. This is done to ensure that the model is trained on a large portion of the data, validated on a smaller portion, and finally tested on a separate set to evaluate its </a:t>
            </a:r>
            <a:r>
              <a:rPr lang="en-US" sz="1500" err="1">
                <a:solidFill>
                  <a:schemeClr val="tx1"/>
                </a:solidFill>
                <a:ea typeface="+mn-lt"/>
                <a:cs typeface="+mn-lt"/>
              </a:rPr>
              <a:t>performanc</a:t>
            </a:r>
            <a:endParaRPr lang="en-US" sz="1500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702949" cy="16827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sz="1500" dirty="0">
                <a:solidFill>
                  <a:schemeClr val="tx1"/>
                </a:solidFill>
                <a:ea typeface="+mn-lt"/>
                <a:cs typeface="+mn-lt"/>
              </a:rPr>
              <a:t>The content from the training data is tokenized. This process involves converting the text into a list, removing punctuation, and then splitting it into individual words or tokens. The </a:t>
            </a:r>
            <a:r>
              <a:rPr lang="en-US" sz="1500" b="1" dirty="0">
                <a:solidFill>
                  <a:schemeClr val="tx1"/>
                </a:solidFill>
                <a:ea typeface="+mn-lt"/>
                <a:cs typeface="+mn-lt"/>
              </a:rPr>
              <a:t>Tokenizer</a:t>
            </a:r>
            <a:r>
              <a:rPr lang="en-US" sz="1500" dirty="0">
                <a:solidFill>
                  <a:schemeClr val="tx1"/>
                </a:solidFill>
                <a:ea typeface="+mn-lt"/>
                <a:cs typeface="+mn-lt"/>
              </a:rPr>
              <a:t> from </a:t>
            </a:r>
            <a:r>
              <a:rPr lang="en-US" sz="1500" dirty="0" err="1">
                <a:solidFill>
                  <a:schemeClr val="tx1"/>
                </a:solidFill>
                <a:ea typeface="+mn-lt"/>
                <a:cs typeface="+mn-lt"/>
              </a:rPr>
              <a:t>Keras</a:t>
            </a:r>
            <a:r>
              <a:rPr lang="en-US" sz="1500" dirty="0">
                <a:solidFill>
                  <a:schemeClr val="tx1"/>
                </a:solidFill>
                <a:ea typeface="+mn-lt"/>
                <a:cs typeface="+mn-lt"/>
              </a:rPr>
              <a:t> preprocessing is used for this purpose. It helps in converting the text data into sequences of integers, where each integer represents a specific word in a dictionary</a:t>
            </a:r>
            <a:endParaRPr lang="en-US" sz="1500" dirty="0" err="1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Analysis</a:t>
            </a:r>
            <a:br>
              <a:rPr lang="en-US" dirty="0"/>
            </a:br>
            <a:endParaRPr lang="en-US">
              <a:cs typeface="Arial" panose="020B0604020202020204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15003" y="774263"/>
            <a:ext cx="4721706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Architecture and Training</a:t>
            </a:r>
            <a:endParaRPr lang="en-US" sz="2400" dirty="0" err="1">
              <a:cs typeface="Arial" panose="020B0604020202020204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421018" y="1677038"/>
            <a:ext cx="7226949" cy="38447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 custom TensorFlow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Keras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layer, </a:t>
            </a:r>
            <a:r>
              <a:rPr lang="en-US" b="1" err="1">
                <a:solidFill>
                  <a:schemeClr val="tx1"/>
                </a:solidFill>
                <a:ea typeface="+mn-lt"/>
                <a:cs typeface="+mn-lt"/>
              </a:rPr>
              <a:t>T_encoder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is defined, which includes multiple layers such as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MultiHeadAttention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Dense, Dropout, and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LayerNormalization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. This architecture is indicative of a Transformer model, which is effective for handling sequence data like text.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283210" indent="-283210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Learning rate schedulers and early stopping callbacks are used during training. The learning rate scheduler adjusts the learning rate throughout training, potentially improving model performance by fine-tuning the learning process. Early stopping is used to halt the training if the model's performance on the validation data doesn't improve, preventing overfitting</a:t>
            </a:r>
            <a:endParaRPr lang="en-US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Analysis</a:t>
            </a:r>
            <a:br>
              <a:rPr lang="en-US" dirty="0"/>
            </a:br>
            <a:endParaRPr lang="en-US">
              <a:cs typeface="Arial" panose="020B0604020202020204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793469" y="773128"/>
            <a:ext cx="4004009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cs typeface="Arial" panose="020B0604020202020204"/>
              </a:rPr>
              <a:t>Fitting and Evaluation</a:t>
            </a:r>
            <a:endParaRPr lang="en-US" sz="2800" dirty="0">
              <a:cs typeface="Arial" panose="020B060402020202020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89367" y="1637343"/>
            <a:ext cx="6704182" cy="16827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The model, named </a:t>
            </a:r>
            <a:r>
              <a:rPr lang="en-US" b="1" err="1">
                <a:solidFill>
                  <a:schemeClr val="tx1"/>
                </a:solidFill>
                <a:ea typeface="+mn-lt"/>
                <a:cs typeface="+mn-lt"/>
              </a:rPr>
              <a:t>model_transformer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is trained on the tokenized training data (</a:t>
            </a:r>
            <a:r>
              <a:rPr lang="en-US" b="1" err="1">
                <a:solidFill>
                  <a:schemeClr val="tx1"/>
                </a:solidFill>
                <a:ea typeface="+mn-lt"/>
                <a:cs typeface="+mn-lt"/>
              </a:rPr>
              <a:t>x_train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and </a:t>
            </a:r>
            <a:r>
              <a:rPr lang="en-US" b="1" err="1">
                <a:solidFill>
                  <a:schemeClr val="tx1"/>
                </a:solidFill>
                <a:ea typeface="+mn-lt"/>
                <a:cs typeface="+mn-lt"/>
              </a:rPr>
              <a:t>y_train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) for 25 epochs, with validation data provided for performance monitoring. This process involves feeding the input data into the model, which learns to predict the emotion associated with each tweet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283210" indent="-283210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After training, the model is evaluated on the test set (</a:t>
            </a:r>
            <a:r>
              <a:rPr lang="en-US" b="1" err="1">
                <a:solidFill>
                  <a:schemeClr val="tx1"/>
                </a:solidFill>
                <a:ea typeface="+mn-lt"/>
                <a:cs typeface="+mn-lt"/>
              </a:rPr>
              <a:t>x_test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and </a:t>
            </a:r>
            <a:r>
              <a:rPr lang="en-US" b="1" err="1">
                <a:solidFill>
                  <a:schemeClr val="tx1"/>
                </a:solidFill>
                <a:ea typeface="+mn-lt"/>
                <a:cs typeface="+mn-lt"/>
              </a:rPr>
              <a:t>y_test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). Performance metrics like the confusion matrix, F1 score, precision, and recall are calculated. These metrics provide insights into the model's ability to correctly classify emotions in tweets, with a focus on both the accuracy and balance of predictions across different emotion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classe</a:t>
            </a:r>
            <a:endParaRPr lang="en-US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65760" y="3347130"/>
            <a:ext cx="4754880" cy="31447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cs typeface="Arial" panose="020B0604020202020204"/>
              </a:rPr>
              <a:t>The accuracy and loss curves for both the losses from training and validation are plotted as shown above.</a:t>
            </a:r>
            <a:endParaRPr lang="en-US" dirty="0">
              <a:cs typeface="Arial" panose="020B0604020202020204"/>
            </a:endParaRPr>
          </a:p>
          <a:p>
            <a:pPr marL="283210" indent="-283210"/>
            <a:r>
              <a:rPr lang="en-US" dirty="0">
                <a:cs typeface="Arial" panose="020B0604020202020204"/>
              </a:rPr>
              <a:t>And the respective calculated metrics are: </a:t>
            </a:r>
            <a:endParaRPr lang="en-US" dirty="0">
              <a:cs typeface="Arial" panose="020B0604020202020204"/>
            </a:endParaRPr>
          </a:p>
          <a:p>
            <a:pPr marL="0" indent="0">
              <a:buNone/>
            </a:pPr>
            <a:r>
              <a:rPr lang="en-US" dirty="0">
                <a:cs typeface="Arial" panose="020B0604020202020204"/>
              </a:rPr>
              <a:t>    </a:t>
            </a:r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f1_score:  0.3053817271589487
      </a:t>
            </a:r>
            <a:r>
              <a:rPr lang="en-US" sz="1100" dirty="0" err="1">
                <a:solidFill>
                  <a:srgbClr val="000000"/>
                </a:solidFill>
                <a:ea typeface="+mn-lt"/>
                <a:cs typeface="+mn-lt"/>
              </a:rPr>
              <a:t>Precsion</a:t>
            </a:r>
            <a:r>
              <a:rPr lang="en-US" sz="1100" dirty="0">
                <a:solidFill>
                  <a:srgbClr val="000000"/>
                </a:solidFill>
                <a:ea typeface="+mn-lt"/>
                <a:cs typeface="+mn-lt"/>
              </a:rPr>
              <a:t>:  0.3053817271589487
      Recall:  0.3053817271589487</a:t>
            </a:r>
            <a:endParaRPr lang="en-US" sz="11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/>
            <a:r>
              <a:rPr lang="en-US" sz="1100" dirty="0">
                <a:solidFill>
                  <a:srgbClr val="000000"/>
                </a:solidFill>
                <a:cs typeface="Arial" panose="020B0604020202020204"/>
              </a:rPr>
              <a:t>And with the inference test the respective results from the model are shown here.</a:t>
            </a:r>
            <a:endParaRPr lang="en-US" sz="1100" dirty="0">
              <a:solidFill>
                <a:srgbClr val="000000"/>
              </a:solidFill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2215" y="236123"/>
            <a:ext cx="5312734" cy="2690936"/>
          </a:xfrm>
          <a:prstGeom prst="rect">
            <a:avLst/>
          </a:prstGeom>
        </p:spPr>
      </p:pic>
      <p:pic>
        <p:nvPicPr>
          <p:cNvPr id="9" name="Picture 8" descr="A white paper with black tex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121" y="3429621"/>
            <a:ext cx="5924106" cy="24088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316" y="2773255"/>
            <a:ext cx="7295352" cy="1702816"/>
          </a:xfrm>
        </p:spPr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2 4 "   m a : c o n t e n t T y p e D e s c r i p t i o n = " C r e a t e   a   n e w   d o c u m e n t . "   m a : c o n t e n t T y p e S c o p e = " "   m a : v e r s i o n I D = " 2 d 7 1 4 a 3 2 9 6 d f 1 4 e b a 7 a 1 0 0 b b 6 6 5 4 4 3 c a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4 9 5 4 9 b f 4 5 b f b b f b 6 c f f e d 5 2 7 3 8 0 e 7 7 e 1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S t a t u s "   m i n O c c u r s = " 0 " / >  
 < x s d : e l e m e n t   r e f = " n s 2 : I m a g e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4 : T a x C a t c h A l l "   m i n O c c u r s = " 0 " / >  
 < x s d : e l e m e n t   r e f = " n s 2 : I m a g e T a g s T a x H T F i e l d "   m i n O c c u r s = " 0 " / >  
 < x s d : e l e m e n t   r e f = " n s 2 : M e d i a S e r v i c e L o c a t i o n "   m i n O c c u r s = " 0 " / >  
 < x s d : e l e m e n t   r e f = " n s 2 : M e d i a L e n g t h I n S e c o n d s "   m i n O c c u r s = " 0 " / >  
 < x s d : e l e m e n t   r e f = " n s 2 : B a c k g r o u n d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  m a : r e a d O n l y = " f a l s e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  m a : r e a d O n l y = " f a l s e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t a t u s "   m a : i n d e x = " 2 "   n i l l a b l e = " t r u e "   m a : d i s p l a y N a m e = " S t a t u s "   m a : d e f a u l t = " N o t   s t a r t e d "   m a : f o r m a t = " D r o p d o w n "   m a : i n t e r n a l N a m e = " S t a t u s "   m a : r e a d O n l y = " f a l s e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3 "   n i l l a b l e = " t r u e "   m a : d i s p l a y N a m e = " I m a g e "   m a : f o r m a t = " I m a g e "   m a : i n t e r n a l N a m e = " I m a g e "   m a : r e a d O n l y = " f a l s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h i d d e n = " t r u e "   m a : i n t e r n a l N a m e = " M e d i a S e r v i c e O C R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h i d d e n = " t r u e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h i d d e n = " t r u e "   m a : i n t e r n a l N a m e = " M e d i a S e r v i c e K e y P o i n t s "   m a : r e a d O n l y = " f a l s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I m a g e T a g s T a x H T F i e l d "   m a : i n d e x = " 2 5 "   n i l l a b l e = " t r u e "   m a : t a x o n o m y = " t r u e "   m a : i n t e r n a l N a m e = " I m a g e T a g s T a x H T F i e l d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L o c a t i o n "   m a : i n d e x = " 2 6 "   n i l l a b l e = " t r u e "   m a : d i s p l a y N a m e = " L o c a t i o n "   m a : h i d d e n = " t r u e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B a c k g r o u n d "   m a : i n d e x = " 2 8 "   n i l l a b l e = " t r u e "   m a : d i s p l a y N a m e = " B a c k g r o u n d "   m a : d e f a u l t = " 0 "   m a : f o r m a t = " D r o p d o w n "   m a : i n t e r n a l N a m e = " B a c k g r o u n d " >  
 < x s d : s i m p l e T y p e >  
 < x s d : r e s t r i c t i o n   b a s e = " d m s : B o o l e a n " /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h i d d e n = " t r u e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h i d d e n = " t r u e "   m a : i n t e r n a l N a m e = " S h a r e d W i t h D e t a i l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3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r e a d O n l y = " f a l s e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d i s p l a y N a m e = " C o n t e n t   T y p e " / >  
 < x s d : e l e m e n t   r e f = " d c : t i t l e "   m i n O c c u r s = " 0 "   m a x O c c u r s = " 1 "   m a : i n d e x = " 1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S t a t u s   x m l n s = " 7 1 a f 3 2 4 3 - 3 d d 4 - 4 a 8 d - 8 c 0 d - d d 7 6 d a 1 f 0 2 a 5 " > N o t   s t a r t e d < / S t a t u s > < B a c k g r o u n d   x m l n s = " 7 1 a f 3 2 4 3 - 3 d d 4 - 4 a 8 d - 8 c 0 d - d d 7 6 d a 1 f 0 2 a 5 " > f a l s e < / B a c k g r o u n d > < _ i p _ U n i f i e d C o m p l i a n c e P o l i c y P r o p e r t i e s   x m l n s = " h t t p : / / s c h e m a s . m i c r o s o f t . c o m / s h a r e p o i n t / v 3 "   x s i : n i l = " t r u e " / > < I m a g e T a g s T a x H T F i e l d   x m l n s = " 7 1 a f 3 2 4 3 - 3 d d 4 - 4 a 8 d - 8 c 0 d - d d 7 6 d a 1 f 0 2 a 5 " > < T e r m s   x m l n s = " h t t p : / / s c h e m a s . m i c r o s o f t . c o m / o f f i c e / i n f o p a t h / 2 0 0 7 / P a r t n e r C o n t r o l s " > < / T e r m s > < / I m a g e T a g s T a x H T F i e l d > < T a x C a t c h A l l   x m l n s = " 2 3 0 e 9 d f 3 - b e 6 5 - 4 c 7 3 - a 9 3 b - d 1 2 3 6 e b d 6 7 7 e "   x s i : n i l = " t r u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Props1.xml><?xml version="1.0" encoding="utf-8"?>
<ds:datastoreItem xmlns:ds="http://schemas.openxmlformats.org/officeDocument/2006/customXml" ds:itemID="{5783CE7D-BFC6-4030-A335-E7F88DB66414}">
  <ds:schemaRefs/>
</ds:datastoreItem>
</file>

<file path=customXml/itemProps2.xml><?xml version="1.0" encoding="utf-8"?>
<ds:datastoreItem xmlns:ds="http://schemas.openxmlformats.org/officeDocument/2006/customXml" ds:itemID="{25B4CAA5-BE7A-46AB-97ED-63B24C46A3A8}">
  <ds:schemaRefs/>
</ds:datastoreItem>
</file>

<file path=customXml/itemProps3.xml><?xml version="1.0" encoding="utf-8"?>
<ds:datastoreItem xmlns:ds="http://schemas.openxmlformats.org/officeDocument/2006/customXml" ds:itemID="{411F98F7-6576-47F1-AD63-56E26C33974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3243</Words>
  <Application>WPS Presentation</Application>
  <PresentationFormat>Widescreen</PresentationFormat>
  <Paragraphs>62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</vt:lpstr>
      <vt:lpstr>Microsoft YaHei</vt:lpstr>
      <vt:lpstr>Arial Unicode MS</vt:lpstr>
      <vt:lpstr>Calibri</vt:lpstr>
      <vt:lpstr>Office Theme</vt:lpstr>
      <vt:lpstr>Emotion detection In text.</vt:lpstr>
      <vt:lpstr>Introduction</vt:lpstr>
      <vt:lpstr>Data preparation &amp; processing</vt:lpstr>
      <vt:lpstr>Model Analysis </vt:lpstr>
      <vt:lpstr>Model Analysis </vt:lpstr>
      <vt:lpstr>Results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/>
  <cp:lastModifiedBy>raghu</cp:lastModifiedBy>
  <cp:revision>125</cp:revision>
  <dcterms:created xsi:type="dcterms:W3CDTF">2023-11-28T04:12:00Z</dcterms:created>
  <dcterms:modified xsi:type="dcterms:W3CDTF">2023-11-29T03:54:35Z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3EB77C11278F4288BCDB25286C4B144E_12</vt:lpwstr>
  </property>
  <property fmtid="{D5CDD505-2E9C-101B-9397-08002B2CF9AE}" pid="4" name="KSOProductBuildVer">
    <vt:lpwstr>1033-12.2.0.13306</vt:lpwstr>
  </property>
</Properties>
</file>