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20" r:id="rId6"/>
    <p:sldId id="335" r:id="rId7"/>
    <p:sldId id="350" r:id="rId8"/>
    <p:sldId id="351" r:id="rId9"/>
    <p:sldId id="338" r:id="rId10"/>
    <p:sldId id="339" r:id="rId11"/>
    <p:sldId id="344" r:id="rId12"/>
    <p:sldId id="348" r:id="rId13"/>
    <p:sldId id="349" r:id="rId14"/>
    <p:sldId id="342" r:id="rId15"/>
    <p:sldId id="34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50D802-D327-474C-AEAB-27EA3927FC44}">
          <p14:sldIdLst>
            <p14:sldId id="256"/>
          </p14:sldIdLst>
        </p14:section>
        <p14:section name="Intro" id="{F4F73FD7-4EC5-41D4-9234-D8E68459D039}">
          <p14:sldIdLst>
            <p14:sldId id="320"/>
          </p14:sldIdLst>
        </p14:section>
        <p14:section name="column" id="{47705B96-5286-474C-8D2F-30186832C1E0}">
          <p14:sldIdLst>
            <p14:sldId id="335"/>
            <p14:sldId id="350"/>
            <p14:sldId id="351"/>
          </p14:sldIdLst>
        </p14:section>
        <p14:section name="preprocess" id="{F66DFF64-0AAB-44F1-AD50-539E4AB866A5}">
          <p14:sldIdLst>
            <p14:sldId id="338"/>
          </p14:sldIdLst>
        </p14:section>
        <p14:section name="EDA" id="{3E0BBA9F-F627-4CEF-8A21-AAF6474B9038}">
          <p14:sldIdLst>
            <p14:sldId id="339"/>
          </p14:sldIdLst>
        </p14:section>
        <p14:section name="Training" id="{055A5B2B-4CAC-4316-808D-D05085627B01}">
          <p14:sldIdLst>
            <p14:sldId id="344"/>
            <p14:sldId id="348"/>
            <p14:sldId id="349"/>
          </p14:sldIdLst>
        </p14:section>
        <p14:section name="." id="{D42502DF-CDBF-4E91-8474-CE08C6593AC6}">
          <p14:sldIdLst>
            <p14:sldId id="342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5DD2-187C-450F-BB87-F62B9ADB04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5DD2-187C-450F-BB87-F62B9ADB04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1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E1C3E-D263-4535-9B7E-AE2FAC94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82CCD-9464-4B0E-860A-9C3984E1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PantryPal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9BD78-926C-451F-8CCD-0CC974DB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0481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0" y="396117"/>
            <a:ext cx="9317317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756395" cy="4351338"/>
          </a:xfrm>
        </p:spPr>
        <p:txBody>
          <a:bodyPr>
            <a:normAutofit/>
          </a:bodyPr>
          <a:lstStyle>
            <a:lvl1pPr>
              <a:buNone/>
              <a:defRPr sz="2800"/>
            </a:lvl1pPr>
          </a:lstStyle>
          <a:p>
            <a:pPr>
              <a:lnSpc>
                <a:spcPct val="130000"/>
              </a:lnSpc>
            </a:pPr>
            <a:r>
              <a:rPr lang="en-US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24119" y="1747592"/>
            <a:ext cx="4444853" cy="4351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0" y="396117"/>
            <a:ext cx="9317317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36747" y="1742920"/>
            <a:ext cx="5756395" cy="4351338"/>
          </a:xfrm>
        </p:spPr>
        <p:txBody>
          <a:bodyPr>
            <a:normAutofit/>
          </a:bodyPr>
          <a:lstStyle>
            <a:lvl1pPr>
              <a:buNone/>
              <a:defRPr sz="2800"/>
            </a:lvl1pPr>
          </a:lstStyle>
          <a:p>
            <a:pPr>
              <a:lnSpc>
                <a:spcPct val="130000"/>
              </a:lnSpc>
            </a:pPr>
            <a:r>
              <a:rPr lang="en-US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46520" y="1747592"/>
            <a:ext cx="4444853" cy="4351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0"/>
            </a:lvl1pPr>
          </a:lstStyle>
          <a:p>
            <a:pPr>
              <a:lnSpc>
                <a:spcPct val="130000"/>
              </a:lnSpc>
            </a:pPr>
            <a:r>
              <a:rPr lang="en-US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ch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461" y="615873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7234" y="4651980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CAC023-7E92-4167-922E-B8EAB18A6C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6191" y="4648804"/>
            <a:ext cx="2743200" cy="828761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Team member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5" y="174173"/>
            <a:ext cx="6364555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Picture Placeholder 197">
            <a:extLst>
              <a:ext uri="{FF2B5EF4-FFF2-40B4-BE49-F238E27FC236}">
                <a16:creationId xmlns:a16="http://schemas.microsoft.com/office/drawing/2014/main" id="{BB8C3E39-E872-4D68-8129-C52140FD60D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7791" y="2579758"/>
            <a:ext cx="1800000" cy="1800000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144B97C6-B701-4C1F-8D8D-5018105276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7737" y="4650390"/>
            <a:ext cx="2743200" cy="827175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Team member</a:t>
            </a:r>
          </a:p>
        </p:txBody>
      </p:sp>
      <p:sp>
        <p:nvSpPr>
          <p:cNvPr id="215" name="Picture Placeholder 197">
            <a:extLst>
              <a:ext uri="{FF2B5EF4-FFF2-40B4-BE49-F238E27FC236}">
                <a16:creationId xmlns:a16="http://schemas.microsoft.com/office/drawing/2014/main" id="{97967D8D-22B0-46D1-9E8E-DD7CE34B5C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89337" y="2581344"/>
            <a:ext cx="1800000" cy="1800000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399359A1-6F1A-4607-B0D3-9BCD39EF52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53699" y="4653221"/>
            <a:ext cx="2743200" cy="824344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Team member</a:t>
            </a:r>
          </a:p>
        </p:txBody>
      </p:sp>
      <p:sp>
        <p:nvSpPr>
          <p:cNvPr id="217" name="Picture Placeholder 197">
            <a:extLst>
              <a:ext uri="{FF2B5EF4-FFF2-40B4-BE49-F238E27FC236}">
                <a16:creationId xmlns:a16="http://schemas.microsoft.com/office/drawing/2014/main" id="{121B75E6-4DD2-4CA0-944E-0819043D520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625299" y="2584175"/>
            <a:ext cx="1800000" cy="1800000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18" name="Text Placeholder 5">
            <a:extLst>
              <a:ext uri="{FF2B5EF4-FFF2-40B4-BE49-F238E27FC236}">
                <a16:creationId xmlns:a16="http://schemas.microsoft.com/office/drawing/2014/main" id="{6F07DDF4-CF60-4213-A58F-451F32A7EB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76397" y="4653221"/>
            <a:ext cx="2743200" cy="824344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Team member</a:t>
            </a:r>
          </a:p>
        </p:txBody>
      </p:sp>
      <p:sp>
        <p:nvSpPr>
          <p:cNvPr id="219" name="Picture Placeholder 197">
            <a:extLst>
              <a:ext uri="{FF2B5EF4-FFF2-40B4-BE49-F238E27FC236}">
                <a16:creationId xmlns:a16="http://schemas.microsoft.com/office/drawing/2014/main" id="{40192544-37FA-4A05-8CF0-217F3413558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47997" y="2584175"/>
            <a:ext cx="1800000" cy="1800000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6684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5139" y="377893"/>
            <a:ext cx="3240000" cy="3240000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84510" y="2684642"/>
            <a:ext cx="2880000" cy="2880000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36686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800" baseline="0"/>
            </a:lvl1pPr>
          </a:lstStyle>
          <a:p>
            <a:pPr>
              <a:lnSpc>
                <a:spcPct val="130000"/>
              </a:lnSpc>
            </a:pPr>
            <a:r>
              <a:rPr lang="en-US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Picture Placeholder 34">
            <a:extLst>
              <a:ext uri="{FF2B5EF4-FFF2-40B4-BE49-F238E27FC236}">
                <a16:creationId xmlns:a16="http://schemas.microsoft.com/office/drawing/2014/main" id="{01588000-D056-4310-B7DE-08AF0E4638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1573" y="3712413"/>
            <a:ext cx="2520000" cy="2520000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PantryPal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 b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/>
              <a:t>PantryPal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5" r:id="rId5"/>
    <p:sldLayoutId id="2147483656" r:id="rId6"/>
    <p:sldLayoutId id="2147483658" r:id="rId7"/>
    <p:sldLayoutId id="2147483660" r:id="rId8"/>
    <p:sldLayoutId id="2147483661" r:id="rId9"/>
    <p:sldLayoutId id="214748366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Regressor.html" TargetMode="External"/><Relationship Id="rId2" Type="http://schemas.openxmlformats.org/officeDocument/2006/relationships/hyperlink" Target="https://www.kaggle.com/datasets/rohanrao/formula-1-world-championship-1950-20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cnn-long-short-term-memory-networ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5" y="503497"/>
            <a:ext cx="10345003" cy="3845891"/>
          </a:xfrm>
        </p:spPr>
        <p:txBody>
          <a:bodyPr>
            <a:normAutofit/>
          </a:bodyPr>
          <a:lstStyle/>
          <a:p>
            <a:r>
              <a:rPr lang="en-GB" spc="300" dirty="0"/>
              <a:t>Predicting Points in F1 Formula Dataset</a:t>
            </a:r>
            <a:endParaRPr lang="en-US" spc="3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63" y="6230203"/>
            <a:ext cx="3965952" cy="702067"/>
          </a:xfrm>
        </p:spPr>
        <p:txBody>
          <a:bodyPr>
            <a:normAutofit/>
          </a:bodyPr>
          <a:lstStyle/>
          <a:p>
            <a:r>
              <a:rPr lang="en-GB" dirty="0"/>
              <a:t>Raghupati Bhetwal</a:t>
            </a:r>
            <a:endParaRPr lang="en-US" spc="0" dirty="0"/>
          </a:p>
        </p:txBody>
      </p:sp>
      <p:pic>
        <p:nvPicPr>
          <p:cNvPr id="2052" name="Picture 4" descr="a group of cars driving down a race track">
            <a:extLst>
              <a:ext uri="{FF2B5EF4-FFF2-40B4-BE49-F238E27FC236}">
                <a16:creationId xmlns:a16="http://schemas.microsoft.com/office/drawing/2014/main" id="{0B83CAC5-BC94-31F0-6AA7-F9A7DD8AE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807" y="4274820"/>
            <a:ext cx="3677193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C5B8-3DE7-6E78-CAA3-F7C7397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/>
              </a:rPr>
              <a:t>Result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0312-0665-EB03-F8E9-EB1834FB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F04E9-7487-A75E-D8B4-1F1C823A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3" y="2169977"/>
            <a:ext cx="5255271" cy="352684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C9471FC-B41C-9828-43DB-00DF8BAF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99973"/>
              </p:ext>
            </p:extLst>
          </p:nvPr>
        </p:nvGraphicFramePr>
        <p:xfrm>
          <a:off x="6441743" y="2169977"/>
          <a:ext cx="4988258" cy="352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129">
                  <a:extLst>
                    <a:ext uri="{9D8B030D-6E8A-4147-A177-3AD203B41FA5}">
                      <a16:colId xmlns:a16="http://schemas.microsoft.com/office/drawing/2014/main" val="4210957115"/>
                    </a:ext>
                  </a:extLst>
                </a:gridCol>
                <a:gridCol w="2494129">
                  <a:extLst>
                    <a:ext uri="{9D8B030D-6E8A-4147-A177-3AD203B41FA5}">
                      <a16:colId xmlns:a16="http://schemas.microsoft.com/office/drawing/2014/main" val="199231660"/>
                    </a:ext>
                  </a:extLst>
                </a:gridCol>
              </a:tblGrid>
              <a:tr h="652933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  <a:endParaRPr lang="en-DE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R2_Score</a:t>
                      </a:r>
                      <a:endParaRPr lang="en-DE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399886"/>
                  </a:ext>
                </a:extLst>
              </a:tr>
              <a:tr h="574783">
                <a:tc>
                  <a:txBody>
                    <a:bodyPr/>
                    <a:lstStyle/>
                    <a:p>
                      <a:r>
                        <a:rPr lang="en-DE" dirty="0" err="1"/>
                        <a:t>XGBoost</a:t>
                      </a:r>
                      <a:endParaRPr lang="en-DE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0.981504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332525"/>
                  </a:ext>
                </a:extLst>
              </a:tr>
              <a:tr h="574783">
                <a:tc>
                  <a:txBody>
                    <a:bodyPr/>
                    <a:lstStyle/>
                    <a:p>
                      <a:r>
                        <a:rPr lang="en-DE" dirty="0"/>
                        <a:t>Random Forest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0.998735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42387"/>
                  </a:ext>
                </a:extLst>
              </a:tr>
              <a:tr h="574783">
                <a:tc>
                  <a:txBody>
                    <a:bodyPr/>
                    <a:lstStyle/>
                    <a:p>
                      <a:r>
                        <a:rPr lang="en-DE" dirty="0"/>
                        <a:t>Gradient Boosting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0.895842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298550"/>
                  </a:ext>
                </a:extLst>
              </a:tr>
              <a:tr h="574783">
                <a:tc>
                  <a:txBody>
                    <a:bodyPr/>
                    <a:lstStyle/>
                    <a:p>
                      <a:r>
                        <a:rPr lang="en-DE" dirty="0"/>
                        <a:t>Decision Tree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0.998735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5462"/>
                  </a:ext>
                </a:extLst>
              </a:tr>
              <a:tr h="574783">
                <a:tc>
                  <a:txBody>
                    <a:bodyPr/>
                    <a:lstStyle/>
                    <a:p>
                      <a:r>
                        <a:rPr lang="en-DE" dirty="0"/>
                        <a:t>CNNLSTM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0.990026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0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72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ink Rainbow GIF - Find &amp; Share on GIPHY">
            <a:extLst>
              <a:ext uri="{FF2B5EF4-FFF2-40B4-BE49-F238E27FC236}">
                <a16:creationId xmlns:a16="http://schemas.microsoft.com/office/drawing/2014/main" id="{26B043AB-FC50-AF2C-ED56-05F2CA62E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" y="947530"/>
            <a:ext cx="11536017" cy="54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0DA4E1D-F844-8275-C572-9FBBA4B0A635}"/>
              </a:ext>
            </a:extLst>
          </p:cNvPr>
          <p:cNvSpPr txBox="1"/>
          <p:nvPr/>
        </p:nvSpPr>
        <p:spPr>
          <a:xfrm>
            <a:off x="0" y="841513"/>
            <a:ext cx="11920330" cy="5811079"/>
          </a:xfrm>
          <a:custGeom>
            <a:avLst/>
            <a:gdLst/>
            <a:ahLst/>
            <a:cxnLst/>
            <a:rect l="l" t="t" r="r" b="b"/>
            <a:pathLst>
              <a:path w="11536017" h="4217842">
                <a:moveTo>
                  <a:pt x="9358824" y="2279973"/>
                </a:moveTo>
                <a:cubicBezTo>
                  <a:pt x="9416501" y="2279973"/>
                  <a:pt x="9469526" y="2292532"/>
                  <a:pt x="9517901" y="2317650"/>
                </a:cubicBezTo>
                <a:cubicBezTo>
                  <a:pt x="9566275" y="2342767"/>
                  <a:pt x="9607672" y="2378583"/>
                  <a:pt x="9642093" y="2425096"/>
                </a:cubicBezTo>
                <a:cubicBezTo>
                  <a:pt x="9676513" y="2471610"/>
                  <a:pt x="9703025" y="2526961"/>
                  <a:pt x="9721631" y="2591150"/>
                </a:cubicBezTo>
                <a:cubicBezTo>
                  <a:pt x="9740237" y="2655339"/>
                  <a:pt x="9749539" y="2726505"/>
                  <a:pt x="9749539" y="2804649"/>
                </a:cubicBezTo>
                <a:cubicBezTo>
                  <a:pt x="9749539" y="2882792"/>
                  <a:pt x="9740237" y="2953492"/>
                  <a:pt x="9721631" y="3016751"/>
                </a:cubicBezTo>
                <a:cubicBezTo>
                  <a:pt x="9703025" y="3080010"/>
                  <a:pt x="9676513" y="3134431"/>
                  <a:pt x="9642093" y="3180014"/>
                </a:cubicBezTo>
                <a:cubicBezTo>
                  <a:pt x="9607672" y="3225598"/>
                  <a:pt x="9566275" y="3260948"/>
                  <a:pt x="9517901" y="3286066"/>
                </a:cubicBezTo>
                <a:cubicBezTo>
                  <a:pt x="9469526" y="3311183"/>
                  <a:pt x="9416501" y="3323742"/>
                  <a:pt x="9358824" y="3323742"/>
                </a:cubicBezTo>
                <a:cubicBezTo>
                  <a:pt x="9301147" y="3323742"/>
                  <a:pt x="9248121" y="3311183"/>
                  <a:pt x="9199747" y="3286066"/>
                </a:cubicBezTo>
                <a:cubicBezTo>
                  <a:pt x="9151373" y="3260948"/>
                  <a:pt x="9109975" y="3225598"/>
                  <a:pt x="9075555" y="3180014"/>
                </a:cubicBezTo>
                <a:cubicBezTo>
                  <a:pt x="9041135" y="3134431"/>
                  <a:pt x="9014622" y="3080010"/>
                  <a:pt x="8996016" y="3016751"/>
                </a:cubicBezTo>
                <a:cubicBezTo>
                  <a:pt x="8977411" y="2953492"/>
                  <a:pt x="8968108" y="2882792"/>
                  <a:pt x="8968108" y="2804649"/>
                </a:cubicBezTo>
                <a:cubicBezTo>
                  <a:pt x="8968108" y="2726505"/>
                  <a:pt x="8977411" y="2655339"/>
                  <a:pt x="8996016" y="2591150"/>
                </a:cubicBezTo>
                <a:cubicBezTo>
                  <a:pt x="9014622" y="2526961"/>
                  <a:pt x="9041135" y="2471610"/>
                  <a:pt x="9075555" y="2425096"/>
                </a:cubicBezTo>
                <a:cubicBezTo>
                  <a:pt x="9109975" y="2378583"/>
                  <a:pt x="9151373" y="2342767"/>
                  <a:pt x="9199747" y="2317650"/>
                </a:cubicBezTo>
                <a:cubicBezTo>
                  <a:pt x="9248121" y="2292532"/>
                  <a:pt x="9301147" y="2279973"/>
                  <a:pt x="9358824" y="2279973"/>
                </a:cubicBezTo>
                <a:close/>
                <a:moveTo>
                  <a:pt x="10326297" y="2123687"/>
                </a:moveTo>
                <a:lnTo>
                  <a:pt x="10326297" y="2983261"/>
                </a:lnTo>
                <a:cubicBezTo>
                  <a:pt x="10326297" y="3158153"/>
                  <a:pt x="10359322" y="3290252"/>
                  <a:pt x="10425371" y="3379558"/>
                </a:cubicBezTo>
                <a:cubicBezTo>
                  <a:pt x="10491421" y="3468865"/>
                  <a:pt x="10597007" y="3513518"/>
                  <a:pt x="10742130" y="3513518"/>
                </a:cubicBezTo>
                <a:cubicBezTo>
                  <a:pt x="10837018" y="3513518"/>
                  <a:pt x="10919347" y="3491191"/>
                  <a:pt x="10989118" y="3446538"/>
                </a:cubicBezTo>
                <a:cubicBezTo>
                  <a:pt x="11058888" y="3401885"/>
                  <a:pt x="11125403" y="3342347"/>
                  <a:pt x="11188662" y="3267926"/>
                </a:cubicBezTo>
                <a:lnTo>
                  <a:pt x="11197034" y="3267926"/>
                </a:lnTo>
                <a:lnTo>
                  <a:pt x="11216570" y="3480028"/>
                </a:lnTo>
                <a:lnTo>
                  <a:pt x="11406346" y="3480028"/>
                </a:lnTo>
                <a:lnTo>
                  <a:pt x="11406346" y="2123687"/>
                </a:lnTo>
                <a:lnTo>
                  <a:pt x="11177499" y="2123687"/>
                </a:lnTo>
                <a:lnTo>
                  <a:pt x="11177499" y="3086522"/>
                </a:lnTo>
                <a:cubicBezTo>
                  <a:pt x="11112379" y="3166525"/>
                  <a:pt x="11052842" y="3224668"/>
                  <a:pt x="10998885" y="3260948"/>
                </a:cubicBezTo>
                <a:cubicBezTo>
                  <a:pt x="10944929" y="3297229"/>
                  <a:pt x="10882601" y="3315369"/>
                  <a:pt x="10811901" y="3315369"/>
                </a:cubicBezTo>
                <a:cubicBezTo>
                  <a:pt x="10722594" y="3315369"/>
                  <a:pt x="10657940" y="3286996"/>
                  <a:pt x="10617938" y="3230249"/>
                </a:cubicBezTo>
                <a:cubicBezTo>
                  <a:pt x="10577936" y="3173503"/>
                  <a:pt x="10557935" y="3080940"/>
                  <a:pt x="10557935" y="2952562"/>
                </a:cubicBezTo>
                <a:lnTo>
                  <a:pt x="10557935" y="2123687"/>
                </a:lnTo>
                <a:close/>
                <a:moveTo>
                  <a:pt x="7331075" y="2123687"/>
                </a:moveTo>
                <a:lnTo>
                  <a:pt x="7875286" y="3482819"/>
                </a:lnTo>
                <a:lnTo>
                  <a:pt x="7844587" y="3583289"/>
                </a:lnTo>
                <a:cubicBezTo>
                  <a:pt x="7816679" y="3667013"/>
                  <a:pt x="7778072" y="3736319"/>
                  <a:pt x="7728768" y="3791205"/>
                </a:cubicBezTo>
                <a:cubicBezTo>
                  <a:pt x="7679463" y="3846091"/>
                  <a:pt x="7615739" y="3873535"/>
                  <a:pt x="7537596" y="3873535"/>
                </a:cubicBezTo>
                <a:cubicBezTo>
                  <a:pt x="7520851" y="3873535"/>
                  <a:pt x="7503176" y="3871209"/>
                  <a:pt x="7484571" y="3866557"/>
                </a:cubicBezTo>
                <a:cubicBezTo>
                  <a:pt x="7465965" y="3861906"/>
                  <a:pt x="7449220" y="3857720"/>
                  <a:pt x="7434336" y="3853999"/>
                </a:cubicBezTo>
                <a:lnTo>
                  <a:pt x="7389683" y="4035402"/>
                </a:lnTo>
                <a:cubicBezTo>
                  <a:pt x="7412009" y="4044705"/>
                  <a:pt x="7436196" y="4051682"/>
                  <a:pt x="7462244" y="4056334"/>
                </a:cubicBezTo>
                <a:cubicBezTo>
                  <a:pt x="7488292" y="4060985"/>
                  <a:pt x="7517130" y="4063310"/>
                  <a:pt x="7548760" y="4063310"/>
                </a:cubicBezTo>
                <a:cubicBezTo>
                  <a:pt x="7617600" y="4063310"/>
                  <a:pt x="7678068" y="4051217"/>
                  <a:pt x="7730163" y="4027030"/>
                </a:cubicBezTo>
                <a:cubicBezTo>
                  <a:pt x="7782259" y="4002843"/>
                  <a:pt x="7828772" y="3969818"/>
                  <a:pt x="7869704" y="3927956"/>
                </a:cubicBezTo>
                <a:cubicBezTo>
                  <a:pt x="7910637" y="3886093"/>
                  <a:pt x="7945987" y="3836323"/>
                  <a:pt x="7975756" y="3778646"/>
                </a:cubicBezTo>
                <a:cubicBezTo>
                  <a:pt x="8005524" y="3720969"/>
                  <a:pt x="8032503" y="3658641"/>
                  <a:pt x="8056690" y="3591661"/>
                </a:cubicBezTo>
                <a:lnTo>
                  <a:pt x="8567411" y="2123687"/>
                </a:lnTo>
                <a:lnTo>
                  <a:pt x="8344144" y="2123687"/>
                </a:lnTo>
                <a:lnTo>
                  <a:pt x="8101343" y="2874419"/>
                </a:lnTo>
                <a:cubicBezTo>
                  <a:pt x="8082737" y="2933957"/>
                  <a:pt x="8064132" y="2997215"/>
                  <a:pt x="8045526" y="3064195"/>
                </a:cubicBezTo>
                <a:cubicBezTo>
                  <a:pt x="8026921" y="3131175"/>
                  <a:pt x="8007385" y="3195364"/>
                  <a:pt x="7986919" y="3256762"/>
                </a:cubicBezTo>
                <a:lnTo>
                  <a:pt x="7975756" y="3256762"/>
                </a:lnTo>
                <a:cubicBezTo>
                  <a:pt x="7955290" y="3193503"/>
                  <a:pt x="7933428" y="3128849"/>
                  <a:pt x="7910171" y="3062800"/>
                </a:cubicBezTo>
                <a:cubicBezTo>
                  <a:pt x="7886914" y="2996750"/>
                  <a:pt x="7865053" y="2933957"/>
                  <a:pt x="7844587" y="2874419"/>
                </a:cubicBezTo>
                <a:lnTo>
                  <a:pt x="7568295" y="2123687"/>
                </a:lnTo>
                <a:close/>
                <a:moveTo>
                  <a:pt x="9358824" y="2090197"/>
                </a:moveTo>
                <a:cubicBezTo>
                  <a:pt x="9275099" y="2090197"/>
                  <a:pt x="9195560" y="2106012"/>
                  <a:pt x="9120208" y="2137641"/>
                </a:cubicBezTo>
                <a:cubicBezTo>
                  <a:pt x="9044856" y="2169271"/>
                  <a:pt x="8978341" y="2215784"/>
                  <a:pt x="8920664" y="2277183"/>
                </a:cubicBezTo>
                <a:cubicBezTo>
                  <a:pt x="8862987" y="2338581"/>
                  <a:pt x="8816938" y="2413468"/>
                  <a:pt x="8782518" y="2501844"/>
                </a:cubicBezTo>
                <a:cubicBezTo>
                  <a:pt x="8748098" y="2590220"/>
                  <a:pt x="8730888" y="2691155"/>
                  <a:pt x="8730888" y="2804649"/>
                </a:cubicBezTo>
                <a:cubicBezTo>
                  <a:pt x="8730888" y="2916281"/>
                  <a:pt x="8748098" y="3016286"/>
                  <a:pt x="8782518" y="3104662"/>
                </a:cubicBezTo>
                <a:cubicBezTo>
                  <a:pt x="8816938" y="3193038"/>
                  <a:pt x="8862987" y="3267460"/>
                  <a:pt x="8920664" y="3327928"/>
                </a:cubicBezTo>
                <a:cubicBezTo>
                  <a:pt x="8978341" y="3388396"/>
                  <a:pt x="9044856" y="3434445"/>
                  <a:pt x="9120208" y="3466074"/>
                </a:cubicBezTo>
                <a:cubicBezTo>
                  <a:pt x="9195560" y="3497703"/>
                  <a:pt x="9275099" y="3513518"/>
                  <a:pt x="9358824" y="3513518"/>
                </a:cubicBezTo>
                <a:cubicBezTo>
                  <a:pt x="9442548" y="3513518"/>
                  <a:pt x="9522087" y="3497703"/>
                  <a:pt x="9597439" y="3466074"/>
                </a:cubicBezTo>
                <a:cubicBezTo>
                  <a:pt x="9672791" y="3434445"/>
                  <a:pt x="9739306" y="3388396"/>
                  <a:pt x="9796983" y="3327928"/>
                </a:cubicBezTo>
                <a:cubicBezTo>
                  <a:pt x="9854660" y="3267460"/>
                  <a:pt x="9900709" y="3193038"/>
                  <a:pt x="9935129" y="3104662"/>
                </a:cubicBezTo>
                <a:cubicBezTo>
                  <a:pt x="9969549" y="3016286"/>
                  <a:pt x="9986759" y="2916281"/>
                  <a:pt x="9986759" y="2804649"/>
                </a:cubicBezTo>
                <a:cubicBezTo>
                  <a:pt x="9986759" y="2691155"/>
                  <a:pt x="9969549" y="2590220"/>
                  <a:pt x="9935129" y="2501844"/>
                </a:cubicBezTo>
                <a:cubicBezTo>
                  <a:pt x="9900709" y="2413468"/>
                  <a:pt x="9854660" y="2338581"/>
                  <a:pt x="9796983" y="2277183"/>
                </a:cubicBezTo>
                <a:cubicBezTo>
                  <a:pt x="9739306" y="2215784"/>
                  <a:pt x="9672791" y="2169271"/>
                  <a:pt x="9597439" y="2137641"/>
                </a:cubicBezTo>
                <a:cubicBezTo>
                  <a:pt x="9522087" y="2106012"/>
                  <a:pt x="9442548" y="2090197"/>
                  <a:pt x="9358824" y="2090197"/>
                </a:cubicBezTo>
                <a:close/>
                <a:moveTo>
                  <a:pt x="3850647" y="1164775"/>
                </a:moveTo>
                <a:lnTo>
                  <a:pt x="3850647" y="1508103"/>
                </a:lnTo>
                <a:cubicBezTo>
                  <a:pt x="3791306" y="1562358"/>
                  <a:pt x="3735356" y="1603472"/>
                  <a:pt x="3682797" y="1631447"/>
                </a:cubicBezTo>
                <a:cubicBezTo>
                  <a:pt x="3630238" y="1659422"/>
                  <a:pt x="3574288" y="1673410"/>
                  <a:pt x="3514948" y="1673410"/>
                </a:cubicBezTo>
                <a:cubicBezTo>
                  <a:pt x="3453911" y="1673410"/>
                  <a:pt x="3402200" y="1658151"/>
                  <a:pt x="3359814" y="1627633"/>
                </a:cubicBezTo>
                <a:cubicBezTo>
                  <a:pt x="3317427" y="1597114"/>
                  <a:pt x="3296235" y="1546251"/>
                  <a:pt x="3296235" y="1475042"/>
                </a:cubicBezTo>
                <a:cubicBezTo>
                  <a:pt x="3296235" y="1436047"/>
                  <a:pt x="3305983" y="1400018"/>
                  <a:pt x="3325481" y="1366957"/>
                </a:cubicBezTo>
                <a:cubicBezTo>
                  <a:pt x="3344979" y="1333896"/>
                  <a:pt x="3376344" y="1304649"/>
                  <a:pt x="3419578" y="1279218"/>
                </a:cubicBezTo>
                <a:cubicBezTo>
                  <a:pt x="3462813" y="1253786"/>
                  <a:pt x="3519610" y="1231745"/>
                  <a:pt x="3589971" y="1213095"/>
                </a:cubicBezTo>
                <a:cubicBezTo>
                  <a:pt x="3660332" y="1194445"/>
                  <a:pt x="3747224" y="1178338"/>
                  <a:pt x="3850647" y="1164775"/>
                </a:cubicBezTo>
                <a:close/>
                <a:moveTo>
                  <a:pt x="5067855" y="544240"/>
                </a:moveTo>
                <a:cubicBezTo>
                  <a:pt x="4981387" y="544240"/>
                  <a:pt x="4905516" y="564161"/>
                  <a:pt x="4840241" y="604004"/>
                </a:cubicBezTo>
                <a:cubicBezTo>
                  <a:pt x="4774966" y="643847"/>
                  <a:pt x="4712659" y="693439"/>
                  <a:pt x="4653318" y="752780"/>
                </a:cubicBezTo>
                <a:lnTo>
                  <a:pt x="4645688" y="752780"/>
                </a:lnTo>
                <a:lnTo>
                  <a:pt x="4627886" y="574758"/>
                </a:lnTo>
                <a:lnTo>
                  <a:pt x="4454950" y="574758"/>
                </a:lnTo>
                <a:lnTo>
                  <a:pt x="4454950" y="1810741"/>
                </a:lnTo>
                <a:lnTo>
                  <a:pt x="4663490" y="1810741"/>
                </a:lnTo>
                <a:lnTo>
                  <a:pt x="4663490" y="915544"/>
                </a:lnTo>
                <a:cubicBezTo>
                  <a:pt x="4726222" y="852812"/>
                  <a:pt x="4782172" y="805339"/>
                  <a:pt x="4831340" y="773125"/>
                </a:cubicBezTo>
                <a:cubicBezTo>
                  <a:pt x="4880508" y="740912"/>
                  <a:pt x="4937305" y="724805"/>
                  <a:pt x="5001733" y="724805"/>
                </a:cubicBezTo>
                <a:cubicBezTo>
                  <a:pt x="5083114" y="724805"/>
                  <a:pt x="5142455" y="750661"/>
                  <a:pt x="5179755" y="802372"/>
                </a:cubicBezTo>
                <a:cubicBezTo>
                  <a:pt x="5217054" y="854084"/>
                  <a:pt x="5235704" y="938432"/>
                  <a:pt x="5235704" y="1055418"/>
                </a:cubicBezTo>
                <a:lnTo>
                  <a:pt x="5235704" y="1810741"/>
                </a:lnTo>
                <a:lnTo>
                  <a:pt x="5444245" y="1810741"/>
                </a:lnTo>
                <a:lnTo>
                  <a:pt x="5444245" y="1027443"/>
                </a:lnTo>
                <a:cubicBezTo>
                  <a:pt x="5444245" y="868071"/>
                  <a:pt x="5414150" y="747694"/>
                  <a:pt x="5353962" y="666312"/>
                </a:cubicBezTo>
                <a:cubicBezTo>
                  <a:pt x="5293774" y="584930"/>
                  <a:pt x="5198405" y="544240"/>
                  <a:pt x="5067855" y="544240"/>
                </a:cubicBezTo>
                <a:close/>
                <a:moveTo>
                  <a:pt x="3631934" y="544240"/>
                </a:moveTo>
                <a:cubicBezTo>
                  <a:pt x="3531902" y="544240"/>
                  <a:pt x="3440347" y="561618"/>
                  <a:pt x="3357271" y="596375"/>
                </a:cubicBezTo>
                <a:cubicBezTo>
                  <a:pt x="3274194" y="631131"/>
                  <a:pt x="3203832" y="667160"/>
                  <a:pt x="3146187" y="704460"/>
                </a:cubicBezTo>
                <a:lnTo>
                  <a:pt x="3227569" y="849421"/>
                </a:lnTo>
                <a:cubicBezTo>
                  <a:pt x="3276736" y="815512"/>
                  <a:pt x="3332687" y="784994"/>
                  <a:pt x="3395418" y="757866"/>
                </a:cubicBezTo>
                <a:cubicBezTo>
                  <a:pt x="3458150" y="730739"/>
                  <a:pt x="3525120" y="717176"/>
                  <a:pt x="3596329" y="717176"/>
                </a:cubicBezTo>
                <a:cubicBezTo>
                  <a:pt x="3647193" y="717176"/>
                  <a:pt x="3689155" y="726077"/>
                  <a:pt x="3722216" y="743879"/>
                </a:cubicBezTo>
                <a:cubicBezTo>
                  <a:pt x="3755278" y="761681"/>
                  <a:pt x="3781133" y="784994"/>
                  <a:pt x="3799783" y="813817"/>
                </a:cubicBezTo>
                <a:cubicBezTo>
                  <a:pt x="3818433" y="842639"/>
                  <a:pt x="3831573" y="875700"/>
                  <a:pt x="3839202" y="913000"/>
                </a:cubicBezTo>
                <a:cubicBezTo>
                  <a:pt x="3846832" y="950300"/>
                  <a:pt x="3850647" y="988448"/>
                  <a:pt x="3850647" y="1027443"/>
                </a:cubicBezTo>
                <a:cubicBezTo>
                  <a:pt x="3586156" y="1056266"/>
                  <a:pt x="3393723" y="1106706"/>
                  <a:pt x="3273346" y="1178762"/>
                </a:cubicBezTo>
                <a:cubicBezTo>
                  <a:pt x="3152969" y="1250819"/>
                  <a:pt x="3092780" y="1354665"/>
                  <a:pt x="3092780" y="1490301"/>
                </a:cubicBezTo>
                <a:cubicBezTo>
                  <a:pt x="3092780" y="1602201"/>
                  <a:pt x="3127113" y="1688669"/>
                  <a:pt x="3195779" y="1749705"/>
                </a:cubicBezTo>
                <a:cubicBezTo>
                  <a:pt x="3264445" y="1810741"/>
                  <a:pt x="3350488" y="1841259"/>
                  <a:pt x="3453911" y="1841259"/>
                </a:cubicBezTo>
                <a:cubicBezTo>
                  <a:pt x="3531902" y="1841259"/>
                  <a:pt x="3604806" y="1823881"/>
                  <a:pt x="3672625" y="1789124"/>
                </a:cubicBezTo>
                <a:cubicBezTo>
                  <a:pt x="3740442" y="1754367"/>
                  <a:pt x="3804021" y="1712405"/>
                  <a:pt x="3863363" y="1663237"/>
                </a:cubicBezTo>
                <a:lnTo>
                  <a:pt x="3870992" y="1663237"/>
                </a:lnTo>
                <a:lnTo>
                  <a:pt x="3888794" y="1810741"/>
                </a:lnTo>
                <a:lnTo>
                  <a:pt x="4061730" y="1810741"/>
                </a:lnTo>
                <a:lnTo>
                  <a:pt x="4061730" y="1052875"/>
                </a:lnTo>
                <a:cubicBezTo>
                  <a:pt x="4061730" y="898589"/>
                  <a:pt x="4027821" y="775245"/>
                  <a:pt x="3960003" y="682843"/>
                </a:cubicBezTo>
                <a:cubicBezTo>
                  <a:pt x="3892185" y="590441"/>
                  <a:pt x="3782829" y="544240"/>
                  <a:pt x="3631934" y="544240"/>
                </a:cubicBezTo>
                <a:close/>
                <a:moveTo>
                  <a:pt x="288544" y="142418"/>
                </a:moveTo>
                <a:lnTo>
                  <a:pt x="288544" y="320440"/>
                </a:lnTo>
                <a:lnTo>
                  <a:pt x="792093" y="320440"/>
                </a:lnTo>
                <a:lnTo>
                  <a:pt x="792093" y="1810741"/>
                </a:lnTo>
                <a:lnTo>
                  <a:pt x="1005720" y="1810741"/>
                </a:lnTo>
                <a:lnTo>
                  <a:pt x="1005720" y="320440"/>
                </a:lnTo>
                <a:lnTo>
                  <a:pt x="1509268" y="320440"/>
                </a:lnTo>
                <a:lnTo>
                  <a:pt x="1509268" y="142418"/>
                </a:lnTo>
                <a:close/>
                <a:moveTo>
                  <a:pt x="0" y="3651"/>
                </a:moveTo>
                <a:lnTo>
                  <a:pt x="1787951" y="3651"/>
                </a:lnTo>
                <a:lnTo>
                  <a:pt x="1787951" y="1810741"/>
                </a:lnTo>
                <a:lnTo>
                  <a:pt x="1996491" y="1810741"/>
                </a:lnTo>
                <a:lnTo>
                  <a:pt x="1996491" y="915544"/>
                </a:lnTo>
                <a:cubicBezTo>
                  <a:pt x="2059223" y="852812"/>
                  <a:pt x="2115173" y="805339"/>
                  <a:pt x="2164341" y="773125"/>
                </a:cubicBezTo>
                <a:cubicBezTo>
                  <a:pt x="2213509" y="740912"/>
                  <a:pt x="2270306" y="724805"/>
                  <a:pt x="2334733" y="724805"/>
                </a:cubicBezTo>
                <a:cubicBezTo>
                  <a:pt x="2416115" y="724805"/>
                  <a:pt x="2475456" y="750661"/>
                  <a:pt x="2512756" y="802372"/>
                </a:cubicBezTo>
                <a:cubicBezTo>
                  <a:pt x="2550055" y="854084"/>
                  <a:pt x="2568705" y="938432"/>
                  <a:pt x="2568705" y="1055418"/>
                </a:cubicBezTo>
                <a:lnTo>
                  <a:pt x="2568705" y="1810741"/>
                </a:lnTo>
                <a:lnTo>
                  <a:pt x="2777245" y="1810741"/>
                </a:lnTo>
                <a:lnTo>
                  <a:pt x="2777245" y="1027443"/>
                </a:lnTo>
                <a:cubicBezTo>
                  <a:pt x="2777245" y="868071"/>
                  <a:pt x="2747151" y="747694"/>
                  <a:pt x="2686963" y="666312"/>
                </a:cubicBezTo>
                <a:cubicBezTo>
                  <a:pt x="2626774" y="584930"/>
                  <a:pt x="2531406" y="544240"/>
                  <a:pt x="2400856" y="544240"/>
                </a:cubicBezTo>
                <a:cubicBezTo>
                  <a:pt x="2314388" y="544240"/>
                  <a:pt x="2238940" y="564161"/>
                  <a:pt x="2174513" y="604004"/>
                </a:cubicBezTo>
                <a:cubicBezTo>
                  <a:pt x="2110086" y="643847"/>
                  <a:pt x="2048202" y="691744"/>
                  <a:pt x="1988862" y="747694"/>
                </a:cubicBezTo>
                <a:lnTo>
                  <a:pt x="1996491" y="493376"/>
                </a:lnTo>
                <a:lnTo>
                  <a:pt x="1996491" y="3651"/>
                </a:lnTo>
                <a:lnTo>
                  <a:pt x="5845600" y="3651"/>
                </a:lnTo>
                <a:lnTo>
                  <a:pt x="5845600" y="1810741"/>
                </a:lnTo>
                <a:lnTo>
                  <a:pt x="6051597" y="1810741"/>
                </a:lnTo>
                <a:lnTo>
                  <a:pt x="6051597" y="1485215"/>
                </a:lnTo>
                <a:lnTo>
                  <a:pt x="6283026" y="1215638"/>
                </a:lnTo>
                <a:lnTo>
                  <a:pt x="6644157" y="1810741"/>
                </a:lnTo>
                <a:lnTo>
                  <a:pt x="6873043" y="1810741"/>
                </a:lnTo>
                <a:lnTo>
                  <a:pt x="6402555" y="1070677"/>
                </a:lnTo>
                <a:lnTo>
                  <a:pt x="6817093" y="574758"/>
                </a:lnTo>
                <a:lnTo>
                  <a:pt x="6585664" y="574758"/>
                </a:lnTo>
                <a:lnTo>
                  <a:pt x="6059227" y="1225811"/>
                </a:lnTo>
                <a:lnTo>
                  <a:pt x="6051597" y="1225811"/>
                </a:lnTo>
                <a:lnTo>
                  <a:pt x="6051597" y="3651"/>
                </a:lnTo>
                <a:lnTo>
                  <a:pt x="11536017" y="3651"/>
                </a:lnTo>
                <a:lnTo>
                  <a:pt x="11536017" y="4217842"/>
                </a:lnTo>
                <a:lnTo>
                  <a:pt x="0" y="4217842"/>
                </a:lnTo>
                <a:close/>
                <a:moveTo>
                  <a:pt x="5845600" y="0"/>
                </a:moveTo>
                <a:lnTo>
                  <a:pt x="6051597" y="0"/>
                </a:lnTo>
                <a:lnTo>
                  <a:pt x="6051597" y="3651"/>
                </a:lnTo>
                <a:lnTo>
                  <a:pt x="5845600" y="3651"/>
                </a:lnTo>
                <a:close/>
                <a:moveTo>
                  <a:pt x="1787951" y="0"/>
                </a:moveTo>
                <a:lnTo>
                  <a:pt x="1996491" y="0"/>
                </a:lnTo>
                <a:lnTo>
                  <a:pt x="1996491" y="3651"/>
                </a:lnTo>
                <a:lnTo>
                  <a:pt x="1787951" y="36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DE" sz="22000"/>
          </a:p>
        </p:txBody>
      </p:sp>
    </p:spTree>
    <p:extLst>
      <p:ext uri="{BB962C8B-B14F-4D97-AF65-F5344CB8AC3E}">
        <p14:creationId xmlns:p14="http://schemas.microsoft.com/office/powerpoint/2010/main" val="24354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B87-5457-051C-F52C-CAD39954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/>
              </a:rPr>
              <a:t>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86B49-97B0-933E-5462-F0A86D282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94394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GB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https://www.kaggle.com/datasets/rohanrao/formula-1-world-championship-1950-2020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GB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https://scikit-learn.org/stable/modules/generated/sklearn.ensemble.RandomForestRegressor.html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GB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https://machinelearningmastery.com/cnn-long-short-term-memory-networks/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Lectures slide by Prof.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Galyna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Tabunshchyk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Images: </a:t>
            </a:r>
            <a:r>
              <a:rPr lang="en-GB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Unsplash</a:t>
            </a:r>
            <a:endParaRPr lang="en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58ACA-2E08-34CF-0440-04D0AB49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2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8" y="349730"/>
            <a:ext cx="5257799" cy="9147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54" y="1903863"/>
            <a:ext cx="6455391" cy="500190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Purpose of the report: Predicting points scored in the F1 Formula dataset using ML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Dataset: F1 Formula dataset from Formula 1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Features: 'grid', '</a:t>
            </a:r>
            <a:r>
              <a:rPr lang="en-US" dirty="0" err="1"/>
              <a:t>position_x</a:t>
            </a:r>
            <a:r>
              <a:rPr lang="en-US" dirty="0"/>
              <a:t>', 'laps', '</a:t>
            </a:r>
            <a:r>
              <a:rPr lang="en-US" dirty="0" err="1"/>
              <a:t>fastestLap</a:t>
            </a:r>
            <a:r>
              <a:rPr lang="en-US" dirty="0"/>
              <a:t>', 'rank', '</a:t>
            </a:r>
            <a:r>
              <a:rPr lang="en-US" dirty="0" err="1"/>
              <a:t>circuitId</a:t>
            </a:r>
            <a:r>
              <a:rPr lang="en-US" dirty="0"/>
              <a:t>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Target variable: '</a:t>
            </a:r>
            <a:r>
              <a:rPr lang="en-US" dirty="0" err="1"/>
              <a:t>points_x</a:t>
            </a:r>
            <a:r>
              <a:rPr lang="en-US" dirty="0"/>
              <a:t>'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red and black formula 1">
            <a:extLst>
              <a:ext uri="{FF2B5EF4-FFF2-40B4-BE49-F238E27FC236}">
                <a16:creationId xmlns:a16="http://schemas.microsoft.com/office/drawing/2014/main" id="{525EE116-5B6D-65E3-5FE6-A7B03FF1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16" y="3366359"/>
            <a:ext cx="4749422" cy="29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EA5E4D-E1DD-5D16-F8ED-4EE8E4E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Selected columns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9AF5FE-1F1F-754C-8AC7-B0F82E53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7010126" cy="4298366"/>
          </a:xfrm>
        </p:spPr>
        <p:txBody>
          <a:bodyPr anchor="ctr"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'grid': Starting grid position of the driver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'</a:t>
            </a:r>
            <a:r>
              <a:rPr lang="en-GB" sz="3200" dirty="0" err="1"/>
              <a:t>points_x</a:t>
            </a:r>
            <a:r>
              <a:rPr lang="en-GB" sz="3200" dirty="0"/>
              <a:t>': Number of points scored by the driver in a 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'</a:t>
            </a:r>
            <a:r>
              <a:rPr lang="en-GB" sz="3200" dirty="0" err="1"/>
              <a:t>position_x</a:t>
            </a:r>
            <a:r>
              <a:rPr lang="en-GB" sz="3200" dirty="0"/>
              <a:t>': Finishing position of the driver in a 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'laps': Total number of laps completed by the driver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'</a:t>
            </a:r>
            <a:r>
              <a:rPr lang="en-GB" sz="3200" dirty="0" err="1"/>
              <a:t>fastestLap</a:t>
            </a:r>
            <a:r>
              <a:rPr lang="en-GB" sz="3200" dirty="0"/>
              <a:t>': Lap time of the driver's fastest lap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'rank': Overall rank or position of the driver in the championship standings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'</a:t>
            </a:r>
            <a:r>
              <a:rPr lang="en-GB" sz="3200" dirty="0" err="1"/>
              <a:t>circuitId</a:t>
            </a:r>
            <a:r>
              <a:rPr lang="en-GB" sz="3200" dirty="0"/>
              <a:t>': Unique identifier of the race circuit ….</a:t>
            </a:r>
            <a:endParaRPr lang="en-US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B20F32-A00E-2B29-23C0-1B4FCFE6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119DD-C70F-483C-F957-412EE51C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027" y="3352359"/>
            <a:ext cx="426834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6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E7D-8028-B64F-A6DB-D1FC759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DE4B5-6E21-40E3-95CA-8EFE0E06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Steam flow prediction of a paper mill using machine learning - CruzeTechs-  Data Science &amp; Cloud">
            <a:extLst>
              <a:ext uri="{FF2B5EF4-FFF2-40B4-BE49-F238E27FC236}">
                <a16:creationId xmlns:a16="http://schemas.microsoft.com/office/drawing/2014/main" id="{2F2D70CE-02CA-994F-F13B-EFCA0017E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6"/>
          <a:stretch/>
        </p:blipFill>
        <p:spPr bwMode="auto">
          <a:xfrm>
            <a:off x="1071350" y="2403029"/>
            <a:ext cx="990827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2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21D9-BCAB-132E-BB68-859D02B0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ChatGPT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D7AB-FDB6-9A1A-390D-9A71C52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CAFFD-C494-6C47-9F8E-D72CFD93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" y="1876567"/>
            <a:ext cx="6113041" cy="4899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621471-BCDA-17E7-5F17-AC177574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48" y="1905591"/>
            <a:ext cx="5691116" cy="48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E870-8FD2-4557-87F8-C4D5480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5231BE-2CEF-4B43-B862-2F215F9E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293" y="1742920"/>
            <a:ext cx="10480849" cy="317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Missing values: Checked and found no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Duplicate rows: Checked and found no duplicate rows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Exploratory Data Analysis (EDA): Visualizations using seaborn and matplotlib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Scaling : Min-Max Scaler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5F6E-4B0C-4CC5-A2C4-467C69CE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2AEB-572F-43C6-B25B-FA4621D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06" y="396117"/>
            <a:ext cx="6987653" cy="1043721"/>
          </a:xfrm>
        </p:spPr>
        <p:txBody>
          <a:bodyPr>
            <a:normAutofit fontScale="90000"/>
          </a:bodyPr>
          <a:lstStyle/>
          <a:p>
            <a:r>
              <a:rPr lang="en-US" dirty="0"/>
              <a:t>EDA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C39EE-7487-4396-8CBB-94406DF6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graph of points with numbers and lines&#10;&#10;Description automatically generated">
            <a:extLst>
              <a:ext uri="{FF2B5EF4-FFF2-40B4-BE49-F238E27FC236}">
                <a16:creationId xmlns:a16="http://schemas.microsoft.com/office/drawing/2014/main" id="{918A9310-109A-65ED-FEA4-5A0A6AD7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975"/>
            <a:ext cx="3831219" cy="3376930"/>
          </a:xfrm>
          <a:prstGeom prst="rect">
            <a:avLst/>
          </a:prstGeom>
        </p:spPr>
      </p:pic>
      <p:pic>
        <p:nvPicPr>
          <p:cNvPr id="10" name="Picture 9" descr="A graph showing the growth of a number of points&#10;&#10;Description automatically generated">
            <a:extLst>
              <a:ext uri="{FF2B5EF4-FFF2-40B4-BE49-F238E27FC236}">
                <a16:creationId xmlns:a16="http://schemas.microsoft.com/office/drawing/2014/main" id="{5AC7E9CD-FFAA-677E-A3EF-21F875EE19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35" y="1704974"/>
            <a:ext cx="3964305" cy="337692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3BF41B1-694C-4AD3-FD7E-516A7F049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56" y="1704973"/>
            <a:ext cx="4220949" cy="33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5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C5B8-3DE7-6E78-CAA3-F7C7397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/>
              </a:rPr>
              <a:t>Model training: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06B3-3F16-3E99-0BCC-FABFA84B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10688196" cy="4529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venir Next LT Pro"/>
              </a:rPr>
              <a:t>a) Feature Selection: Selected relevant features</a:t>
            </a:r>
          </a:p>
          <a:p>
            <a:r>
              <a:rPr lang="en-GB" dirty="0">
                <a:latin typeface="Avenir Next LT Pro"/>
              </a:rPr>
              <a:t>b) Handling Missing Values: Replaced missing values with </a:t>
            </a:r>
            <a:r>
              <a:rPr lang="en-GB" dirty="0" err="1">
                <a:latin typeface="Avenir Next LT Pro"/>
              </a:rPr>
              <a:t>NaN</a:t>
            </a:r>
            <a:r>
              <a:rPr lang="en-GB" dirty="0">
                <a:latin typeface="Avenir Next LT Pro"/>
              </a:rPr>
              <a:t> and dropped rows</a:t>
            </a:r>
          </a:p>
          <a:p>
            <a:r>
              <a:rPr lang="en-GB" dirty="0">
                <a:latin typeface="Avenir Next LT Pro"/>
              </a:rPr>
              <a:t>c) Feature Scaling: Applied Min-Max scaling to selected features</a:t>
            </a:r>
          </a:p>
          <a:p>
            <a:r>
              <a:rPr lang="en-GB" dirty="0">
                <a:latin typeface="Avenir Next LT Pro"/>
              </a:rPr>
              <a:t>d) Train-Test Split: Divided dataset into training and testing sets (80:20 ratio)</a:t>
            </a:r>
            <a:endParaRPr lang="en-US" dirty="0">
              <a:latin typeface="Avenir Next LT Pro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0312-0665-EB03-F8E9-EB1834FB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C5B8-3DE7-6E78-CAA3-F7C7397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/>
              </a:rPr>
              <a:t>Model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51C86-1624-8240-BFB8-4A68424D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0" y="1930071"/>
            <a:ext cx="5390864" cy="387277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0312-0665-EB03-F8E9-EB1834FB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CF62D-EF79-EBDA-3357-0534C9580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39" y="1930071"/>
            <a:ext cx="5904865" cy="38727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334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neric Content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F544C038DE545919792CD53137F42" ma:contentTypeVersion="10" ma:contentTypeDescription="Create a new document." ma:contentTypeScope="" ma:versionID="a6504f31a7454189d628510a7c5146c7">
  <xsd:schema xmlns:xsd="http://www.w3.org/2001/XMLSchema" xmlns:xs="http://www.w3.org/2001/XMLSchema" xmlns:p="http://schemas.microsoft.com/office/2006/metadata/properties" xmlns:ns3="92b2714f-595b-4e7d-80c3-ea3c0244e7ba" xmlns:ns4="dd5a6de7-1c2e-4f51-adb6-a617a3841eaa" targetNamespace="http://schemas.microsoft.com/office/2006/metadata/properties" ma:root="true" ma:fieldsID="93bceedb7db1fc5269b6c73ec3c6bf68" ns3:_="" ns4:_="">
    <xsd:import namespace="92b2714f-595b-4e7d-80c3-ea3c0244e7ba"/>
    <xsd:import namespace="dd5a6de7-1c2e-4f51-adb6-a617a3841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2714f-595b-4e7d-80c3-ea3c0244e7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5a6de7-1c2e-4f51-adb6-a617a3841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b2714f-595b-4e7d-80c3-ea3c0244e7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6EE9EE-ADE4-4806-8729-BDBA2C5D88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b2714f-595b-4e7d-80c3-ea3c0244e7ba"/>
    <ds:schemaRef ds:uri="dd5a6de7-1c2e-4f51-adb6-a617a3841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779174-7527-490F-870B-C81F06E4E9E2}">
  <ds:schemaRefs>
    <ds:schemaRef ds:uri="http://schemas.openxmlformats.org/package/2006/metadata/core-properties"/>
    <ds:schemaRef ds:uri="http://purl.org/dc/elements/1.1/"/>
    <ds:schemaRef ds:uri="dd5a6de7-1c2e-4f51-adb6-a617a3841eaa"/>
    <ds:schemaRef ds:uri="92b2714f-595b-4e7d-80c3-ea3c0244e7ba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0</TotalTime>
  <Words>311</Words>
  <Application>Microsoft Office PowerPoint</Application>
  <PresentationFormat>Widescreen</PresentationFormat>
  <Paragraphs>61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Source Sans Pro</vt:lpstr>
      <vt:lpstr>Generic Content</vt:lpstr>
      <vt:lpstr>Predicting Points in F1 Formula Dataset</vt:lpstr>
      <vt:lpstr>Introduction</vt:lpstr>
      <vt:lpstr>Selected columns</vt:lpstr>
      <vt:lpstr>Method</vt:lpstr>
      <vt:lpstr>ChatGPT</vt:lpstr>
      <vt:lpstr>Data Preprocessing</vt:lpstr>
      <vt:lpstr>EDA Visualization </vt:lpstr>
      <vt:lpstr>Model training:</vt:lpstr>
      <vt:lpstr>Model Performance</vt:lpstr>
      <vt:lpstr>Result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PantryPal</dc:title>
  <dc:creator>Sherzod Nosirov</dc:creator>
  <cp:lastModifiedBy>Raghupati Bhetwal</cp:lastModifiedBy>
  <cp:revision>41</cp:revision>
  <dcterms:created xsi:type="dcterms:W3CDTF">2023-05-13T10:19:25Z</dcterms:created>
  <dcterms:modified xsi:type="dcterms:W3CDTF">2023-07-05T21:30:41Z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0x0101000C6F544C038DE545919792CD53137F42</vt:lpwstr>
  </property>
</Properties>
</file>