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2" r:id="rId4"/>
    <p:sldId id="263" r:id="rId5"/>
    <p:sldId id="264" r:id="rId6"/>
    <p:sldId id="265" r:id="rId7"/>
    <p:sldId id="266" r:id="rId8"/>
    <p:sldId id="268" r:id="rId9"/>
    <p:sldId id="270" r:id="rId10"/>
    <p:sldId id="267" r:id="rId11"/>
    <p:sldId id="269" r:id="rId12"/>
    <p:sldId id="271" r:id="rId13"/>
    <p:sldId id="272" r:id="rId14"/>
    <p:sldId id="273" r:id="rId15"/>
    <p:sldId id="258" r:id="rId16"/>
    <p:sldId id="274" r:id="rId17"/>
    <p:sldId id="275" r:id="rId18"/>
    <p:sldId id="276" r:id="rId19"/>
    <p:sldId id="278" r:id="rId20"/>
    <p:sldId id="277"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patient satisfaction</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Department referrals</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dirty="0"/>
            <a:t>Doctors of each department</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patient satisfaction</a:t>
          </a: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Department referrals</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Doctors of each department</a:t>
          </a:r>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svgsilh.com/3f51b5/image/30591.html" TargetMode="Externa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utismileanyway.wordpress.com/2015/03/27/thank-you/" TargetMode="External"/><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rcRect/>
          <a:stretch/>
        </p:blipFill>
        <p:spPr>
          <a:xfrm>
            <a:off x="3347993" y="10"/>
            <a:ext cx="5496034"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Columbia Asia Hospital Report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lnSpcReduction="10000"/>
          </a:bodyPr>
          <a:lstStyle/>
          <a:p>
            <a:r>
              <a:rPr lang="en-US" sz="2800" dirty="0"/>
              <a:t>By</a:t>
            </a:r>
            <a:br>
              <a:rPr lang="en-US" sz="2800" dirty="0"/>
            </a:br>
            <a:r>
              <a:rPr lang="en-US" sz="2800" dirty="0"/>
              <a:t>Raghu Kotawar</a:t>
            </a:r>
            <a:br>
              <a:rPr lang="en-US" sz="2800" dirty="0"/>
            </a:br>
            <a:r>
              <a:rPr lang="en-US" sz="2800" dirty="0"/>
              <a:t>10/03/2024</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20D6-428D-B1E7-683E-C6BA8C6B0224}"/>
              </a:ext>
            </a:extLst>
          </p:cNvPr>
          <p:cNvSpPr>
            <a:spLocks noGrp="1"/>
          </p:cNvSpPr>
          <p:nvPr>
            <p:ph type="title"/>
          </p:nvPr>
        </p:nvSpPr>
        <p:spPr/>
        <p:txBody>
          <a:bodyPr/>
          <a:lstStyle/>
          <a:p>
            <a:r>
              <a:rPr lang="en-US" dirty="0"/>
              <a:t>PROFIT  ANALYSIS</a:t>
            </a:r>
          </a:p>
        </p:txBody>
      </p:sp>
      <p:sp>
        <p:nvSpPr>
          <p:cNvPr id="3" name="Content Placeholder 2">
            <a:extLst>
              <a:ext uri="{FF2B5EF4-FFF2-40B4-BE49-F238E27FC236}">
                <a16:creationId xmlns:a16="http://schemas.microsoft.com/office/drawing/2014/main" id="{F0CA415D-D850-F4BD-76BA-65822C44CFA9}"/>
              </a:ext>
            </a:extLst>
          </p:cNvPr>
          <p:cNvSpPr>
            <a:spLocks noGrp="1"/>
          </p:cNvSpPr>
          <p:nvPr>
            <p:ph idx="1"/>
          </p:nvPr>
        </p:nvSpPr>
        <p:spPr/>
        <p:txBody>
          <a:bodyPr/>
          <a:lstStyle/>
          <a:p>
            <a:r>
              <a:rPr lang="en-US" dirty="0"/>
              <a:t>We can understand the profit if we take total appointment fees as total expenses, and subtract it with total revenue generated, we get the Total Profit of $503.96 Million</a:t>
            </a:r>
          </a:p>
          <a:p>
            <a:r>
              <a:rPr lang="en-US" dirty="0"/>
              <a:t>Profitability of this margin shows how well-known the hospital is and gives a great motivation to the doctors and as well as its management to grow its services more and more</a:t>
            </a:r>
          </a:p>
          <a:p>
            <a:endParaRPr lang="en-US" dirty="0"/>
          </a:p>
          <a:p>
            <a:endParaRPr lang="en-US" dirty="0"/>
          </a:p>
        </p:txBody>
      </p:sp>
      <p:pic>
        <p:nvPicPr>
          <p:cNvPr id="5" name="Picture 4">
            <a:extLst>
              <a:ext uri="{FF2B5EF4-FFF2-40B4-BE49-F238E27FC236}">
                <a16:creationId xmlns:a16="http://schemas.microsoft.com/office/drawing/2014/main" id="{D3B50807-FD60-8850-E301-9786263D87D0}"/>
              </a:ext>
            </a:extLst>
          </p:cNvPr>
          <p:cNvPicPr>
            <a:picLocks noChangeAspect="1"/>
          </p:cNvPicPr>
          <p:nvPr/>
        </p:nvPicPr>
        <p:blipFill>
          <a:blip r:embed="rId2"/>
          <a:stretch>
            <a:fillRect/>
          </a:stretch>
        </p:blipFill>
        <p:spPr>
          <a:xfrm>
            <a:off x="4186273" y="4008252"/>
            <a:ext cx="4890977" cy="2499577"/>
          </a:xfrm>
          <a:prstGeom prst="rect">
            <a:avLst/>
          </a:prstGeom>
        </p:spPr>
      </p:pic>
    </p:spTree>
    <p:extLst>
      <p:ext uri="{BB962C8B-B14F-4D97-AF65-F5344CB8AC3E}">
        <p14:creationId xmlns:p14="http://schemas.microsoft.com/office/powerpoint/2010/main" val="38449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8CAB-C322-9E7C-98D9-FC9E5D0CD077}"/>
              </a:ext>
            </a:extLst>
          </p:cNvPr>
          <p:cNvSpPr>
            <a:spLocks noGrp="1"/>
          </p:cNvSpPr>
          <p:nvPr>
            <p:ph type="title"/>
          </p:nvPr>
        </p:nvSpPr>
        <p:spPr/>
        <p:txBody>
          <a:bodyPr/>
          <a:lstStyle/>
          <a:p>
            <a:r>
              <a:rPr lang="en-US" dirty="0"/>
              <a:t>Hiring New Doctors</a:t>
            </a:r>
          </a:p>
        </p:txBody>
      </p:sp>
      <p:sp>
        <p:nvSpPr>
          <p:cNvPr id="7" name="Text Placeholder 6">
            <a:extLst>
              <a:ext uri="{FF2B5EF4-FFF2-40B4-BE49-F238E27FC236}">
                <a16:creationId xmlns:a16="http://schemas.microsoft.com/office/drawing/2014/main" id="{3B76C946-47BE-1932-21DD-AA155C0E5D16}"/>
              </a:ext>
            </a:extLst>
          </p:cNvPr>
          <p:cNvSpPr>
            <a:spLocks noGrp="1"/>
          </p:cNvSpPr>
          <p:nvPr>
            <p:ph type="body" sz="half" idx="15"/>
          </p:nvPr>
        </p:nvSpPr>
        <p:spPr>
          <a:xfrm>
            <a:off x="913795" y="1877961"/>
            <a:ext cx="3300984" cy="3913239"/>
          </a:xfrm>
        </p:spPr>
        <p:txBody>
          <a:bodyPr>
            <a:normAutofit/>
          </a:bodyPr>
          <a:lstStyle/>
          <a:p>
            <a:r>
              <a:rPr lang="en-US" sz="2000" dirty="0"/>
              <a:t>As per analysis, departments which have the highest patient visits and lowest doctors in comparison to others should hire the new doctors, we can clearly check it in the below mentioned chart</a:t>
            </a:r>
          </a:p>
          <a:p>
            <a:endParaRPr lang="en-US" sz="2000" dirty="0"/>
          </a:p>
        </p:txBody>
      </p:sp>
      <p:sp>
        <p:nvSpPr>
          <p:cNvPr id="8" name="Text Placeholder 7">
            <a:extLst>
              <a:ext uri="{FF2B5EF4-FFF2-40B4-BE49-F238E27FC236}">
                <a16:creationId xmlns:a16="http://schemas.microsoft.com/office/drawing/2014/main" id="{1C2FBB6F-6173-3386-A5F6-F393228F4786}"/>
              </a:ext>
            </a:extLst>
          </p:cNvPr>
          <p:cNvSpPr>
            <a:spLocks noGrp="1"/>
          </p:cNvSpPr>
          <p:nvPr>
            <p:ph type="body" sz="half" idx="16"/>
          </p:nvPr>
        </p:nvSpPr>
        <p:spPr/>
        <p:txBody>
          <a:bodyPr/>
          <a:lstStyle/>
          <a:p>
            <a:endParaRPr lang="en-US" dirty="0"/>
          </a:p>
        </p:txBody>
      </p:sp>
      <p:sp>
        <p:nvSpPr>
          <p:cNvPr id="9" name="Text Placeholder 8">
            <a:extLst>
              <a:ext uri="{FF2B5EF4-FFF2-40B4-BE49-F238E27FC236}">
                <a16:creationId xmlns:a16="http://schemas.microsoft.com/office/drawing/2014/main" id="{F1754A79-2AE7-711E-E9CC-BC1364D070F1}"/>
              </a:ext>
            </a:extLst>
          </p:cNvPr>
          <p:cNvSpPr>
            <a:spLocks noGrp="1"/>
          </p:cNvSpPr>
          <p:nvPr>
            <p:ph type="body" sz="half" idx="17"/>
          </p:nvPr>
        </p:nvSpPr>
        <p:spPr>
          <a:xfrm>
            <a:off x="7966572" y="1995948"/>
            <a:ext cx="3300984" cy="3795251"/>
          </a:xfrm>
        </p:spPr>
        <p:txBody>
          <a:bodyPr/>
          <a:lstStyle/>
          <a:p>
            <a:endParaRPr lang="en-US" dirty="0"/>
          </a:p>
        </p:txBody>
      </p:sp>
      <p:pic>
        <p:nvPicPr>
          <p:cNvPr id="10" name="Table Placeholder 3" descr="A graph of a patient&#10;&#10;Description automatically generated">
            <a:extLst>
              <a:ext uri="{FF2B5EF4-FFF2-40B4-BE49-F238E27FC236}">
                <a16:creationId xmlns:a16="http://schemas.microsoft.com/office/drawing/2014/main" id="{4C3A59D2-C912-443B-5932-F15053A43A1F}"/>
              </a:ext>
            </a:extLst>
          </p:cNvPr>
          <p:cNvPicPr>
            <a:picLocks noGrp="1" noChangeAspect="1"/>
          </p:cNvPicPr>
          <p:nvPr>
            <p:ph type="tbl" sz="quarter" idx="13"/>
          </p:nvPr>
        </p:nvPicPr>
        <p:blipFill>
          <a:blip r:embed="rId2">
            <a:extLst>
              <a:ext uri="{28A0092B-C50C-407E-A947-70E740481C1C}">
                <a14:useLocalDpi xmlns:a14="http://schemas.microsoft.com/office/drawing/2010/main" val="0"/>
              </a:ext>
            </a:extLst>
          </a:blip>
          <a:stretch>
            <a:fillRect/>
          </a:stretch>
        </p:blipFill>
        <p:spPr>
          <a:xfrm>
            <a:off x="4446712" y="1995948"/>
            <a:ext cx="3295708" cy="3795251"/>
          </a:xfrm>
          <a:prstGeom prst="rect">
            <a:avLst/>
          </a:prstGeom>
          <a:ln>
            <a:solidFill>
              <a:schemeClr val="bg1">
                <a:lumMod val="75000"/>
              </a:schemeClr>
            </a:solidFill>
          </a:ln>
        </p:spPr>
      </p:pic>
      <p:pic>
        <p:nvPicPr>
          <p:cNvPr id="11" name="Picture 10" descr="A screenshot of a medical form">
            <a:extLst>
              <a:ext uri="{FF2B5EF4-FFF2-40B4-BE49-F238E27FC236}">
                <a16:creationId xmlns:a16="http://schemas.microsoft.com/office/drawing/2014/main" id="{17CCE49A-DC27-504D-7E57-24309E48A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351" y="1995949"/>
            <a:ext cx="3394657" cy="3795250"/>
          </a:xfrm>
          <a:prstGeom prst="rect">
            <a:avLst/>
          </a:prstGeom>
          <a:ln>
            <a:solidFill>
              <a:schemeClr val="bg1">
                <a:lumMod val="65000"/>
              </a:schemeClr>
            </a:solidFill>
          </a:ln>
        </p:spPr>
      </p:pic>
    </p:spTree>
    <p:extLst>
      <p:ext uri="{BB962C8B-B14F-4D97-AF65-F5344CB8AC3E}">
        <p14:creationId xmlns:p14="http://schemas.microsoft.com/office/powerpoint/2010/main" val="96308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F89B-3AE2-B622-C932-07AB8DD172F0}"/>
              </a:ext>
            </a:extLst>
          </p:cNvPr>
          <p:cNvSpPr>
            <a:spLocks noGrp="1"/>
          </p:cNvSpPr>
          <p:nvPr>
            <p:ph type="title"/>
          </p:nvPr>
        </p:nvSpPr>
        <p:spPr/>
        <p:txBody>
          <a:bodyPr/>
          <a:lstStyle/>
          <a:p>
            <a:r>
              <a:rPr lang="en-US" dirty="0"/>
              <a:t>Analysis &amp; Overview</a:t>
            </a:r>
          </a:p>
        </p:txBody>
      </p:sp>
      <p:sp>
        <p:nvSpPr>
          <p:cNvPr id="3" name="Content Placeholder 2">
            <a:extLst>
              <a:ext uri="{FF2B5EF4-FFF2-40B4-BE49-F238E27FC236}">
                <a16:creationId xmlns:a16="http://schemas.microsoft.com/office/drawing/2014/main" id="{2CFE243D-D9D3-F4C3-45A9-1656926F59E6}"/>
              </a:ext>
            </a:extLst>
          </p:cNvPr>
          <p:cNvSpPr>
            <a:spLocks noGrp="1"/>
          </p:cNvSpPr>
          <p:nvPr>
            <p:ph idx="1"/>
          </p:nvPr>
        </p:nvSpPr>
        <p:spPr/>
        <p:txBody>
          <a:bodyPr/>
          <a:lstStyle/>
          <a:p>
            <a:r>
              <a:rPr lang="en-US" dirty="0"/>
              <a:t>The average Total bill amount for Male –</a:t>
            </a:r>
            <a:br>
              <a:rPr lang="en-US" dirty="0"/>
            </a:br>
            <a:r>
              <a:rPr lang="en-US" dirty="0"/>
              <a:t>patients is 56.09K</a:t>
            </a:r>
          </a:p>
          <a:p>
            <a:r>
              <a:rPr lang="en-US" dirty="0"/>
              <a:t> The average Total bill amount for Female –</a:t>
            </a:r>
            <a:br>
              <a:rPr lang="en-US" dirty="0"/>
            </a:br>
            <a:r>
              <a:rPr lang="en-US" dirty="0"/>
              <a:t>patients is 54.44K</a:t>
            </a:r>
          </a:p>
          <a:p>
            <a:r>
              <a:rPr lang="en-US" dirty="0"/>
              <a:t>For gender not disclosed patients it is 46.32K </a:t>
            </a:r>
          </a:p>
          <a:p>
            <a:endParaRPr lang="en-US" dirty="0"/>
          </a:p>
        </p:txBody>
      </p:sp>
      <p:pic>
        <p:nvPicPr>
          <p:cNvPr id="7" name="Picture 6">
            <a:extLst>
              <a:ext uri="{FF2B5EF4-FFF2-40B4-BE49-F238E27FC236}">
                <a16:creationId xmlns:a16="http://schemas.microsoft.com/office/drawing/2014/main" id="{152BB821-A8EF-6A74-DCC8-EDEA1AA0005F}"/>
              </a:ext>
            </a:extLst>
          </p:cNvPr>
          <p:cNvPicPr>
            <a:picLocks noChangeAspect="1"/>
          </p:cNvPicPr>
          <p:nvPr/>
        </p:nvPicPr>
        <p:blipFill>
          <a:blip r:embed="rId2"/>
          <a:stretch>
            <a:fillRect/>
          </a:stretch>
        </p:blipFill>
        <p:spPr>
          <a:xfrm>
            <a:off x="6994187" y="2509736"/>
            <a:ext cx="3184949" cy="2482759"/>
          </a:xfrm>
          <a:prstGeom prst="rect">
            <a:avLst/>
          </a:prstGeom>
        </p:spPr>
      </p:pic>
    </p:spTree>
    <p:extLst>
      <p:ext uri="{BB962C8B-B14F-4D97-AF65-F5344CB8AC3E}">
        <p14:creationId xmlns:p14="http://schemas.microsoft.com/office/powerpoint/2010/main" val="174467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362C-652D-B52A-AF64-C6F8292EC8F1}"/>
              </a:ext>
            </a:extLst>
          </p:cNvPr>
          <p:cNvSpPr>
            <a:spLocks noGrp="1"/>
          </p:cNvSpPr>
          <p:nvPr>
            <p:ph type="title"/>
          </p:nvPr>
        </p:nvSpPr>
        <p:spPr/>
        <p:txBody>
          <a:bodyPr/>
          <a:lstStyle/>
          <a:p>
            <a:r>
              <a:rPr lang="en-US" dirty="0"/>
              <a:t>DISCOUNT STRATEGIES</a:t>
            </a:r>
          </a:p>
        </p:txBody>
      </p:sp>
      <p:sp>
        <p:nvSpPr>
          <p:cNvPr id="3" name="Content Placeholder 2">
            <a:extLst>
              <a:ext uri="{FF2B5EF4-FFF2-40B4-BE49-F238E27FC236}">
                <a16:creationId xmlns:a16="http://schemas.microsoft.com/office/drawing/2014/main" id="{4EE1E4BF-704D-A771-0115-378367213242}"/>
              </a:ext>
            </a:extLst>
          </p:cNvPr>
          <p:cNvSpPr>
            <a:spLocks noGrp="1"/>
          </p:cNvSpPr>
          <p:nvPr>
            <p:ph idx="1"/>
          </p:nvPr>
        </p:nvSpPr>
        <p:spPr/>
        <p:txBody>
          <a:bodyPr>
            <a:normAutofit fontScale="92500" lnSpcReduction="20000"/>
          </a:bodyPr>
          <a:lstStyle/>
          <a:p>
            <a:pPr lvl="1">
              <a:lnSpc>
                <a:spcPct val="90000"/>
              </a:lnSpc>
            </a:pPr>
            <a:r>
              <a:rPr lang="en-US" sz="2400" b="1" dirty="0"/>
              <a:t>Senior Citizen Discounts</a:t>
            </a:r>
          </a:p>
          <a:p>
            <a:pPr lvl="1" indent="0">
              <a:lnSpc>
                <a:spcPct val="90000"/>
              </a:lnSpc>
              <a:buNone/>
            </a:pPr>
            <a:r>
              <a:rPr lang="en-US" sz="2400" dirty="0">
                <a:effectLst/>
              </a:rPr>
              <a:t>Utilizing demographic information allows for precise targeting of discounts based on age groups that comes under senior citizen above 60 and provide them some discounts</a:t>
            </a:r>
          </a:p>
          <a:p>
            <a:pPr lvl="1">
              <a:lnSpc>
                <a:spcPct val="90000"/>
              </a:lnSpc>
            </a:pPr>
            <a:r>
              <a:rPr lang="en-US" sz="2400" b="1" dirty="0"/>
              <a:t>Package Deals</a:t>
            </a:r>
          </a:p>
          <a:p>
            <a:pPr lvl="1" indent="0">
              <a:lnSpc>
                <a:spcPct val="90000"/>
              </a:lnSpc>
              <a:buNone/>
            </a:pPr>
            <a:r>
              <a:rPr lang="en-US" sz="2400" dirty="0">
                <a:effectLst/>
              </a:rPr>
              <a:t>Creating bundled packages encourages patients to utilize more services while saving money, thus increasing overall revenue, and promoting comprehensive healthcare.</a:t>
            </a:r>
          </a:p>
          <a:p>
            <a:pPr lvl="1">
              <a:lnSpc>
                <a:spcPct val="90000"/>
              </a:lnSpc>
            </a:pPr>
            <a:r>
              <a:rPr lang="en-US" sz="2400" b="1" dirty="0"/>
              <a:t>Promotional Discounts</a:t>
            </a:r>
          </a:p>
          <a:p>
            <a:pPr lvl="1" indent="0">
              <a:lnSpc>
                <a:spcPct val="90000"/>
              </a:lnSpc>
              <a:buNone/>
            </a:pPr>
            <a:r>
              <a:rPr lang="en-US" sz="2400" dirty="0">
                <a:effectLst/>
              </a:rPr>
              <a:t>Running promotional campaigns with limited-time discounts on select services or procedures can attract new patients and incentivize existing patients to utilize additional services, contributing to revenue growth and patient retention.</a:t>
            </a:r>
          </a:p>
          <a:p>
            <a:endParaRPr lang="en-US" dirty="0"/>
          </a:p>
        </p:txBody>
      </p:sp>
    </p:spTree>
    <p:extLst>
      <p:ext uri="{BB962C8B-B14F-4D97-AF65-F5344CB8AC3E}">
        <p14:creationId xmlns:p14="http://schemas.microsoft.com/office/powerpoint/2010/main" val="73651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2F77-BECB-CAB6-395E-A7B85D5BDD7A}"/>
              </a:ext>
            </a:extLst>
          </p:cNvPr>
          <p:cNvSpPr>
            <a:spLocks noGrp="1"/>
          </p:cNvSpPr>
          <p:nvPr>
            <p:ph type="title"/>
          </p:nvPr>
        </p:nvSpPr>
        <p:spPr/>
        <p:txBody>
          <a:bodyPr>
            <a:normAutofit fontScale="90000"/>
          </a:bodyPr>
          <a:lstStyle/>
          <a:p>
            <a:r>
              <a:rPr lang="en-US" dirty="0"/>
              <a:t>GENDER/RACE BASED DISCRIMINATION THEORY</a:t>
            </a:r>
          </a:p>
        </p:txBody>
      </p:sp>
      <p:sp>
        <p:nvSpPr>
          <p:cNvPr id="7" name="Text Placeholder 6">
            <a:extLst>
              <a:ext uri="{FF2B5EF4-FFF2-40B4-BE49-F238E27FC236}">
                <a16:creationId xmlns:a16="http://schemas.microsoft.com/office/drawing/2014/main" id="{8C785541-26C8-29ED-BC05-1C18D3E92E52}"/>
              </a:ext>
            </a:extLst>
          </p:cNvPr>
          <p:cNvSpPr>
            <a:spLocks noGrp="1"/>
          </p:cNvSpPr>
          <p:nvPr>
            <p:ph type="body" sz="half" idx="15"/>
          </p:nvPr>
        </p:nvSpPr>
        <p:spPr/>
        <p:txBody>
          <a:bodyPr>
            <a:normAutofit fontScale="77500" lnSpcReduction="20000"/>
          </a:bodyPr>
          <a:lstStyle/>
          <a:p>
            <a:pPr marL="285750" indent="-285750">
              <a:buFont typeface="Arial" panose="020B0604020202020204" pitchFamily="34" charset="0"/>
              <a:buChar char="•"/>
            </a:pPr>
            <a:r>
              <a:rPr lang="en-GB" sz="1400" dirty="0">
                <a:effectLst/>
                <a:latin typeface="Lato" panose="020F0502020204030203" pitchFamily="34" charset="0"/>
                <a:ea typeface="Lato" panose="020F0502020204030203" pitchFamily="34" charset="0"/>
                <a:cs typeface="Lato" panose="020F0502020204030203" pitchFamily="34" charset="0"/>
              </a:rPr>
              <a:t>We can check the Gender inequality by making a chart between patient race in X axis and % of Department count in Y axis putting age groups as legends:</a:t>
            </a:r>
            <a:r>
              <a:rPr lang="en-GB" sz="1400" dirty="0">
                <a:effectLst/>
                <a:latin typeface="Arial" panose="020B0604020202020204" pitchFamily="34" charset="0"/>
                <a:ea typeface="Arial" panose="020B0604020202020204" pitchFamily="34" charset="0"/>
              </a:rPr>
              <a:t> </a:t>
            </a:r>
          </a:p>
          <a:p>
            <a:endParaRPr lang="en-GB" dirty="0">
              <a:latin typeface="Arial" panose="020B0604020202020204" pitchFamily="34" charset="0"/>
            </a:endParaRPr>
          </a:p>
          <a:p>
            <a:pPr marL="285750" indent="-285750">
              <a:buFont typeface="Arial" panose="020B0604020202020204" pitchFamily="34" charset="0"/>
              <a:buChar char="•"/>
            </a:pPr>
            <a:r>
              <a:rPr lang="en-GB" sz="1400" dirty="0">
                <a:effectLst/>
                <a:latin typeface="Lato" panose="020F0502020204030203" pitchFamily="34" charset="0"/>
                <a:ea typeface="Lato" panose="020F0502020204030203" pitchFamily="34" charset="0"/>
                <a:cs typeface="Lato" panose="020F0502020204030203" pitchFamily="34" charset="0"/>
              </a:rPr>
              <a:t>Here from this chart, we can clearly see the most referred Race is White and its more than 25% of total referrals, whereas the least referred Race is Native American, lesser than 6% of total refers.</a:t>
            </a:r>
          </a:p>
          <a:p>
            <a:endParaRPr lang="en-GB"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effectLst/>
                <a:latin typeface="Lato" panose="020F0502020204030203" pitchFamily="34" charset="0"/>
                <a:ea typeface="Lato" panose="020F0502020204030203" pitchFamily="34" charset="0"/>
                <a:cs typeface="Lato" panose="020F0502020204030203" pitchFamily="34" charset="0"/>
              </a:rPr>
              <a:t>Also in the 2</a:t>
            </a:r>
            <a:r>
              <a:rPr lang="en-GB" sz="1400" baseline="30000" dirty="0">
                <a:effectLst/>
                <a:latin typeface="Lato" panose="020F0502020204030203" pitchFamily="34" charset="0"/>
                <a:ea typeface="Lato" panose="020F0502020204030203" pitchFamily="34" charset="0"/>
                <a:cs typeface="Lato" panose="020F0502020204030203" pitchFamily="34" charset="0"/>
              </a:rPr>
              <a:t>nd</a:t>
            </a:r>
            <a:r>
              <a:rPr lang="en-GB" sz="1400" dirty="0">
                <a:effectLst/>
                <a:latin typeface="Lato" panose="020F0502020204030203" pitchFamily="34" charset="0"/>
                <a:ea typeface="Lato" panose="020F0502020204030203" pitchFamily="34" charset="0"/>
                <a:cs typeface="Lato" panose="020F0502020204030203" pitchFamily="34" charset="0"/>
              </a:rPr>
              <a:t> chart, we can clearly see the Native people had to wait longer than white  people. This concludes the fact that the claim on Gender discrimination is justified</a:t>
            </a:r>
            <a:r>
              <a:rPr lang="en-GB" sz="1400" b="1" dirty="0">
                <a:effectLst/>
                <a:latin typeface="Lato" panose="020F0502020204030203" pitchFamily="34" charset="0"/>
                <a:ea typeface="Lato" panose="020F0502020204030203" pitchFamily="34" charset="0"/>
                <a:cs typeface="Lato" panose="020F0502020204030203" pitchFamily="34" charset="0"/>
              </a:rPr>
              <a:t> </a:t>
            </a:r>
            <a:r>
              <a:rPr lang="en-GB" sz="1400" dirty="0">
                <a:effectLst/>
                <a:latin typeface="Lato" panose="020F0502020204030203" pitchFamily="34" charset="0"/>
                <a:ea typeface="Lato" panose="020F0502020204030203" pitchFamily="34" charset="0"/>
                <a:cs typeface="Lato" panose="020F0502020204030203" pitchFamily="34" charset="0"/>
              </a:rPr>
              <a:t>but in very minimal scale.</a:t>
            </a:r>
            <a:endParaRPr lang="en-US" sz="1400" dirty="0">
              <a:effectLst/>
              <a:latin typeface="Arial" panose="020B0604020202020204" pitchFamily="34" charset="0"/>
              <a:ea typeface="Arial" panose="020B0604020202020204" pitchFamily="34" charset="0"/>
            </a:endParaRPr>
          </a:p>
          <a:p>
            <a:endParaRPr lang="en-US" dirty="0"/>
          </a:p>
        </p:txBody>
      </p:sp>
      <p:sp>
        <p:nvSpPr>
          <p:cNvPr id="8" name="Text Placeholder 7">
            <a:extLst>
              <a:ext uri="{FF2B5EF4-FFF2-40B4-BE49-F238E27FC236}">
                <a16:creationId xmlns:a16="http://schemas.microsoft.com/office/drawing/2014/main" id="{3ABB33B7-D905-7DB9-6BE4-F66A7A56C69B}"/>
              </a:ext>
            </a:extLst>
          </p:cNvPr>
          <p:cNvSpPr>
            <a:spLocks noGrp="1"/>
          </p:cNvSpPr>
          <p:nvPr>
            <p:ph type="body" sz="half" idx="16"/>
          </p:nvPr>
        </p:nvSpPr>
        <p:spPr/>
        <p:txBody>
          <a:bodyPr/>
          <a:lstStyle/>
          <a:p>
            <a:endParaRPr lang="en-US" dirty="0"/>
          </a:p>
        </p:txBody>
      </p:sp>
      <p:sp>
        <p:nvSpPr>
          <p:cNvPr id="9" name="Text Placeholder 8">
            <a:extLst>
              <a:ext uri="{FF2B5EF4-FFF2-40B4-BE49-F238E27FC236}">
                <a16:creationId xmlns:a16="http://schemas.microsoft.com/office/drawing/2014/main" id="{319E56D3-2C97-4E7E-38AE-CE3C923F7389}"/>
              </a:ext>
            </a:extLst>
          </p:cNvPr>
          <p:cNvSpPr>
            <a:spLocks noGrp="1"/>
          </p:cNvSpPr>
          <p:nvPr>
            <p:ph type="body" sz="half" idx="17"/>
          </p:nvPr>
        </p:nvSpPr>
        <p:spPr>
          <a:xfrm>
            <a:off x="8149452" y="2768111"/>
            <a:ext cx="3300984" cy="3023089"/>
          </a:xfrm>
        </p:spPr>
        <p:txBody>
          <a:bodyPr/>
          <a:lstStyle/>
          <a:p>
            <a:endParaRPr lang="en-US" dirty="0"/>
          </a:p>
        </p:txBody>
      </p:sp>
      <p:pic>
        <p:nvPicPr>
          <p:cNvPr id="10" name="Picture 9">
            <a:extLst>
              <a:ext uri="{FF2B5EF4-FFF2-40B4-BE49-F238E27FC236}">
                <a16:creationId xmlns:a16="http://schemas.microsoft.com/office/drawing/2014/main" id="{71C9652B-9D4D-648F-5309-F82E88AF7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932" y="2768110"/>
            <a:ext cx="3300984" cy="3134150"/>
          </a:xfrm>
          <a:prstGeom prst="rect">
            <a:avLst/>
          </a:prstGeom>
          <a:ln>
            <a:noFill/>
          </a:ln>
        </p:spPr>
      </p:pic>
      <p:pic>
        <p:nvPicPr>
          <p:cNvPr id="11" name="Picture 10">
            <a:extLst>
              <a:ext uri="{FF2B5EF4-FFF2-40B4-BE49-F238E27FC236}">
                <a16:creationId xmlns:a16="http://schemas.microsoft.com/office/drawing/2014/main" id="{3080E156-7089-A8C4-7F9A-5CB10F603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949" y="2768111"/>
            <a:ext cx="3300984" cy="3134149"/>
          </a:xfrm>
          <a:prstGeom prst="rect">
            <a:avLst/>
          </a:prstGeom>
          <a:ln>
            <a:noFill/>
          </a:ln>
        </p:spPr>
      </p:pic>
    </p:spTree>
    <p:extLst>
      <p:ext uri="{BB962C8B-B14F-4D97-AF65-F5344CB8AC3E}">
        <p14:creationId xmlns:p14="http://schemas.microsoft.com/office/powerpoint/2010/main" val="301050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Major Factors for Hospital Analysis Report</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986171396"/>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8944-1DA5-22FC-CF02-9DCAA946FFF6}"/>
              </a:ext>
            </a:extLst>
          </p:cNvPr>
          <p:cNvSpPr>
            <a:spLocks noGrp="1"/>
          </p:cNvSpPr>
          <p:nvPr>
            <p:ph type="title"/>
          </p:nvPr>
        </p:nvSpPr>
        <p:spPr/>
        <p:txBody>
          <a:bodyPr/>
          <a:lstStyle/>
          <a:p>
            <a:r>
              <a:rPr lang="en-US" dirty="0"/>
              <a:t>EXPLANATION OF APPROACHES</a:t>
            </a:r>
          </a:p>
        </p:txBody>
      </p:sp>
      <p:sp>
        <p:nvSpPr>
          <p:cNvPr id="3" name="Content Placeholder 2">
            <a:extLst>
              <a:ext uri="{FF2B5EF4-FFF2-40B4-BE49-F238E27FC236}">
                <a16:creationId xmlns:a16="http://schemas.microsoft.com/office/drawing/2014/main" id="{19A5F56E-ADC2-23CD-4D86-A4E3F6A1C34F}"/>
              </a:ext>
            </a:extLst>
          </p:cNvPr>
          <p:cNvSpPr>
            <a:spLocks noGrp="1"/>
          </p:cNvSpPr>
          <p:nvPr>
            <p:ph idx="1"/>
          </p:nvPr>
        </p:nvSpPr>
        <p:spPr>
          <a:xfrm>
            <a:off x="913795" y="2076450"/>
            <a:ext cx="10353762" cy="4516261"/>
          </a:xfrm>
        </p:spPr>
        <p:txBody>
          <a:bodyPr>
            <a:normAutofit fontScale="77500" lnSpcReduction="20000"/>
          </a:bodyPr>
          <a:lstStyle/>
          <a:p>
            <a:r>
              <a:rPr lang="en-US" dirty="0"/>
              <a:t>Here's how I would approach identifying objective and subjective questions in a hospital management system using Power BI, even without pre-defined categories:</a:t>
            </a:r>
          </a:p>
          <a:p>
            <a:r>
              <a:rPr lang="en-US" dirty="0"/>
              <a:t>Explore the Data Available: Start by familiarizing myself with the data model in Power BI. Looking at the available tables and fields, understanding what data points they represent.</a:t>
            </a:r>
          </a:p>
          <a:p>
            <a:r>
              <a:rPr lang="en-US" dirty="0"/>
              <a:t>Identify Measurable Metrics: Focusing on fields with numerical values, percentages, or rates. These are likely objective data points suitable for answering objective questions.</a:t>
            </a:r>
          </a:p>
          <a:p>
            <a:r>
              <a:rPr lang="en-US" dirty="0"/>
              <a:t>Look for Trends and Patterns: Use visualizations like charts and graphs to identify trends and patterns in the objective data. These patterns can lead to the formulation of objective questions.</a:t>
            </a:r>
          </a:p>
          <a:p>
            <a:r>
              <a:rPr lang="en-US" dirty="0"/>
              <a:t>Consider Potential Subjectivity: While objective data dominates, some analysis can reveal opportunities for exploring subjective aspects.</a:t>
            </a:r>
          </a:p>
          <a:p>
            <a:r>
              <a:rPr lang="en-US" dirty="0"/>
              <a:t>Leverage DAX Calculations: Power BI's Data Analysis Expressions (DAX) allow you to create new calculated fields based on existing data</a:t>
            </a:r>
          </a:p>
          <a:p>
            <a:r>
              <a:rPr lang="en-US" dirty="0"/>
              <a:t>Ask "Why" and "How": As I explore the data, asking myself "why" and "how" questions about the trends and patterns I observe. These questions often lead to objective inquiries you can answer with data analysis.</a:t>
            </a:r>
          </a:p>
          <a:p>
            <a:endParaRPr lang="en-US" dirty="0"/>
          </a:p>
        </p:txBody>
      </p:sp>
    </p:spTree>
    <p:extLst>
      <p:ext uri="{BB962C8B-B14F-4D97-AF65-F5344CB8AC3E}">
        <p14:creationId xmlns:p14="http://schemas.microsoft.com/office/powerpoint/2010/main" val="426215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8765-7F85-65F3-BDA4-7C597C054EDC}"/>
              </a:ext>
            </a:extLst>
          </p:cNvPr>
          <p:cNvSpPr>
            <a:spLocks noGrp="1"/>
          </p:cNvSpPr>
          <p:nvPr>
            <p:ph type="title"/>
          </p:nvPr>
        </p:nvSpPr>
        <p:spPr>
          <a:xfrm>
            <a:off x="913795" y="0"/>
            <a:ext cx="10353762" cy="821094"/>
          </a:xfrm>
        </p:spPr>
        <p:txBody>
          <a:bodyPr>
            <a:normAutofit fontScale="90000"/>
          </a:bodyPr>
          <a:lstStyle/>
          <a:p>
            <a:r>
              <a:rPr lang="en-US" dirty="0">
                <a:solidFill>
                  <a:schemeClr val="accent1"/>
                </a:solidFill>
              </a:rPr>
              <a:t>REPORTS and Visualizations – Patient’s Data</a:t>
            </a:r>
          </a:p>
        </p:txBody>
      </p:sp>
      <p:pic>
        <p:nvPicPr>
          <p:cNvPr id="7" name="Picture 6">
            <a:extLst>
              <a:ext uri="{FF2B5EF4-FFF2-40B4-BE49-F238E27FC236}">
                <a16:creationId xmlns:a16="http://schemas.microsoft.com/office/drawing/2014/main" id="{D22D2B2D-F099-C93F-72B1-8735863B3A6E}"/>
              </a:ext>
            </a:extLst>
          </p:cNvPr>
          <p:cNvPicPr>
            <a:picLocks noChangeAspect="1"/>
          </p:cNvPicPr>
          <p:nvPr/>
        </p:nvPicPr>
        <p:blipFill>
          <a:blip r:embed="rId2"/>
          <a:stretch>
            <a:fillRect/>
          </a:stretch>
        </p:blipFill>
        <p:spPr>
          <a:xfrm>
            <a:off x="251927" y="821093"/>
            <a:ext cx="11672595" cy="5747657"/>
          </a:xfrm>
          <a:prstGeom prst="rect">
            <a:avLst/>
          </a:prstGeom>
        </p:spPr>
      </p:pic>
    </p:spTree>
    <p:extLst>
      <p:ext uri="{BB962C8B-B14F-4D97-AF65-F5344CB8AC3E}">
        <p14:creationId xmlns:p14="http://schemas.microsoft.com/office/powerpoint/2010/main" val="214089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C7BF-8AA8-CE81-D64C-579FBC6E3CD8}"/>
              </a:ext>
            </a:extLst>
          </p:cNvPr>
          <p:cNvSpPr>
            <a:spLocks noGrp="1"/>
          </p:cNvSpPr>
          <p:nvPr>
            <p:ph type="title"/>
          </p:nvPr>
        </p:nvSpPr>
        <p:spPr>
          <a:xfrm>
            <a:off x="913795" y="0"/>
            <a:ext cx="10353762" cy="1035698"/>
          </a:xfrm>
        </p:spPr>
        <p:txBody>
          <a:bodyPr>
            <a:normAutofit fontScale="90000"/>
          </a:bodyPr>
          <a:lstStyle/>
          <a:p>
            <a:r>
              <a:rPr lang="en-US" dirty="0">
                <a:solidFill>
                  <a:schemeClr val="accent1"/>
                </a:solidFill>
              </a:rPr>
              <a:t>REPORTS and Visualizations – Doctor’s Data</a:t>
            </a:r>
            <a:endParaRPr lang="en-US" dirty="0"/>
          </a:p>
        </p:txBody>
      </p:sp>
      <p:pic>
        <p:nvPicPr>
          <p:cNvPr id="7" name="Picture 6">
            <a:extLst>
              <a:ext uri="{FF2B5EF4-FFF2-40B4-BE49-F238E27FC236}">
                <a16:creationId xmlns:a16="http://schemas.microsoft.com/office/drawing/2014/main" id="{4D3D0D91-8153-B604-A430-CAB835B77BD8}"/>
              </a:ext>
            </a:extLst>
          </p:cNvPr>
          <p:cNvPicPr>
            <a:picLocks noChangeAspect="1"/>
          </p:cNvPicPr>
          <p:nvPr/>
        </p:nvPicPr>
        <p:blipFill>
          <a:blip r:embed="rId2"/>
          <a:stretch>
            <a:fillRect/>
          </a:stretch>
        </p:blipFill>
        <p:spPr>
          <a:xfrm>
            <a:off x="485191" y="946967"/>
            <a:ext cx="11271379" cy="5654530"/>
          </a:xfrm>
          <a:prstGeom prst="rect">
            <a:avLst/>
          </a:prstGeom>
        </p:spPr>
      </p:pic>
    </p:spTree>
    <p:extLst>
      <p:ext uri="{BB962C8B-B14F-4D97-AF65-F5344CB8AC3E}">
        <p14:creationId xmlns:p14="http://schemas.microsoft.com/office/powerpoint/2010/main" val="31247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1605-3D5A-D8AB-E635-F2B6D8564D19}"/>
              </a:ext>
            </a:extLst>
          </p:cNvPr>
          <p:cNvSpPr>
            <a:spLocks noGrp="1"/>
          </p:cNvSpPr>
          <p:nvPr>
            <p:ph type="title"/>
          </p:nvPr>
        </p:nvSpPr>
        <p:spPr/>
        <p:txBody>
          <a:bodyPr/>
          <a:lstStyle/>
          <a:p>
            <a:r>
              <a:rPr lang="en-US" dirty="0"/>
              <a:t>Conclusion</a:t>
            </a:r>
          </a:p>
        </p:txBody>
      </p:sp>
      <p:sp>
        <p:nvSpPr>
          <p:cNvPr id="7" name="Content Placeholder 6">
            <a:extLst>
              <a:ext uri="{FF2B5EF4-FFF2-40B4-BE49-F238E27FC236}">
                <a16:creationId xmlns:a16="http://schemas.microsoft.com/office/drawing/2014/main" id="{33CBCF07-6819-E5F1-C3A7-25B6A40252DD}"/>
              </a:ext>
            </a:extLst>
          </p:cNvPr>
          <p:cNvSpPr>
            <a:spLocks noGrp="1"/>
          </p:cNvSpPr>
          <p:nvPr>
            <p:ph idx="1"/>
          </p:nvPr>
        </p:nvSpPr>
        <p:spPr/>
        <p:txBody>
          <a:bodyPr/>
          <a:lstStyle/>
          <a:p>
            <a:r>
              <a:rPr lang="en-US" dirty="0"/>
              <a:t>As per the Analysis – General practice has huge demand </a:t>
            </a:r>
          </a:p>
          <a:p>
            <a:r>
              <a:rPr lang="en-US" dirty="0"/>
              <a:t>Comparatively Female patients are visiting more than Male patients</a:t>
            </a:r>
          </a:p>
          <a:p>
            <a:r>
              <a:rPr lang="en-US" dirty="0"/>
              <a:t>Adult Age group are frequently visiting our hospital</a:t>
            </a:r>
          </a:p>
          <a:p>
            <a:r>
              <a:rPr lang="en-US" dirty="0"/>
              <a:t>Most Famous Doctors: </a:t>
            </a:r>
            <a:r>
              <a:rPr lang="en-US" dirty="0" err="1"/>
              <a:t>Dr.Johnson</a:t>
            </a:r>
            <a:r>
              <a:rPr lang="en-US" dirty="0"/>
              <a:t>, </a:t>
            </a:r>
            <a:r>
              <a:rPr lang="en-US" dirty="0" err="1"/>
              <a:t>Dr.Smith</a:t>
            </a:r>
            <a:r>
              <a:rPr lang="en-US" dirty="0"/>
              <a:t>, Dr. Williams</a:t>
            </a:r>
          </a:p>
          <a:p>
            <a:r>
              <a:rPr lang="en-US" dirty="0"/>
              <a:t>Most affordable Department: Renal, General Practice</a:t>
            </a:r>
          </a:p>
          <a:p>
            <a:r>
              <a:rPr lang="en-US" dirty="0"/>
              <a:t>Highest paid Department: Neurology</a:t>
            </a:r>
          </a:p>
          <a:p>
            <a:r>
              <a:rPr lang="en-US" dirty="0"/>
              <a:t>Need to focus on Neurology Department to increase it’s patients visits</a:t>
            </a:r>
          </a:p>
        </p:txBody>
      </p:sp>
    </p:spTree>
    <p:extLst>
      <p:ext uri="{BB962C8B-B14F-4D97-AF65-F5344CB8AC3E}">
        <p14:creationId xmlns:p14="http://schemas.microsoft.com/office/powerpoint/2010/main" val="134283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D7EA-30AD-2876-E183-10D87B0F37F6}"/>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D057DE1D-FFAA-169F-61AE-65F62DCC4FFA}"/>
              </a:ext>
            </a:extLst>
          </p:cNvPr>
          <p:cNvSpPr>
            <a:spLocks noGrp="1"/>
          </p:cNvSpPr>
          <p:nvPr>
            <p:ph idx="1"/>
          </p:nvPr>
        </p:nvSpPr>
        <p:spPr/>
        <p:txBody>
          <a:bodyPr>
            <a:normAutofit lnSpcReduction="10000"/>
          </a:bodyPr>
          <a:lstStyle/>
          <a:p>
            <a:r>
              <a:rPr lang="en-US" dirty="0"/>
              <a:t>Introduction</a:t>
            </a:r>
          </a:p>
          <a:p>
            <a:r>
              <a:rPr lang="en-US" dirty="0"/>
              <a:t>Problem Statement</a:t>
            </a:r>
          </a:p>
          <a:p>
            <a:r>
              <a:rPr lang="en-US" dirty="0"/>
              <a:t>Brief Overview of Columbia Asia Hospital system</a:t>
            </a:r>
          </a:p>
          <a:p>
            <a:r>
              <a:rPr lang="en-US" dirty="0"/>
              <a:t>Analytical Approach and Tools</a:t>
            </a:r>
          </a:p>
          <a:p>
            <a:r>
              <a:rPr lang="en-US" dirty="0"/>
              <a:t>Dashboard and Visualizations</a:t>
            </a:r>
          </a:p>
          <a:p>
            <a:r>
              <a:rPr lang="en-US" dirty="0"/>
              <a:t>Summary</a:t>
            </a:r>
          </a:p>
          <a:p>
            <a:r>
              <a:rPr lang="en-US" dirty="0"/>
              <a:t>Conclusion</a:t>
            </a:r>
          </a:p>
          <a:p>
            <a:endParaRPr lang="en-US" dirty="0"/>
          </a:p>
        </p:txBody>
      </p:sp>
    </p:spTree>
    <p:extLst>
      <p:ext uri="{BB962C8B-B14F-4D97-AF65-F5344CB8AC3E}">
        <p14:creationId xmlns:p14="http://schemas.microsoft.com/office/powerpoint/2010/main" val="122565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FFF3-04CB-42D1-4594-343154A83A02}"/>
              </a:ext>
            </a:extLst>
          </p:cNvPr>
          <p:cNvSpPr>
            <a:spLocks noGrp="1"/>
          </p:cNvSpPr>
          <p:nvPr>
            <p:ph type="title"/>
          </p:nvPr>
        </p:nvSpPr>
        <p:spPr>
          <a:xfrm>
            <a:off x="913795" y="-65314"/>
            <a:ext cx="10353762" cy="867747"/>
          </a:xfrm>
        </p:spPr>
        <p:txBody>
          <a:bodyPr/>
          <a:lstStyle/>
          <a:p>
            <a:r>
              <a:rPr lang="en-US" dirty="0"/>
              <a:t>Areas of focus</a:t>
            </a:r>
          </a:p>
        </p:txBody>
      </p:sp>
      <p:sp>
        <p:nvSpPr>
          <p:cNvPr id="3" name="Content Placeholder 2">
            <a:extLst>
              <a:ext uri="{FF2B5EF4-FFF2-40B4-BE49-F238E27FC236}">
                <a16:creationId xmlns:a16="http://schemas.microsoft.com/office/drawing/2014/main" id="{53728D40-07BB-73D4-6F88-1E1BD414409C}"/>
              </a:ext>
            </a:extLst>
          </p:cNvPr>
          <p:cNvSpPr>
            <a:spLocks noGrp="1"/>
          </p:cNvSpPr>
          <p:nvPr>
            <p:ph sz="half" idx="2"/>
          </p:nvPr>
        </p:nvSpPr>
        <p:spPr>
          <a:xfrm>
            <a:off x="1046013" y="1025881"/>
            <a:ext cx="4764764" cy="4719756"/>
          </a:xfrm>
        </p:spPr>
        <p:txBody>
          <a:bodyPr>
            <a:normAutofit lnSpcReduction="10000"/>
          </a:bodyPr>
          <a:lstStyle/>
          <a:p>
            <a:r>
              <a:rPr lang="en-GB" dirty="0"/>
              <a:t>Using the </a:t>
            </a:r>
            <a:r>
              <a:rPr lang="en-GB" b="1" dirty="0"/>
              <a:t>Doctors’ Tab</a:t>
            </a:r>
            <a:r>
              <a:rPr lang="en-GB" dirty="0"/>
              <a:t>, we would be able to look at the individual doctor’s performance metrics like customer satisfaction, the number of patients he was visited, by the revenue he has generated, and his appointment fees. This tab does have a slicer of the Doctor's Name for easy workarounds.</a:t>
            </a:r>
          </a:p>
          <a:p>
            <a:r>
              <a:rPr lang="en-GB" dirty="0"/>
              <a:t>Using the </a:t>
            </a:r>
            <a:r>
              <a:rPr lang="en-GB" b="1" dirty="0"/>
              <a:t>Patients’ Tab</a:t>
            </a:r>
            <a:r>
              <a:rPr lang="en-GB" dirty="0"/>
              <a:t>, we can look at a customer’s profile which would involve metrics like the most frequently visited department, their age, their race, their waiting time, number of visits, the total amount that they have paid to the hospital, etc.  We would be able to see all the details in a single report along with an Interactive slicer of Patient’s Race and satisfaction and age group.</a:t>
            </a:r>
            <a:endParaRPr lang="en-US" dirty="0"/>
          </a:p>
          <a:p>
            <a:endParaRPr lang="en-US" dirty="0"/>
          </a:p>
        </p:txBody>
      </p:sp>
      <p:sp>
        <p:nvSpPr>
          <p:cNvPr id="5" name="Text Placeholder 4">
            <a:extLst>
              <a:ext uri="{FF2B5EF4-FFF2-40B4-BE49-F238E27FC236}">
                <a16:creationId xmlns:a16="http://schemas.microsoft.com/office/drawing/2014/main" id="{D91BDBFC-BD67-1791-4BE8-1D025EF2265E}"/>
              </a:ext>
            </a:extLst>
          </p:cNvPr>
          <p:cNvSpPr>
            <a:spLocks noGrp="1"/>
          </p:cNvSpPr>
          <p:nvPr>
            <p:ph type="body" sz="quarter" idx="3"/>
          </p:nvPr>
        </p:nvSpPr>
        <p:spPr/>
        <p:txBody>
          <a:bodyPr/>
          <a:lstStyle/>
          <a:p>
            <a:endParaRPr lang="en-US" dirty="0"/>
          </a:p>
        </p:txBody>
      </p:sp>
      <p:pic>
        <p:nvPicPr>
          <p:cNvPr id="8" name="Picture 7">
            <a:extLst>
              <a:ext uri="{FF2B5EF4-FFF2-40B4-BE49-F238E27FC236}">
                <a16:creationId xmlns:a16="http://schemas.microsoft.com/office/drawing/2014/main" id="{73575AB3-9137-2530-A8BA-BAAB78BAB73C}"/>
              </a:ext>
            </a:extLst>
          </p:cNvPr>
          <p:cNvPicPr>
            <a:picLocks noChangeAspect="1"/>
          </p:cNvPicPr>
          <p:nvPr/>
        </p:nvPicPr>
        <p:blipFill>
          <a:blip r:embed="rId2"/>
          <a:stretch>
            <a:fillRect/>
          </a:stretch>
        </p:blipFill>
        <p:spPr>
          <a:xfrm>
            <a:off x="6238356" y="3647783"/>
            <a:ext cx="4904391" cy="2403120"/>
          </a:xfrm>
          <a:prstGeom prst="rect">
            <a:avLst/>
          </a:prstGeom>
        </p:spPr>
      </p:pic>
      <p:pic>
        <p:nvPicPr>
          <p:cNvPr id="10" name="Picture 9">
            <a:extLst>
              <a:ext uri="{FF2B5EF4-FFF2-40B4-BE49-F238E27FC236}">
                <a16:creationId xmlns:a16="http://schemas.microsoft.com/office/drawing/2014/main" id="{DED61690-2805-0812-81FF-4C880B705868}"/>
              </a:ext>
            </a:extLst>
          </p:cNvPr>
          <p:cNvPicPr>
            <a:picLocks noChangeAspect="1"/>
          </p:cNvPicPr>
          <p:nvPr/>
        </p:nvPicPr>
        <p:blipFill>
          <a:blip r:embed="rId3"/>
          <a:stretch>
            <a:fillRect/>
          </a:stretch>
        </p:blipFill>
        <p:spPr>
          <a:xfrm>
            <a:off x="6238356" y="1025881"/>
            <a:ext cx="4904392" cy="2550801"/>
          </a:xfrm>
          <a:prstGeom prst="rect">
            <a:avLst/>
          </a:prstGeom>
        </p:spPr>
      </p:pic>
    </p:spTree>
    <p:extLst>
      <p:ext uri="{BB962C8B-B14F-4D97-AF65-F5344CB8AC3E}">
        <p14:creationId xmlns:p14="http://schemas.microsoft.com/office/powerpoint/2010/main" val="556941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CA2B-4004-D659-4914-CC4F679A8D44}"/>
              </a:ext>
            </a:extLst>
          </p:cNvPr>
          <p:cNvSpPr>
            <a:spLocks noGrp="1"/>
          </p:cNvSpPr>
          <p:nvPr>
            <p:ph type="title"/>
          </p:nvPr>
        </p:nvSpPr>
        <p:spPr/>
        <p:txBody>
          <a:bodyPr/>
          <a:lstStyle/>
          <a:p>
            <a:r>
              <a:rPr lang="en-US" dirty="0"/>
              <a:t>SUMMARY</a:t>
            </a:r>
          </a:p>
        </p:txBody>
      </p:sp>
      <p:sp>
        <p:nvSpPr>
          <p:cNvPr id="7" name="Content Placeholder 6">
            <a:extLst>
              <a:ext uri="{FF2B5EF4-FFF2-40B4-BE49-F238E27FC236}">
                <a16:creationId xmlns:a16="http://schemas.microsoft.com/office/drawing/2014/main" id="{BFB5EF3C-B3AF-7436-F021-96A33931286B}"/>
              </a:ext>
            </a:extLst>
          </p:cNvPr>
          <p:cNvSpPr>
            <a:spLocks noGrp="1"/>
          </p:cNvSpPr>
          <p:nvPr>
            <p:ph idx="1"/>
          </p:nvPr>
        </p:nvSpPr>
        <p:spPr/>
        <p:txBody>
          <a:bodyPr>
            <a:normAutofit fontScale="92500"/>
          </a:bodyPr>
          <a:lstStyle/>
          <a:p>
            <a:r>
              <a:rPr lang="en-US" dirty="0"/>
              <a:t>Columbia Asia Hospitals are known for their focus on efficiency and affordability. This project report likely details the planning and execution of a great hospital management system by its aspects and. It might delve into aspects like:</a:t>
            </a:r>
          </a:p>
          <a:p>
            <a:pPr marL="285750" indent="-285750">
              <a:buFont typeface="Arial" panose="020B0604020202020204" pitchFamily="34" charset="0"/>
              <a:buChar char="•"/>
            </a:pPr>
            <a:r>
              <a:rPr lang="en-US" dirty="0"/>
              <a:t>Services Offered: The specific medical specialties the hospital will cater to all age and races’ patients.</a:t>
            </a:r>
          </a:p>
          <a:p>
            <a:pPr marL="285750" indent="-285750">
              <a:buFont typeface="Arial" panose="020B0604020202020204" pitchFamily="34" charset="0"/>
              <a:buChar char="•"/>
            </a:pPr>
            <a:r>
              <a:rPr lang="en-US" dirty="0"/>
              <a:t>Project Management: Strategies to ensure the project stays on schedule and within budget.</a:t>
            </a:r>
          </a:p>
          <a:p>
            <a:r>
              <a:rPr lang="en-US" dirty="0"/>
              <a:t>By outlining these elements, the report provides a roadmap for establishing a new Columbia Asia hospital that delivers quality healthcare at an accessible cost.</a:t>
            </a:r>
          </a:p>
          <a:p>
            <a:pPr marL="36900" indent="0">
              <a:buNone/>
            </a:pPr>
            <a:endParaRPr lang="en-US" dirty="0"/>
          </a:p>
        </p:txBody>
      </p:sp>
    </p:spTree>
    <p:extLst>
      <p:ext uri="{BB962C8B-B14F-4D97-AF65-F5344CB8AC3E}">
        <p14:creationId xmlns:p14="http://schemas.microsoft.com/office/powerpoint/2010/main" val="250128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966FC0-4491-C98B-4A21-49DDBB1FF04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p:spPr>
      </p:pic>
    </p:spTree>
    <p:extLst>
      <p:ext uri="{BB962C8B-B14F-4D97-AF65-F5344CB8AC3E}">
        <p14:creationId xmlns:p14="http://schemas.microsoft.com/office/powerpoint/2010/main" val="24149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1EFB-8EA1-23D6-94AB-F4453A2A7E6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355CEEC-E8F8-5801-9DE7-ADDDCDF5AD17}"/>
              </a:ext>
            </a:extLst>
          </p:cNvPr>
          <p:cNvSpPr>
            <a:spLocks noGrp="1"/>
          </p:cNvSpPr>
          <p:nvPr>
            <p:ph idx="1"/>
          </p:nvPr>
        </p:nvSpPr>
        <p:spPr/>
        <p:txBody>
          <a:bodyPr/>
          <a:lstStyle/>
          <a:p>
            <a:pPr marL="285750" indent="-285750">
              <a:buFont typeface="Arial" panose="020B0604020202020204" pitchFamily="34" charset="0"/>
              <a:buChar char="•"/>
            </a:pPr>
            <a:r>
              <a:rPr lang="en-US" dirty="0"/>
              <a:t>Columbia Asia is a Malaysian subsidiary of the American private healthcare conglomerate Columbia in 1996.</a:t>
            </a:r>
          </a:p>
          <a:p>
            <a:endParaRPr lang="en-US" dirty="0"/>
          </a:p>
          <a:p>
            <a:pPr marL="285750" indent="-285750">
              <a:buFont typeface="Arial" panose="020B0604020202020204" pitchFamily="34" charset="0"/>
              <a:buChar char="•"/>
            </a:pPr>
            <a:r>
              <a:rPr lang="en-US" dirty="0"/>
              <a:t>Its first hospital opened in 1997 in Sarawak, East Malaysia (Mukhtar, 2021).</a:t>
            </a:r>
          </a:p>
          <a:p>
            <a:endParaRPr lang="en-US" dirty="0"/>
          </a:p>
        </p:txBody>
      </p:sp>
    </p:spTree>
    <p:extLst>
      <p:ext uri="{BB962C8B-B14F-4D97-AF65-F5344CB8AC3E}">
        <p14:creationId xmlns:p14="http://schemas.microsoft.com/office/powerpoint/2010/main" val="174220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686D-0FB2-3B99-382E-61591F0CF4C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245D80F-5B60-D9C5-2B7A-741F709E4491}"/>
              </a:ext>
            </a:extLst>
          </p:cNvPr>
          <p:cNvSpPr>
            <a:spLocks noGrp="1"/>
          </p:cNvSpPr>
          <p:nvPr>
            <p:ph idx="1"/>
          </p:nvPr>
        </p:nvSpPr>
        <p:spPr/>
        <p:txBody>
          <a:bodyPr/>
          <a:lstStyle/>
          <a:p>
            <a:pPr marL="342900" indent="-342900">
              <a:buFont typeface="Wingdings" panose="05000000000000000000" pitchFamily="2" charset="2"/>
              <a:buChar char="Ø"/>
            </a:pPr>
            <a:r>
              <a:rPr lang="en-US" sz="2400" dirty="0"/>
              <a:t>The healthcare industry continuously strives to understand patient demographics and their healthcare utilization patterns to optimize services and improve patient outcomes.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This presentation focuses on analyzing department referrals, physician billing patterns, Satisfaction score and revenue generated for 2019 &amp; 2020.</a:t>
            </a:r>
          </a:p>
          <a:p>
            <a:endParaRPr lang="en-US" dirty="0"/>
          </a:p>
        </p:txBody>
      </p:sp>
    </p:spTree>
    <p:extLst>
      <p:ext uri="{BB962C8B-B14F-4D97-AF65-F5344CB8AC3E}">
        <p14:creationId xmlns:p14="http://schemas.microsoft.com/office/powerpoint/2010/main" val="294201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0CAB-E01D-4B7A-30AC-225E67187B13}"/>
              </a:ext>
            </a:extLst>
          </p:cNvPr>
          <p:cNvSpPr>
            <a:spLocks noGrp="1"/>
          </p:cNvSpPr>
          <p:nvPr>
            <p:ph type="title"/>
          </p:nvPr>
        </p:nvSpPr>
        <p:spPr/>
        <p:txBody>
          <a:bodyPr>
            <a:normAutofit fontScale="90000"/>
          </a:bodyPr>
          <a:lstStyle/>
          <a:p>
            <a:r>
              <a:rPr lang="en-US" dirty="0"/>
              <a:t>Brief Overview of Columbia Asia Hospital system</a:t>
            </a:r>
          </a:p>
        </p:txBody>
      </p:sp>
      <p:sp>
        <p:nvSpPr>
          <p:cNvPr id="3" name="Content Placeholder 2">
            <a:extLst>
              <a:ext uri="{FF2B5EF4-FFF2-40B4-BE49-F238E27FC236}">
                <a16:creationId xmlns:a16="http://schemas.microsoft.com/office/drawing/2014/main" id="{1A5BA4BD-2D17-32E2-C2D9-3C611CEAACF0}"/>
              </a:ext>
            </a:extLst>
          </p:cNvPr>
          <p:cNvSpPr>
            <a:spLocks noGrp="1"/>
          </p:cNvSpPr>
          <p:nvPr>
            <p:ph idx="1"/>
          </p:nvPr>
        </p:nvSpPr>
        <p:spPr>
          <a:xfrm>
            <a:off x="913795" y="2076450"/>
            <a:ext cx="10353762" cy="3975558"/>
          </a:xfrm>
        </p:spPr>
        <p:txBody>
          <a:bodyPr>
            <a:normAutofit lnSpcReduction="10000"/>
          </a:bodyPr>
          <a:lstStyle/>
          <a:p>
            <a:pPr marL="285750" indent="-285750">
              <a:lnSpc>
                <a:spcPct val="90000"/>
              </a:lnSpc>
              <a:spcAft>
                <a:spcPts val="600"/>
              </a:spcAft>
              <a:buFont typeface="Arial" panose="020B0604020202020204" pitchFamily="34" charset="0"/>
              <a:buChar char="•"/>
            </a:pPr>
            <a:r>
              <a:rPr lang="en-US" sz="2400" dirty="0"/>
              <a:t>Total number of Patients across the Hospital : 9216</a:t>
            </a:r>
          </a:p>
          <a:p>
            <a:r>
              <a:rPr lang="en-US" dirty="0"/>
              <a:t>Total Revenue generated throughout the month: $509.31 Million</a:t>
            </a:r>
          </a:p>
          <a:p>
            <a:r>
              <a:rPr lang="en-US" dirty="0"/>
              <a:t>Number of Doctors available: 22</a:t>
            </a:r>
          </a:p>
          <a:p>
            <a:r>
              <a:rPr lang="en-US" dirty="0"/>
              <a:t>Number of available Departments: 7</a:t>
            </a:r>
          </a:p>
          <a:p>
            <a:r>
              <a:rPr lang="en-US" dirty="0"/>
              <a:t>Average Satisfaction score given by the Patients: 5.47 for the services</a:t>
            </a:r>
          </a:p>
          <a:p>
            <a:r>
              <a:rPr lang="en-US" dirty="0"/>
              <a:t>Highest visited department: General Practice.</a:t>
            </a:r>
          </a:p>
          <a:p>
            <a:r>
              <a:rPr lang="en-US" dirty="0"/>
              <a:t>By this report, we will understand the procedure and practices of Columbia Asia Hospital, their services, their profits, gender/race basis analysis and much more. </a:t>
            </a:r>
          </a:p>
          <a:p>
            <a:endParaRPr lang="en-US" dirty="0"/>
          </a:p>
        </p:txBody>
      </p:sp>
    </p:spTree>
    <p:extLst>
      <p:ext uri="{BB962C8B-B14F-4D97-AF65-F5344CB8AC3E}">
        <p14:creationId xmlns:p14="http://schemas.microsoft.com/office/powerpoint/2010/main" val="303423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DDFE-F943-F02F-9A45-58F113E34ADE}"/>
              </a:ext>
            </a:extLst>
          </p:cNvPr>
          <p:cNvSpPr>
            <a:spLocks noGrp="1"/>
          </p:cNvSpPr>
          <p:nvPr>
            <p:ph type="title"/>
          </p:nvPr>
        </p:nvSpPr>
        <p:spPr/>
        <p:txBody>
          <a:bodyPr/>
          <a:lstStyle/>
          <a:p>
            <a:r>
              <a:rPr lang="en-US" dirty="0"/>
              <a:t>Analytical Approach and Tools</a:t>
            </a:r>
          </a:p>
        </p:txBody>
      </p:sp>
      <p:sp>
        <p:nvSpPr>
          <p:cNvPr id="3" name="Content Placeholder 2">
            <a:extLst>
              <a:ext uri="{FF2B5EF4-FFF2-40B4-BE49-F238E27FC236}">
                <a16:creationId xmlns:a16="http://schemas.microsoft.com/office/drawing/2014/main" id="{04928EA2-5A52-792F-2A5E-6715A6694615}"/>
              </a:ext>
            </a:extLst>
          </p:cNvPr>
          <p:cNvSpPr>
            <a:spLocks noGrp="1"/>
          </p:cNvSpPr>
          <p:nvPr>
            <p:ph idx="1"/>
          </p:nvPr>
        </p:nvSpPr>
        <p:spPr/>
        <p:txBody>
          <a:bodyPr/>
          <a:lstStyle/>
          <a:p>
            <a:pPr>
              <a:lnSpc>
                <a:spcPct val="90000"/>
              </a:lnSpc>
            </a:pPr>
            <a:r>
              <a:rPr lang="en-US" sz="2400" dirty="0"/>
              <a:t>Data Cleaning: Utilized functions using Power Query Editor to check column status, health, Null values etc.</a:t>
            </a:r>
          </a:p>
          <a:p>
            <a:pPr>
              <a:lnSpc>
                <a:spcPct val="90000"/>
              </a:lnSpc>
            </a:pPr>
            <a:r>
              <a:rPr lang="en-US" sz="2400" dirty="0"/>
              <a:t>Data Enrichment: Enhanced the dataset with additional variables using different DAX functions to cross reference external data sources.</a:t>
            </a:r>
          </a:p>
          <a:p>
            <a:pPr>
              <a:lnSpc>
                <a:spcPct val="90000"/>
              </a:lnSpc>
            </a:pPr>
            <a:r>
              <a:rPr lang="en-US" sz="2400" dirty="0"/>
              <a:t>Descriptive Analysis: Employed New measures for summarizing key metrics and identifying distribution patterns across different departments and Patient category.</a:t>
            </a:r>
          </a:p>
          <a:p>
            <a:pPr>
              <a:lnSpc>
                <a:spcPct val="90000"/>
              </a:lnSpc>
            </a:pPr>
            <a:r>
              <a:rPr lang="en-US" sz="2400" dirty="0"/>
              <a:t>Visualization: Created dynamic charts and Reports for data representation, enabling interactive data exploration.</a:t>
            </a:r>
          </a:p>
          <a:p>
            <a:endParaRPr lang="en-US" dirty="0"/>
          </a:p>
        </p:txBody>
      </p:sp>
    </p:spTree>
    <p:extLst>
      <p:ext uri="{BB962C8B-B14F-4D97-AF65-F5344CB8AC3E}">
        <p14:creationId xmlns:p14="http://schemas.microsoft.com/office/powerpoint/2010/main" val="380618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2BF3-C73A-B9EC-B53C-301BB30D113A}"/>
              </a:ext>
            </a:extLst>
          </p:cNvPr>
          <p:cNvSpPr>
            <a:spLocks noGrp="1"/>
          </p:cNvSpPr>
          <p:nvPr>
            <p:ph type="title"/>
          </p:nvPr>
        </p:nvSpPr>
        <p:spPr/>
        <p:txBody>
          <a:bodyPr/>
          <a:lstStyle/>
          <a:p>
            <a:r>
              <a:rPr lang="en-US" dirty="0"/>
              <a:t>Demographics vs frequency of visit analysis</a:t>
            </a:r>
          </a:p>
        </p:txBody>
      </p:sp>
      <p:sp>
        <p:nvSpPr>
          <p:cNvPr id="3" name="Content Placeholder 2">
            <a:extLst>
              <a:ext uri="{FF2B5EF4-FFF2-40B4-BE49-F238E27FC236}">
                <a16:creationId xmlns:a16="http://schemas.microsoft.com/office/drawing/2014/main" id="{0FA66D62-5640-C222-12E7-DB435FC0CE38}"/>
              </a:ext>
            </a:extLst>
          </p:cNvPr>
          <p:cNvSpPr>
            <a:spLocks noGrp="1"/>
          </p:cNvSpPr>
          <p:nvPr>
            <p:ph idx="1"/>
          </p:nvPr>
        </p:nvSpPr>
        <p:spPr/>
        <p:txBody>
          <a:bodyPr/>
          <a:lstStyle/>
          <a:p>
            <a:r>
              <a:rPr lang="en-US" dirty="0"/>
              <a:t>We can understand from this analysis is the most referred Race is White and its more than 25% of total referrals</a:t>
            </a:r>
          </a:p>
          <a:p>
            <a:endParaRPr lang="en-US" dirty="0"/>
          </a:p>
          <a:p>
            <a:endParaRPr lang="en-US" dirty="0"/>
          </a:p>
        </p:txBody>
      </p:sp>
      <p:pic>
        <p:nvPicPr>
          <p:cNvPr id="8" name="Picture 7">
            <a:extLst>
              <a:ext uri="{FF2B5EF4-FFF2-40B4-BE49-F238E27FC236}">
                <a16:creationId xmlns:a16="http://schemas.microsoft.com/office/drawing/2014/main" id="{1B2DACA1-2AD9-6973-AA1E-26A3A759C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01" y="3166744"/>
            <a:ext cx="4118207" cy="2834005"/>
          </a:xfrm>
          <a:prstGeom prst="rect">
            <a:avLst/>
          </a:prstGeom>
          <a:ln>
            <a:noFill/>
          </a:ln>
        </p:spPr>
      </p:pic>
    </p:spTree>
    <p:extLst>
      <p:ext uri="{BB962C8B-B14F-4D97-AF65-F5344CB8AC3E}">
        <p14:creationId xmlns:p14="http://schemas.microsoft.com/office/powerpoint/2010/main" val="380309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EAD5-8E1C-C08E-7390-D8C300A30C2B}"/>
              </a:ext>
            </a:extLst>
          </p:cNvPr>
          <p:cNvSpPr>
            <a:spLocks noGrp="1"/>
          </p:cNvSpPr>
          <p:nvPr>
            <p:ph type="title"/>
          </p:nvPr>
        </p:nvSpPr>
        <p:spPr/>
        <p:txBody>
          <a:bodyPr/>
          <a:lstStyle/>
          <a:p>
            <a:r>
              <a:rPr lang="en-US" dirty="0"/>
              <a:t>Analysis &amp; Overview of visits</a:t>
            </a:r>
          </a:p>
        </p:txBody>
      </p:sp>
      <p:sp>
        <p:nvSpPr>
          <p:cNvPr id="3" name="Content Placeholder 2">
            <a:extLst>
              <a:ext uri="{FF2B5EF4-FFF2-40B4-BE49-F238E27FC236}">
                <a16:creationId xmlns:a16="http://schemas.microsoft.com/office/drawing/2014/main" id="{FC76AC83-2907-E2DB-DB2E-10163206C4FD}"/>
              </a:ext>
            </a:extLst>
          </p:cNvPr>
          <p:cNvSpPr>
            <a:spLocks noGrp="1"/>
          </p:cNvSpPr>
          <p:nvPr>
            <p:ph idx="1"/>
          </p:nvPr>
        </p:nvSpPr>
        <p:spPr/>
        <p:txBody>
          <a:bodyPr/>
          <a:lstStyle/>
          <a:p>
            <a:r>
              <a:rPr lang="en-US" dirty="0"/>
              <a:t> highest referred age group are adult people and lowest are the Infants  (0-2 </a:t>
            </a:r>
            <a:r>
              <a:rPr lang="en-US" dirty="0" err="1"/>
              <a:t>yrs</a:t>
            </a:r>
            <a:r>
              <a:rPr lang="en-US" dirty="0"/>
              <a:t>) depending on department referral percentage.</a:t>
            </a:r>
          </a:p>
          <a:p>
            <a:endParaRPr lang="en-US" dirty="0"/>
          </a:p>
        </p:txBody>
      </p:sp>
      <p:pic>
        <p:nvPicPr>
          <p:cNvPr id="5" name="Picture 4">
            <a:extLst>
              <a:ext uri="{FF2B5EF4-FFF2-40B4-BE49-F238E27FC236}">
                <a16:creationId xmlns:a16="http://schemas.microsoft.com/office/drawing/2014/main" id="{3E0E0635-169A-552D-968C-4729FD561ACF}"/>
              </a:ext>
            </a:extLst>
          </p:cNvPr>
          <p:cNvPicPr>
            <a:picLocks noChangeAspect="1"/>
          </p:cNvPicPr>
          <p:nvPr/>
        </p:nvPicPr>
        <p:blipFill>
          <a:blip r:embed="rId2"/>
          <a:stretch>
            <a:fillRect/>
          </a:stretch>
        </p:blipFill>
        <p:spPr>
          <a:xfrm>
            <a:off x="1584250" y="3211032"/>
            <a:ext cx="8516679" cy="3221665"/>
          </a:xfrm>
          <a:prstGeom prst="rect">
            <a:avLst/>
          </a:prstGeom>
        </p:spPr>
      </p:pic>
    </p:spTree>
    <p:extLst>
      <p:ext uri="{BB962C8B-B14F-4D97-AF65-F5344CB8AC3E}">
        <p14:creationId xmlns:p14="http://schemas.microsoft.com/office/powerpoint/2010/main" val="305250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BC3D-4F2A-38A2-AF7E-B1F842A49853}"/>
              </a:ext>
            </a:extLst>
          </p:cNvPr>
          <p:cNvSpPr>
            <a:spLocks noGrp="1"/>
          </p:cNvSpPr>
          <p:nvPr>
            <p:ph type="title"/>
          </p:nvPr>
        </p:nvSpPr>
        <p:spPr/>
        <p:txBody>
          <a:bodyPr/>
          <a:lstStyle/>
          <a:p>
            <a:r>
              <a:rPr lang="en-US" dirty="0"/>
              <a:t>Analysis &amp; Overview</a:t>
            </a:r>
          </a:p>
        </p:txBody>
      </p:sp>
      <p:sp>
        <p:nvSpPr>
          <p:cNvPr id="3" name="Content Placeholder 2">
            <a:extLst>
              <a:ext uri="{FF2B5EF4-FFF2-40B4-BE49-F238E27FC236}">
                <a16:creationId xmlns:a16="http://schemas.microsoft.com/office/drawing/2014/main" id="{7BF132F7-C6F7-530A-6A3A-D3082BEF4A8E}"/>
              </a:ext>
            </a:extLst>
          </p:cNvPr>
          <p:cNvSpPr>
            <a:spLocks noGrp="1"/>
          </p:cNvSpPr>
          <p:nvPr>
            <p:ph idx="1"/>
          </p:nvPr>
        </p:nvSpPr>
        <p:spPr/>
        <p:txBody>
          <a:bodyPr/>
          <a:lstStyle/>
          <a:p>
            <a:r>
              <a:rPr lang="en-US" dirty="0"/>
              <a:t>Appointment fee for Each Department</a:t>
            </a:r>
          </a:p>
          <a:p>
            <a:r>
              <a:rPr lang="en-US" dirty="0"/>
              <a:t>Neurology is trending with highest – </a:t>
            </a:r>
            <a:br>
              <a:rPr lang="en-US" dirty="0"/>
            </a:br>
            <a:r>
              <a:rPr lang="en-US" dirty="0"/>
              <a:t>Appointment fee of 1500.00</a:t>
            </a:r>
          </a:p>
          <a:p>
            <a:r>
              <a:rPr lang="en-US" dirty="0"/>
              <a:t>Renal and General Practice are trending at –</a:t>
            </a:r>
            <a:br>
              <a:rPr lang="en-US" dirty="0"/>
            </a:br>
            <a:r>
              <a:rPr lang="en-US" dirty="0"/>
              <a:t>the lowest appointment  fee 500.00</a:t>
            </a:r>
          </a:p>
          <a:p>
            <a:pPr marL="3690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F3CABE7-0872-C69F-99BD-C6AE448561E5}"/>
              </a:ext>
            </a:extLst>
          </p:cNvPr>
          <p:cNvPicPr>
            <a:picLocks noChangeAspect="1"/>
          </p:cNvPicPr>
          <p:nvPr/>
        </p:nvPicPr>
        <p:blipFill>
          <a:blip r:embed="rId2"/>
          <a:stretch>
            <a:fillRect/>
          </a:stretch>
        </p:blipFill>
        <p:spPr>
          <a:xfrm>
            <a:off x="6655986" y="2464480"/>
            <a:ext cx="4740051" cy="2263336"/>
          </a:xfrm>
          <a:prstGeom prst="rect">
            <a:avLst/>
          </a:prstGeom>
        </p:spPr>
      </p:pic>
    </p:spTree>
    <p:extLst>
      <p:ext uri="{BB962C8B-B14F-4D97-AF65-F5344CB8AC3E}">
        <p14:creationId xmlns:p14="http://schemas.microsoft.com/office/powerpoint/2010/main" val="2659251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{2D3EF0A4-A74E-4FAF-B17E-21FB93771074}tf12214701_win32</Template>
  <TotalTime>116</TotalTime>
  <Words>1254</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Goudy Old Style</vt:lpstr>
      <vt:lpstr>Lato</vt:lpstr>
      <vt:lpstr>Wingdings</vt:lpstr>
      <vt:lpstr>Wingdings 2</vt:lpstr>
      <vt:lpstr>SlateVTI</vt:lpstr>
      <vt:lpstr>Columbia Asia Hospital Report</vt:lpstr>
      <vt:lpstr>Data Overview</vt:lpstr>
      <vt:lpstr>Introduction</vt:lpstr>
      <vt:lpstr>PROBLEM STATEMENT</vt:lpstr>
      <vt:lpstr>Brief Overview of Columbia Asia Hospital system</vt:lpstr>
      <vt:lpstr>Analytical Approach and Tools</vt:lpstr>
      <vt:lpstr>Demographics vs frequency of visit analysis</vt:lpstr>
      <vt:lpstr>Analysis &amp; Overview of visits</vt:lpstr>
      <vt:lpstr>Analysis &amp; Overview</vt:lpstr>
      <vt:lpstr>PROFIT  ANALYSIS</vt:lpstr>
      <vt:lpstr>Hiring New Doctors</vt:lpstr>
      <vt:lpstr>Analysis &amp; Overview</vt:lpstr>
      <vt:lpstr>DISCOUNT STRATEGIES</vt:lpstr>
      <vt:lpstr>GENDER/RACE BASED DISCRIMINATION THEORY</vt:lpstr>
      <vt:lpstr>Major Factors for Hospital Analysis Report</vt:lpstr>
      <vt:lpstr>EXPLANATION OF APPROACHES</vt:lpstr>
      <vt:lpstr>REPORTS and Visualizations – Patient’s Data</vt:lpstr>
      <vt:lpstr>REPORTS and Visualizations – Doctor’s Data</vt:lpstr>
      <vt:lpstr>Conclusion</vt:lpstr>
      <vt:lpstr>Areas of focus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Asia Hospital Project</dc:title>
  <dc:creator>Raghu Kotawar</dc:creator>
  <cp:lastModifiedBy>Raghu Kotawar</cp:lastModifiedBy>
  <cp:revision>4</cp:revision>
  <dcterms:created xsi:type="dcterms:W3CDTF">2024-04-29T03:31:20Z</dcterms:created>
  <dcterms:modified xsi:type="dcterms:W3CDTF">2024-04-29T13:57:35Z</dcterms:modified>
</cp:coreProperties>
</file>