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 Kotawar" initials="RK" lastIdx="2" clrIdx="0">
    <p:extLst>
      <p:ext uri="{19B8F6BF-5375-455C-9EA6-DF929625EA0E}">
        <p15:presenceInfo xmlns:p15="http://schemas.microsoft.com/office/powerpoint/2012/main" userId="bf0ffe638da098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omato%20project%20upgraded\Data%20Analysis%20Project%20-Zomato%20Data\Data%20Analysis%20for%20Zomato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omato%20project%20upgraded\Data%20Analysis%20Project%20-Zomato%20Data\Data%20Analysis%20for%20Zomato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omato%20project%20upgraded\Data%20Analysis%20Project%20-Zomato%20Data\Data%20Analysis%20for%20Zomato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omato%20project%20upgraded\Data%20Analysis%20Project%20-Zomato%20Data\Data%20Analysis%20for%20Zomato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omato%20project%20upgraded\Data%20Analysis%20Project%20-Zomato%20Data\Data%20Analysis%20for%20Zomato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omato%20project%20upgraded\Data%20Analysis%20Project%20-Zomato%20Data\Data%20Analysis%20for%20Zomato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omato%20project%20upgraded\Data%20Analysis%20Project%20-Zomato%20Data\Data%20Analysis%20for%20Zomato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omato%20project%20upgraded\Data%20Analysis%20Project%20-Zomato%20Data\Data%20Analysis%20for%20Zomato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for Zomato Data.xlsx]Visualization!PivotTable5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RESTAURANTS OPENED IN EACH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Visualization!$B$87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Visualization!$A$88:$A$96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Visualization!$B$88:$B$96</c:f>
              <c:numCache>
                <c:formatCode>General</c:formatCode>
                <c:ptCount val="9"/>
                <c:pt idx="0">
                  <c:v>1080</c:v>
                </c:pt>
                <c:pt idx="1">
                  <c:v>1098</c:v>
                </c:pt>
                <c:pt idx="2">
                  <c:v>1022</c:v>
                </c:pt>
                <c:pt idx="3">
                  <c:v>1061</c:v>
                </c:pt>
                <c:pt idx="4">
                  <c:v>1051</c:v>
                </c:pt>
                <c:pt idx="5">
                  <c:v>1024</c:v>
                </c:pt>
                <c:pt idx="6">
                  <c:v>1027</c:v>
                </c:pt>
                <c:pt idx="7">
                  <c:v>1086</c:v>
                </c:pt>
                <c:pt idx="8">
                  <c:v>1102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44-4170-8F65-6EF093946F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15392783"/>
        <c:axId val="815399023"/>
      </c:barChart>
      <c:catAx>
        <c:axId val="81539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399023"/>
        <c:crosses val="autoZero"/>
        <c:auto val="1"/>
        <c:lblAlgn val="ctr"/>
        <c:lblOffset val="100"/>
        <c:noMultiLvlLbl val="0"/>
      </c:catAx>
      <c:valAx>
        <c:axId val="815399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39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RESTAURANTS BY COUNTRY</a:t>
            </a:r>
          </a:p>
        </c:rich>
      </c:tx>
      <c:layout>
        <c:manualLayout>
          <c:xMode val="edge"/>
          <c:yMode val="edge"/>
          <c:x val="0.16675676734438047"/>
          <c:y val="3.98252223780071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5"/>
              <c:pt idx="0">
                <c:v>Australia</c:v>
              </c:pt>
              <c:pt idx="1">
                <c:v>Brazil</c:v>
              </c:pt>
              <c:pt idx="2">
                <c:v>Canada</c:v>
              </c:pt>
              <c:pt idx="3">
                <c:v>India</c:v>
              </c:pt>
              <c:pt idx="4">
                <c:v>Indonesia</c:v>
              </c:pt>
              <c:pt idx="5">
                <c:v>New Zealand</c:v>
              </c:pt>
              <c:pt idx="6">
                <c:v>Philippines</c:v>
              </c:pt>
              <c:pt idx="7">
                <c:v>Qatar</c:v>
              </c:pt>
              <c:pt idx="8">
                <c:v>Singapore</c:v>
              </c:pt>
              <c:pt idx="9">
                <c:v>South Africa</c:v>
              </c:pt>
              <c:pt idx="10">
                <c:v>Sri Lanka</c:v>
              </c:pt>
              <c:pt idx="11">
                <c:v>Turkey</c:v>
              </c:pt>
              <c:pt idx="12">
                <c:v>United Arab Emirates</c:v>
              </c:pt>
              <c:pt idx="13">
                <c:v>United Kingdom</c:v>
              </c:pt>
              <c:pt idx="14">
                <c:v>United States of America</c:v>
              </c:pt>
            </c:strLit>
          </c:cat>
          <c:val>
            <c:numLit>
              <c:formatCode>General</c:formatCode>
              <c:ptCount val="15"/>
              <c:pt idx="0">
                <c:v>24</c:v>
              </c:pt>
              <c:pt idx="1">
                <c:v>60</c:v>
              </c:pt>
              <c:pt idx="2">
                <c:v>4</c:v>
              </c:pt>
              <c:pt idx="3">
                <c:v>8652</c:v>
              </c:pt>
              <c:pt idx="4">
                <c:v>21</c:v>
              </c:pt>
              <c:pt idx="5">
                <c:v>40</c:v>
              </c:pt>
              <c:pt idx="6">
                <c:v>22</c:v>
              </c:pt>
              <c:pt idx="7">
                <c:v>20</c:v>
              </c:pt>
              <c:pt idx="8">
                <c:v>20</c:v>
              </c:pt>
              <c:pt idx="9">
                <c:v>60</c:v>
              </c:pt>
              <c:pt idx="10">
                <c:v>20</c:v>
              </c:pt>
              <c:pt idx="11">
                <c:v>34</c:v>
              </c:pt>
              <c:pt idx="12">
                <c:v>60</c:v>
              </c:pt>
              <c:pt idx="13">
                <c:v>80</c:v>
              </c:pt>
              <c:pt idx="14">
                <c:v>434</c:v>
              </c:pt>
            </c:numLit>
          </c:val>
          <c:extLst>
            <c:ext xmlns:c16="http://schemas.microsoft.com/office/drawing/2014/chart" uri="{C3380CC4-5D6E-409C-BE32-E72D297353CC}">
              <c16:uniqueId val="{00000000-D1E1-48DF-8622-C18BB24366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70912592"/>
        <c:axId val="1770935152"/>
      </c:barChart>
      <c:catAx>
        <c:axId val="177091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935152"/>
        <c:crosses val="autoZero"/>
        <c:auto val="1"/>
        <c:lblAlgn val="ctr"/>
        <c:lblOffset val="100"/>
        <c:noMultiLvlLbl val="0"/>
      </c:catAx>
      <c:valAx>
        <c:axId val="1770935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91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for Zomato Data.xlsx]Visualization!PivotTable1</c:name>
    <c:fmtId val="8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100" baseline="0"/>
              <a:t>COUNT OF RESTAURANTS WITH RATINGS FOR THE SUGGESTED COUNTRIES </a:t>
            </a:r>
          </a:p>
          <a:p>
            <a:pPr>
              <a:defRPr/>
            </a:pPr>
            <a:endParaRPr lang="en-US" sz="1300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580927384076991E-2"/>
          <c:y val="0.15595555555555554"/>
          <c:w val="0.90086242344706913"/>
          <c:h val="0.647844619422572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Visualization!$B$1</c:f>
              <c:strCache>
                <c:ptCount val="1"/>
                <c:pt idx="0">
                  <c:v>Average of 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Visualization!$A$2:$A$8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Indonesia</c:v>
                </c:pt>
                <c:pt idx="3">
                  <c:v>Philippines</c:v>
                </c:pt>
                <c:pt idx="4">
                  <c:v>Qatar</c:v>
                </c:pt>
                <c:pt idx="5">
                  <c:v>Singapore</c:v>
                </c:pt>
                <c:pt idx="6">
                  <c:v>Sri Lanka</c:v>
                </c:pt>
              </c:strCache>
            </c:strRef>
          </c:cat>
          <c:val>
            <c:numRef>
              <c:f>Visualization!$B$2:$B$8</c:f>
              <c:numCache>
                <c:formatCode>General</c:formatCode>
                <c:ptCount val="7"/>
                <c:pt idx="0">
                  <c:v>3.6583333333333328</c:v>
                </c:pt>
                <c:pt idx="1">
                  <c:v>3.5750000000000002</c:v>
                </c:pt>
                <c:pt idx="2">
                  <c:v>4.2952380952380969</c:v>
                </c:pt>
                <c:pt idx="3">
                  <c:v>4.4681818181818196</c:v>
                </c:pt>
                <c:pt idx="4">
                  <c:v>4.0600000000000005</c:v>
                </c:pt>
                <c:pt idx="5">
                  <c:v>3.5750000000000002</c:v>
                </c:pt>
                <c:pt idx="6">
                  <c:v>3.8699999999999997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59-46A0-8CF4-8F7D0ECB81E0}"/>
            </c:ext>
          </c:extLst>
        </c:ser>
        <c:ser>
          <c:idx val="1"/>
          <c:order val="1"/>
          <c:tx>
            <c:strRef>
              <c:f>Visualization!$C$1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Visualization!$A$2:$A$8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Indonesia</c:v>
                </c:pt>
                <c:pt idx="3">
                  <c:v>Philippines</c:v>
                </c:pt>
                <c:pt idx="4">
                  <c:v>Qatar</c:v>
                </c:pt>
                <c:pt idx="5">
                  <c:v>Singapore</c:v>
                </c:pt>
                <c:pt idx="6">
                  <c:v>Sri Lanka</c:v>
                </c:pt>
              </c:strCache>
            </c:strRef>
          </c:cat>
          <c:val>
            <c:numRef>
              <c:f>Visualization!$C$2:$C$8</c:f>
              <c:numCache>
                <c:formatCode>General</c:formatCode>
                <c:ptCount val="7"/>
                <c:pt idx="0">
                  <c:v>24</c:v>
                </c:pt>
                <c:pt idx="1">
                  <c:v>4</c:v>
                </c:pt>
                <c:pt idx="2">
                  <c:v>21</c:v>
                </c:pt>
                <c:pt idx="3">
                  <c:v>22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59-46A0-8CF4-8F7D0ECB81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03764640"/>
        <c:axId val="903751200"/>
      </c:barChart>
      <c:catAx>
        <c:axId val="90376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751200"/>
        <c:crosses val="autoZero"/>
        <c:auto val="1"/>
        <c:lblAlgn val="ctr"/>
        <c:lblOffset val="100"/>
        <c:noMultiLvlLbl val="0"/>
      </c:catAx>
      <c:valAx>
        <c:axId val="90375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76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  <a:scene3d>
      <a:camera prst="orthographicFront"/>
      <a:lightRig rig="threePt" dir="t"/>
    </a:scene3d>
    <a:sp3d prstMaterial="matte"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[Data Analysis for Zomato Data.xlsx]subjective!PivotTable13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PRICE</a:t>
            </a:r>
            <a:r>
              <a:rPr lang="en-US" b="1" baseline="0"/>
              <a:t> RANGE VS TOTAL RESTAURANTS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subjective!$M$195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subjective!$L$196:$L$200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subjective!$M$196:$M$200</c:f>
              <c:numCache>
                <c:formatCode>General</c:formatCode>
                <c:ptCount val="4"/>
                <c:pt idx="0">
                  <c:v>4444</c:v>
                </c:pt>
                <c:pt idx="1">
                  <c:v>3113</c:v>
                </c:pt>
                <c:pt idx="2">
                  <c:v>1408</c:v>
                </c:pt>
                <c:pt idx="3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A8-4269-8B8E-85DA6895C4C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16200912"/>
        <c:axId val="1716210512"/>
        <c:axId val="0"/>
      </c:bar3DChart>
      <c:catAx>
        <c:axId val="171620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210512"/>
        <c:crosses val="autoZero"/>
        <c:auto val="1"/>
        <c:lblAlgn val="ctr"/>
        <c:lblOffset val="100"/>
        <c:noMultiLvlLbl val="0"/>
      </c:catAx>
      <c:valAx>
        <c:axId val="171621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20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 Analysis for Zomato Data.xlsx]Visualization!PivotTable8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RATING OF EACH COUNTRY OUT OF '5'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tint val="94000"/>
                  <a:satMod val="100000"/>
                  <a:lumMod val="108000"/>
                </a:schemeClr>
              </a:gs>
              <a:gs pos="50000">
                <a:schemeClr val="accent4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4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tint val="94000"/>
                  <a:satMod val="100000"/>
                  <a:lumMod val="108000"/>
                </a:schemeClr>
              </a:gs>
              <a:gs pos="50000">
                <a:schemeClr val="accent4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4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tint val="94000"/>
                  <a:satMod val="100000"/>
                  <a:lumMod val="108000"/>
                </a:schemeClr>
              </a:gs>
              <a:gs pos="50000">
                <a:schemeClr val="accent4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4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Visualization!$B$139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0000"/>
                    <a:lumMod val="108000"/>
                  </a:schemeClr>
                </a:gs>
                <a:gs pos="50000">
                  <a:schemeClr val="accent4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4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Visualization!$A$140:$A$155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Visualization!$B$140:$B$155</c:f>
              <c:numCache>
                <c:formatCode>General</c:formatCode>
                <c:ptCount val="15"/>
                <c:pt idx="0">
                  <c:v>3.6583333333333337</c:v>
                </c:pt>
                <c:pt idx="1">
                  <c:v>3.8466666666666667</c:v>
                </c:pt>
                <c:pt idx="2">
                  <c:v>3.5750000000000002</c:v>
                </c:pt>
                <c:pt idx="3">
                  <c:v>2.7705501618122987</c:v>
                </c:pt>
                <c:pt idx="4">
                  <c:v>4.295238095238096</c:v>
                </c:pt>
                <c:pt idx="5">
                  <c:v>4.2624999999999993</c:v>
                </c:pt>
                <c:pt idx="6">
                  <c:v>4.4681818181818187</c:v>
                </c:pt>
                <c:pt idx="7">
                  <c:v>4.0599999999999996</c:v>
                </c:pt>
                <c:pt idx="8">
                  <c:v>3.5750000000000002</c:v>
                </c:pt>
                <c:pt idx="9">
                  <c:v>4.2100000000000009</c:v>
                </c:pt>
                <c:pt idx="10">
                  <c:v>3.87</c:v>
                </c:pt>
                <c:pt idx="11">
                  <c:v>4.3</c:v>
                </c:pt>
                <c:pt idx="12">
                  <c:v>4.2333333333333352</c:v>
                </c:pt>
                <c:pt idx="13">
                  <c:v>4.0999999999999996</c:v>
                </c:pt>
                <c:pt idx="14">
                  <c:v>4.011290322580642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D-4DFA-B383-33B0C18F06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71302335"/>
        <c:axId val="771279295"/>
      </c:barChart>
      <c:catAx>
        <c:axId val="77130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79295"/>
        <c:crosses val="autoZero"/>
        <c:auto val="1"/>
        <c:lblAlgn val="ctr"/>
        <c:lblOffset val="100"/>
        <c:noMultiLvlLbl val="0"/>
      </c:catAx>
      <c:valAx>
        <c:axId val="771279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30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for Zomato Data.xlsx]Visualization!PivotTable6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FOOD QUALITY OF OVERALL RESTAURANTS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Visualization!$B$107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CD-46AE-9DBE-6828F873F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CD-46AE-9DBE-6828F873F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CD-46AE-9DBE-6828F873F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CD-46AE-9DBE-6828F873F7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3CD-46AE-9DBE-6828F873F7B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3CD-46AE-9DBE-6828F873F7B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3CD-46AE-9DBE-6828F873F7B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3CD-46AE-9DBE-6828F873F7B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3CD-46AE-9DBE-6828F873F7B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3CD-46AE-9DBE-6828F873F7BC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Visualization!$A$108:$A$112</c:f>
              <c:strCache>
                <c:ptCount val="5"/>
                <c:pt idx="0">
                  <c:v>Average</c:v>
                </c:pt>
                <c:pt idx="1">
                  <c:v>Awesome!</c:v>
                </c:pt>
                <c:pt idx="2">
                  <c:v>BAD</c:v>
                </c:pt>
                <c:pt idx="3">
                  <c:v>Below Average</c:v>
                </c:pt>
                <c:pt idx="4">
                  <c:v>Good</c:v>
                </c:pt>
              </c:strCache>
            </c:strRef>
          </c:cat>
          <c:val>
            <c:numRef>
              <c:f>Visualization!$B$108:$B$112</c:f>
              <c:numCache>
                <c:formatCode>General</c:formatCode>
                <c:ptCount val="5"/>
                <c:pt idx="0">
                  <c:v>1891</c:v>
                </c:pt>
                <c:pt idx="1">
                  <c:v>1114</c:v>
                </c:pt>
                <c:pt idx="2">
                  <c:v>2148</c:v>
                </c:pt>
                <c:pt idx="3">
                  <c:v>10</c:v>
                </c:pt>
                <c:pt idx="4">
                  <c:v>4388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3CD-46AE-9DBE-6828F873F7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for Zomato Data.xlsx]Visualization!PivotTable15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TABLE BOOKINGS VS RESTAURANTS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Visualization!$B$277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666-4249-ABA0-0C8722E4B8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666-4249-ABA0-0C8722E4B83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666-4249-ABA0-0C8722E4B83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666-4249-ABA0-0C8722E4B83A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Visualization!$A$278:$A$280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Visualization!$B$278:$B$280</c:f>
              <c:numCache>
                <c:formatCode>General</c:formatCode>
                <c:ptCount val="2"/>
                <c:pt idx="0">
                  <c:v>8393</c:v>
                </c:pt>
                <c:pt idx="1">
                  <c:v>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66-4249-ABA0-0C8722E4B8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for Zomato Data.xlsx]Visualization!PivotTable16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ONLINE DELIVERY BY RESTAURANTS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Visualization!$B$297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51-4729-A1F0-B5886363EB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51-4729-A1F0-B5886363EB1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F51-4729-A1F0-B5886363EB1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F51-4729-A1F0-B5886363EB16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Visualization!$A$298:$A$300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Visualization!$B$298:$B$300</c:f>
              <c:numCache>
                <c:formatCode>General</c:formatCode>
                <c:ptCount val="2"/>
                <c:pt idx="0">
                  <c:v>7100</c:v>
                </c:pt>
                <c:pt idx="1">
                  <c:v>2451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51-4729-A1F0-B5886363EB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7T20:09:23.90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7T23:47:14.822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2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953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52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22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2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5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3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495399-274E-4975-A589-859F7BFDFF9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3DB8F9-8A67-433E-8B4C-4DB6880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tismileanyway.wordpress.com/2015/03/27/thank-you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DF5D-203B-E0B2-6214-70E497946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6710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E386-7C16-C0BA-20EC-509D0C7BC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272589"/>
            <a:ext cx="8689976" cy="22846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Raghu Kotawar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03/02/2024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B5A39-7EAD-4015-A26E-334E6A48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63" y="1300785"/>
            <a:ext cx="3146474" cy="6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1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F87C-10B3-58E2-2753-93F06BBE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C2C8-5C76-5B93-7DCF-B7E59F0A10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“&lt;=1” is considered as “Bad”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&lt;=2” is considered as “Below Average”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&lt;=3” is considered as “Average”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&lt;=4” is considered as “Good”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&lt;=5” is considered as “Awesome!”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B0630CF-5A67-317F-1B8F-2A98E0426F3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79380077"/>
              </p:ext>
            </p:extLst>
          </p:nvPr>
        </p:nvGraphicFramePr>
        <p:xfrm>
          <a:off x="6598920" y="2214694"/>
          <a:ext cx="4251960" cy="3424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0973">
                  <a:extLst>
                    <a:ext uri="{9D8B030D-6E8A-4147-A177-3AD203B41FA5}">
                      <a16:colId xmlns:a16="http://schemas.microsoft.com/office/drawing/2014/main" val="3034171192"/>
                    </a:ext>
                  </a:extLst>
                </a:gridCol>
                <a:gridCol w="1644626">
                  <a:extLst>
                    <a:ext uri="{9D8B030D-6E8A-4147-A177-3AD203B41FA5}">
                      <a16:colId xmlns:a16="http://schemas.microsoft.com/office/drawing/2014/main" val="3544275707"/>
                    </a:ext>
                  </a:extLst>
                </a:gridCol>
                <a:gridCol w="1136361">
                  <a:extLst>
                    <a:ext uri="{9D8B030D-6E8A-4147-A177-3AD203B41FA5}">
                      <a16:colId xmlns:a16="http://schemas.microsoft.com/office/drawing/2014/main" val="1531678843"/>
                    </a:ext>
                  </a:extLst>
                </a:gridCol>
              </a:tblGrid>
              <a:tr h="4280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highlight>
                            <a:srgbClr val="B4C6E7"/>
                          </a:highlight>
                        </a:rPr>
                        <a:t>Country</a:t>
                      </a:r>
                      <a:endParaRPr lang="en-US" sz="1100">
                        <a:effectLst/>
                        <a:highlight>
                          <a:srgbClr val="B4C6E7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highlight>
                            <a:srgbClr val="B4C6E7"/>
                          </a:highlight>
                        </a:rPr>
                        <a:t>Average of Rating</a:t>
                      </a:r>
                      <a:endParaRPr lang="en-US" sz="1100">
                        <a:effectLst/>
                        <a:highlight>
                          <a:srgbClr val="B4C6E7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highlight>
                            <a:srgbClr val="B4C6E7"/>
                          </a:highlight>
                        </a:rPr>
                        <a:t>Quality</a:t>
                      </a:r>
                      <a:endParaRPr lang="en-US" sz="1100">
                        <a:effectLst/>
                        <a:highlight>
                          <a:srgbClr val="B4C6E7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263166"/>
                  </a:ext>
                </a:extLst>
              </a:tr>
              <a:tr h="4280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 dirty="0">
                          <a:effectLst/>
                        </a:rPr>
                        <a:t>Australia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3.658333333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1224581"/>
                  </a:ext>
                </a:extLst>
              </a:tr>
              <a:tr h="4280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Sri Lanka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3.87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9569283"/>
                  </a:ext>
                </a:extLst>
              </a:tr>
              <a:tr h="4280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Canada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3.575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2282767"/>
                  </a:ext>
                </a:extLst>
              </a:tr>
              <a:tr h="4280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Indonesia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4.295238095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Awesome!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6868274"/>
                  </a:ext>
                </a:extLst>
              </a:tr>
              <a:tr h="4280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Philippines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4.468181818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Awesome!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7860341"/>
                  </a:ext>
                </a:extLst>
              </a:tr>
              <a:tr h="4280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Qatar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4.06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Awesome!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87221713"/>
                  </a:ext>
                </a:extLst>
              </a:tr>
              <a:tr h="4280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Singapore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</a:rPr>
                        <a:t>3.575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100" dirty="0">
                          <a:effectLst/>
                        </a:rPr>
                        <a:t>Good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637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4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C109-266B-9C39-AB75-3D99EA2C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BB96831-A115-ACB1-F479-0452A971B9B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63953063"/>
              </p:ext>
            </p:extLst>
          </p:nvPr>
        </p:nvGraphicFramePr>
        <p:xfrm>
          <a:off x="914400" y="3299791"/>
          <a:ext cx="5105400" cy="20772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93210894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280081707"/>
                    </a:ext>
                  </a:extLst>
                </a:gridCol>
              </a:tblGrid>
              <a:tr h="415455">
                <a:tc>
                  <a:txBody>
                    <a:bodyPr/>
                    <a:lstStyle/>
                    <a:p>
                      <a:r>
                        <a:rPr lang="en-US" dirty="0"/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OF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88000"/>
                  </a:ext>
                </a:extLst>
              </a:tr>
              <a:tr h="41545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86815"/>
                  </a:ext>
                </a:extLst>
              </a:tr>
              <a:tr h="41545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57282"/>
                  </a:ext>
                </a:extLst>
              </a:tr>
              <a:tr h="41545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16800"/>
                  </a:ext>
                </a:extLst>
              </a:tr>
              <a:tr h="41545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35118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4A2BE2A-BFC5-CF61-6098-B65E9A4E0F4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51141417"/>
              </p:ext>
            </p:extLst>
          </p:nvPr>
        </p:nvGraphicFramePr>
        <p:xfrm>
          <a:off x="6172200" y="2366963"/>
          <a:ext cx="51054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77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9859-02A3-5BDE-045D-635DAD3D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1E53-AC0A-D068-6826-90EC91B2A5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630CCC-13F8-40E9-9030-B69030FE2DD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543301950"/>
              </p:ext>
            </p:extLst>
          </p:nvPr>
        </p:nvGraphicFramePr>
        <p:xfrm>
          <a:off x="705956" y="2048439"/>
          <a:ext cx="10933668" cy="3872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510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F2D0-8F97-14B6-A1A5-FD87C7FC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9737-347A-2411-9A30-9CE0BDBEB6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restaurants with awesome! Quality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restaurants with good Quality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4388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restaurants with average Quality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restaurants with Below average  Quality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restaurants with bad Quality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2148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FA63B9-4DA1-48E4-9FC4-3FA239FBFFA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000813429"/>
              </p:ext>
            </p:extLst>
          </p:nvPr>
        </p:nvGraphicFramePr>
        <p:xfrm>
          <a:off x="6172200" y="2366963"/>
          <a:ext cx="51054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892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7F56-D02E-E088-ACD5-5E54CB55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B8E4-4DCA-8A35-8881-F978A85319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TOTAL RESTAURANTS WITH TABLE BOOKINGS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1158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TOTAL RESTAURANTS WITH NO TABLE BOOKINGS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8393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EBCB5F-61FF-4FF0-A245-9057998F01C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34987573"/>
              </p:ext>
            </p:extLst>
          </p:nvPr>
        </p:nvGraphicFramePr>
        <p:xfrm>
          <a:off x="6096000" y="2214694"/>
          <a:ext cx="51054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0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7A9B-3FD8-2937-F9BC-BA16207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3410-E5D0-7419-EA96-DAE0ADB898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TOTAL RESTAURANTS WITH ONLINE DELIVERY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2451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TOTAL RESTAURANTS WITHOUT ONLINE DELIVERY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7100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DFE8D6-E531-4B24-A991-F78FDA1BEA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29995030"/>
              </p:ext>
            </p:extLst>
          </p:nvPr>
        </p:nvGraphicFramePr>
        <p:xfrm>
          <a:off x="6172200" y="2366963"/>
          <a:ext cx="51054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50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B44B-C1DD-BD8F-0A4D-C5B121FD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4594"/>
            <a:ext cx="10364451" cy="5439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88219D-03F1-F564-3555-D5527978D3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080626" cy="389824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98DD61-46EA-DA40-1BF1-E9B05395B7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8BD280-BE2F-008A-B0C6-1458C9D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988290"/>
            <a:ext cx="12007273" cy="57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0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ACFE-583F-4612-04B8-F682CA8F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Outlook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12BFFA-8891-8109-3099-C02DBE9D83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FOLLOWING EACH SUGGESTED COUNTRY EXPENDITURE ON FOOD SO THAT THE FUTURE ANALYSIS CAN BE PERFORMED FROM THE ROOTS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VARIOUS DATA CLEANING METHODS ARE USED TO GRASP THE VARIOUS ANALYTICS AND INSIGHTS FROM THE  DRIVEN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 its ambitious expansion plans and commitment to innovation, Zomato is poised for continued growth and success in the global food delivery market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E8AE74-65F3-61D4-DCDA-0D7924DF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8A2A6-97F6-2380-2AB6-44EDDE2189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If Average cost will Increase, rating will increase for the suggested countries. But same thing does not follow when we are taking all countries at once.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Restaurant with Online delivery and table booking has higher ratings.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Revealed patterns in the foundations for Expanding the Business across various countries that Included various aspects.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Focusing on the Cuisines that are of low feedback will make our business improved.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Price Range plays an important role in Getting customer Engagement for success.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3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5C0E-1738-B6E8-7A1E-9CC477F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YOU……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32118-136A-CB1B-542A-E26E41790D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6652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3C22-701B-EB23-BDFA-8CD41A1F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B609-6296-71CE-D247-4D93A0AD60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of 2022, the global Food &amp; Grocery Retail market was estimated at USD 11895277.68 million.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Zomato is impacting major role to grow this industry.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Zomato is the leading delivery Partnership company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8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00D4-020D-E3D7-B50D-064787BC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6EF722-3B48-50B6-A81C-A854E8E6C2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0874367"/>
              </p:ext>
            </p:extLst>
          </p:nvPr>
        </p:nvGraphicFramePr>
        <p:xfrm>
          <a:off x="914400" y="2366963"/>
          <a:ext cx="1036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81935459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202653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2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4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average of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23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voters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4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 all average expenditure on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820 Rupees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8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Frequent 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5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80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FA04-C1AD-24DE-55E5-6D62E95E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B134BA-A35F-4C36-B519-5D94FB437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536722" cy="34241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–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Point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C30E5B-31C9-2510-A561-660C117A31FA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0" i="0" u="none" strike="noStrike" kern="1200" cap="none" spc="0" normalizeH="0" baseline="0" noProof="0" dirty="0">
              <a:ln w="3175" cmpd="sng"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Garamond" panose="02020404030301010803"/>
              <a:ea typeface="+mj-ea"/>
              <a:cs typeface="+mj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2912B3-C70D-2EBB-10CA-9EF00224D31A}"/>
              </a:ext>
            </a:extLst>
          </p:cNvPr>
          <p:cNvSpPr txBox="1">
            <a:spLocks/>
          </p:cNvSpPr>
          <p:nvPr/>
        </p:nvSpPr>
        <p:spPr>
          <a:xfrm>
            <a:off x="1298448" y="2560320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6FA66BD7-BADB-A7F9-1E65-2D7FE65C4141}"/>
              </a:ext>
            </a:extLst>
          </p:cNvPr>
          <p:cNvSpPr txBox="1">
            <a:spLocks/>
          </p:cNvSpPr>
          <p:nvPr/>
        </p:nvSpPr>
        <p:spPr>
          <a:xfrm>
            <a:off x="6835170" y="2367093"/>
            <a:ext cx="4064478" cy="3424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 –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Aggregator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Aggregator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Lookup Function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 Blank, ISNA, Is Error functions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Array Function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02235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D3C4-440F-9E56-79EE-8AF18D5C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F87F-8067-5403-3C94-EE20A5E627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Suggest Countries and opening new Restaurant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Suggest Cities to open new Restaurant.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show insights using visualization.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some key points which help to promote the business.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7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DD8A-8251-4C91-18B2-EB468D0E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623A0E-7F5D-4337-A049-34C19AB3C09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2543692"/>
              </p:ext>
            </p:extLst>
          </p:nvPr>
        </p:nvGraphicFramePr>
        <p:xfrm>
          <a:off x="914400" y="2366963"/>
          <a:ext cx="51054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D35FA-1094-C02A-4143-D00ECB9419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2018 TOTAL RESTAURANTS COUNT IS HIGHER COMPARING WITH ANOTHER YEARS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2010 TOTAL RESTAURANTS COUNT IS LOW</a:t>
            </a:r>
          </a:p>
        </p:txBody>
      </p:sp>
    </p:spTree>
    <p:extLst>
      <p:ext uri="{BB962C8B-B14F-4D97-AF65-F5344CB8AC3E}">
        <p14:creationId xmlns:p14="http://schemas.microsoft.com/office/powerpoint/2010/main" val="1935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40F9-D631-635F-BF19-305891FF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B2501-E078-ACBD-0027-62957C9D232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 HAS THE HIGHEST NUMBER OF RESTAURANTS WITH 8652 COUNT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CANADA HAS THE LOWEST NUMBER OF RESTAURANTS WITH 4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60D74F-5147-8576-525B-428B0093232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92541702"/>
              </p:ext>
            </p:extLst>
          </p:nvPr>
        </p:nvGraphicFramePr>
        <p:xfrm>
          <a:off x="914400" y="2366963"/>
          <a:ext cx="51054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235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528F-D7EA-7F8E-2867-7C4E6A9D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7904-CC57-27F7-4540-0160213E7F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recommended countries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Australia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Indonesia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Philippines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Qatar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Lanka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422F5F-C8BC-489E-B3D2-690CE9D3E12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54899635"/>
              </p:ext>
            </p:extLst>
          </p:nvPr>
        </p:nvGraphicFramePr>
        <p:xfrm>
          <a:off x="6172200" y="2366963"/>
          <a:ext cx="51054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293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A977-413A-646F-F42A-696A23EB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AE55-6651-2736-A7F1-16AEA95F52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Singapore has the highest expenditure on food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turkey has the lowest expenditure on food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F7A1C02-34E1-40B6-A443-587AFE885E4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75327130"/>
              </p:ext>
            </p:extLst>
          </p:nvPr>
        </p:nvGraphicFramePr>
        <p:xfrm>
          <a:off x="6251715" y="2367092"/>
          <a:ext cx="4076698" cy="3424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321">
                  <a:extLst>
                    <a:ext uri="{9D8B030D-6E8A-4147-A177-3AD203B41FA5}">
                      <a16:colId xmlns:a16="http://schemas.microsoft.com/office/drawing/2014/main" val="2674640985"/>
                    </a:ext>
                  </a:extLst>
                </a:gridCol>
                <a:gridCol w="2004377">
                  <a:extLst>
                    <a:ext uri="{9D8B030D-6E8A-4147-A177-3AD203B41FA5}">
                      <a16:colId xmlns:a16="http://schemas.microsoft.com/office/drawing/2014/main" val="1379846263"/>
                    </a:ext>
                  </a:extLst>
                </a:gridCol>
              </a:tblGrid>
              <a:tr h="21400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40404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40404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2490740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2007.59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0165482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Brazil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2239.09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9856759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3021.80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5136580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India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623.37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2000246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Indonesia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1462.19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7788357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New Zealand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3472.85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7932892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Philippines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273.16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2298277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Qatar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5123.88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8825288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Singapore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12983.32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6682582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South Africa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1851.02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3478786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Sri Lanka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665.00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7440339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Turkey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218.07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361266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United Arab Emirates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3777.66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8550269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United Kingdom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5028.92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1613191"/>
                  </a:ext>
                </a:extLst>
              </a:tr>
              <a:tr h="21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United States of America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2180.04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4579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5477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469</TotalTime>
  <Words>652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Garamond</vt:lpstr>
      <vt:lpstr>Times New Roman</vt:lpstr>
      <vt:lpstr>Tw Cen MT</vt:lpstr>
      <vt:lpstr>Wingdings</vt:lpstr>
      <vt:lpstr>Droplet</vt:lpstr>
      <vt:lpstr> DATA ANALYSIS</vt:lpstr>
      <vt:lpstr>Introduction</vt:lpstr>
      <vt:lpstr>DATA OVERVIEW</vt:lpstr>
      <vt:lpstr>Methodology</vt:lpstr>
      <vt:lpstr>Objective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ANALYSIS AND INSIGHTS</vt:lpstr>
      <vt:lpstr>DASHBOARD</vt:lpstr>
      <vt:lpstr>Future Outlook</vt:lpstr>
      <vt:lpstr>CONCLUSION</vt:lpstr>
      <vt:lpstr>THANK YOU……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ANALYSIS</dc:title>
  <dc:creator>Raghu Kotawar</dc:creator>
  <cp:lastModifiedBy>Raghu Kotawar</cp:lastModifiedBy>
  <cp:revision>8</cp:revision>
  <dcterms:created xsi:type="dcterms:W3CDTF">2024-04-17T13:58:04Z</dcterms:created>
  <dcterms:modified xsi:type="dcterms:W3CDTF">2024-04-17T21:47:46Z</dcterms:modified>
</cp:coreProperties>
</file>