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1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News Headlines as predictors of Flex company stock movement: Using Unigrams, Bigrams,</a:t>
            </a:r>
            <a:br>
              <a:rPr lang="en-US" sz="3600" dirty="0"/>
            </a:br>
            <a:r>
              <a:rPr lang="en-US" sz="3600" dirty="0"/>
              <a:t>Trigrams, and </a:t>
            </a:r>
            <a:r>
              <a:rPr lang="en-US" sz="3600" dirty="0" err="1"/>
              <a:t>Fourgrams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Kowshik</a:t>
            </a:r>
            <a:br>
              <a:rPr lang="en-US" dirty="0"/>
            </a:br>
            <a:r>
              <a:rPr lang="en-US" dirty="0"/>
              <a:t>January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Financial analysts, researchers, and Financial executives of Firms are interested in knowing how to predict stock price movement.</a:t>
            </a:r>
          </a:p>
          <a:p>
            <a:r>
              <a:rPr lang="en-US" dirty="0"/>
              <a:t>In recent years, a variety of Machine learning algorithms have been widely used to come up with prediction approaches.</a:t>
            </a:r>
          </a:p>
          <a:p>
            <a:r>
              <a:rPr lang="en-US" dirty="0"/>
              <a:t>Based on the assumption that news headlines impact the stock market trends, this project attempts to study the accuracy of machine learning algorithms in predicting a Firm’s stock movement.</a:t>
            </a:r>
          </a:p>
          <a:p>
            <a:r>
              <a:rPr lang="en-US" dirty="0"/>
              <a:t>In this study, the validity and accuracy of Five models were tested</a:t>
            </a:r>
          </a:p>
          <a:p>
            <a:r>
              <a:rPr lang="en-US" dirty="0"/>
              <a:t>Results show a best accuracy rate of 56%, and a lowest accuracy of 51%.</a:t>
            </a:r>
          </a:p>
        </p:txBody>
      </p:sp>
    </p:spTree>
    <p:extLst>
      <p:ext uri="{BB962C8B-B14F-4D97-AF65-F5344CB8AC3E}">
        <p14:creationId xmlns:p14="http://schemas.microsoft.com/office/powerpoint/2010/main" val="13124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stock price data for Flex Ltd company was collected from http://www.nasdaq.com/symbol/Flex/historical for the past 13 months, from December 1, 2015 to December 30, 2016.</a:t>
            </a:r>
          </a:p>
          <a:p>
            <a:pPr lvl="1"/>
            <a:r>
              <a:rPr lang="en-US" dirty="0"/>
              <a:t>The daily stock price data contains 5 attributes namely Open, High, Low, Close, and Volume, Adjusted Close.</a:t>
            </a:r>
          </a:p>
          <a:p>
            <a:r>
              <a:rPr lang="en-US" dirty="0"/>
              <a:t>The news headlines were collected for the same period from http://www.newsmax.com/Archives/Newsfront/16/2016/12/.</a:t>
            </a:r>
          </a:p>
          <a:p>
            <a:pPr lvl="1"/>
            <a:r>
              <a:rPr lang="en-US" dirty="0"/>
              <a:t>The newsmax.com headlines consisted of 20 headlines per day.</a:t>
            </a:r>
          </a:p>
          <a:p>
            <a:r>
              <a:rPr lang="en-US" dirty="0"/>
              <a:t>The two data chunks were merged to form a single data File in csv format with 274 observations.</a:t>
            </a:r>
          </a:p>
          <a:p>
            <a:pPr lvl="1"/>
            <a:r>
              <a:rPr lang="en-US" dirty="0"/>
              <a:t>After merging the two data sets, the data set used for this project had the following variables: date, close, volume, open, high, hl1-hl20.</a:t>
            </a:r>
          </a:p>
          <a:p>
            <a:pPr lvl="1"/>
            <a:r>
              <a:rPr lang="en-US" dirty="0"/>
              <a:t>The h1 through h20 were the 20 headline text for each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Prior to processing the data set, a new variable called “label”, was added.</a:t>
            </a:r>
          </a:p>
          <a:p>
            <a:pPr lvl="1"/>
            <a:r>
              <a:rPr lang="en-US" dirty="0"/>
              <a:t>The “label” variable was assigned binary values 0 or 1.</a:t>
            </a:r>
          </a:p>
          <a:p>
            <a:pPr lvl="1"/>
            <a:r>
              <a:rPr lang="en-US" dirty="0"/>
              <a:t>If the stock value at close was less than the open value, then the variable “label” was assigned 0, </a:t>
            </a:r>
          </a:p>
          <a:p>
            <a:pPr lvl="1"/>
            <a:r>
              <a:rPr lang="en-US" dirty="0"/>
              <a:t>If the stock value at close was greater than or equal to the open value, then the variable “label” was assigned a 1.</a:t>
            </a:r>
          </a:p>
          <a:p>
            <a:r>
              <a:rPr lang="en-US" dirty="0"/>
              <a:t>Headlines were combined into one text group for each day and a sentence separation was added</a:t>
            </a:r>
          </a:p>
          <a:p>
            <a:r>
              <a:rPr lang="en-US" dirty="0"/>
              <a:t>All punctuation except headline separators were removed,</a:t>
            </a:r>
          </a:p>
          <a:p>
            <a:r>
              <a:rPr lang="en-US" dirty="0"/>
              <a:t>Unnecessary words and space were removed, headline text was transformed to lower case</a:t>
            </a:r>
          </a:p>
          <a:p>
            <a:r>
              <a:rPr lang="en-US" dirty="0"/>
              <a:t>Dataset was divided into two sets: train and test. The train data set was used to train the model, and the test data set was used to make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  <a:p>
            <a:pPr lvl="1"/>
            <a:r>
              <a:rPr lang="en-US" dirty="0"/>
              <a:t>I glmnet.fit.1 &lt;- </a:t>
            </a:r>
            <a:r>
              <a:rPr lang="en-US" dirty="0" err="1"/>
              <a:t>cv.glmnet</a:t>
            </a:r>
            <a:r>
              <a:rPr lang="en-US" dirty="0"/>
              <a:t>(x=</a:t>
            </a:r>
            <a:r>
              <a:rPr lang="en-US" dirty="0" err="1"/>
              <a:t>xtrain</a:t>
            </a:r>
            <a:r>
              <a:rPr lang="en-US" dirty="0"/>
              <a:t>, y=</a:t>
            </a:r>
            <a:r>
              <a:rPr lang="en-US" dirty="0" err="1"/>
              <a:t>ytrain</a:t>
            </a:r>
            <a:r>
              <a:rPr lang="en-US" dirty="0"/>
              <a:t>, family=‘binomial’, alpha=0)</a:t>
            </a:r>
          </a:p>
          <a:p>
            <a:r>
              <a:rPr lang="en-US" dirty="0"/>
              <a:t>Prediction Using the Regularization Technique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preds</a:t>
            </a:r>
            <a:r>
              <a:rPr lang="en-US" dirty="0"/>
              <a:t> &lt;- predict(glmnet.fit.1, </a:t>
            </a:r>
            <a:r>
              <a:rPr lang="en-US" dirty="0" err="1"/>
              <a:t>newx</a:t>
            </a:r>
            <a:r>
              <a:rPr lang="en-US" dirty="0"/>
              <a:t>=</a:t>
            </a:r>
            <a:r>
              <a:rPr lang="en-US" dirty="0" err="1"/>
              <a:t>xtest</a:t>
            </a:r>
            <a:r>
              <a:rPr lang="en-US" dirty="0"/>
              <a:t>, type=‘response’, s=‘</a:t>
            </a:r>
            <a:r>
              <a:rPr lang="en-US" dirty="0" err="1"/>
              <a:t>lambda.min</a:t>
            </a:r>
            <a:r>
              <a:rPr lang="en-US" dirty="0"/>
              <a:t>’)</a:t>
            </a:r>
          </a:p>
          <a:p>
            <a:r>
              <a:rPr lang="en-US" dirty="0"/>
              <a:t>– Text processing using Document Term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44947"/>
            <a:ext cx="3200400" cy="21734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4279" y="4323216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Dual density plot of the predicted probabilities, for each of the true values 0 (stock is down) or 1 (stock is up or unchanged).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discernable separation between the 0 plot and the 1 plot. confirms we have a reasonable prediction model.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3156472"/>
            <a:ext cx="3200400" cy="342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3758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Dual Density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7000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AUC 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7000" y="2175597"/>
            <a:ext cx="320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AUC, or Area Under Curve, is a metric for binary classiﬁcation. It’s the second most popular one, after accuracy.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07000" y="3740712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an AUC score of 0.5605, we have a 56% probability that the true positive rate is accurate. This is not great, but better than random guessing.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786" y="2144945"/>
            <a:ext cx="3200400" cy="22156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81658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ROC Curve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23072" y="4360605"/>
            <a:ext cx="32521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relation between true positives and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dotted line is the threshold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 curve is not coinciding with the threshold.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a not so great, but reasonable prediction model, an indicator of future Flex stock trend.</a:t>
            </a:r>
          </a:p>
        </p:txBody>
      </p:sp>
    </p:spTree>
    <p:extLst>
      <p:ext uri="{BB962C8B-B14F-4D97-AF65-F5344CB8AC3E}">
        <p14:creationId xmlns:p14="http://schemas.microsoft.com/office/powerpoint/2010/main" val="42488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study has few limitations. The dataset is small, only 274 observations, 3 variables used in the analysis, and 20+ unused variables. Although 5 models were tested in this study, the methodology was identical. </a:t>
            </a:r>
          </a:p>
          <a:p>
            <a:r>
              <a:rPr lang="en-US" dirty="0"/>
              <a:t>The predictions of stock movement up or down, indicated by 1 or 0, were separated, indicating that the model predictions are significantly better than random guessing for stock price going up and stock price going down.</a:t>
            </a:r>
          </a:p>
          <a:p>
            <a:r>
              <a:rPr lang="en-US" dirty="0"/>
              <a:t>The training data set had 219 observations, and the test dataset 55 observations in this study. </a:t>
            </a:r>
          </a:p>
          <a:p>
            <a:r>
              <a:rPr lang="en-US" dirty="0"/>
              <a:t>Perhaps a larger data set of 5 years duration might have better variation in text and oﬀer better, more accurate prediction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other methods including Naive Bayes classiﬁcation and Support Vector Machine for  more accurate prediction models. </a:t>
            </a:r>
          </a:p>
          <a:p>
            <a:r>
              <a:rPr lang="en-US" dirty="0"/>
              <a:t>A larger data set of at least 5 years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9431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Questions/Comments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8796" y="3352800"/>
            <a:ext cx="252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8943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827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News Headlines as predictors of Flex company stock movement: Using Unigrams, Bigrams, Trigrams, and Fourgrams</vt:lpstr>
      <vt:lpstr>Introduction</vt:lpstr>
      <vt:lpstr>Data sources</vt:lpstr>
      <vt:lpstr>Data processing</vt:lpstr>
      <vt:lpstr>The model</vt:lpstr>
      <vt:lpstr>results</vt:lpstr>
      <vt:lpstr>summary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Headlines as predictors of Flex company stock movement: Using Unigrams, Bigrams, Trigrams, and Fourgrams</dc:title>
  <dc:creator>Raghu Kowshik</dc:creator>
  <cp:lastModifiedBy>Raghu Kowshik</cp:lastModifiedBy>
  <cp:revision>6</cp:revision>
  <dcterms:created xsi:type="dcterms:W3CDTF">2017-01-25T22:17:14Z</dcterms:created>
  <dcterms:modified xsi:type="dcterms:W3CDTF">2017-01-25T23:08:06Z</dcterms:modified>
</cp:coreProperties>
</file>