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4" r:id="rId8"/>
    <p:sldId id="265" r:id="rId9"/>
    <p:sldId id="275" r:id="rId10"/>
    <p:sldId id="266" r:id="rId11"/>
    <p:sldId id="276" r:id="rId12"/>
    <p:sldId id="268" r:id="rId13"/>
    <p:sldId id="277" r:id="rId14"/>
    <p:sldId id="278" r:id="rId15"/>
    <p:sldId id="27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32468169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69E41-3085-40FE-A116-C0B48497F56E}" type="datetimeFigureOut">
              <a:rPr lang="en-US" smtClean="0"/>
              <a:t>12-Mar-24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32296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1211532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85203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682825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1662432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1151743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A6121-7587-4B3C-AE16-635DF97D71F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83030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10337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238738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69E41-3085-40FE-A116-C0B48497F56E}"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342211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69E41-3085-40FE-A116-C0B48497F56E}" type="datetimeFigureOut">
              <a:rPr lang="en-US" smtClean="0"/>
              <a:t>12-Mar-24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152673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469E41-3085-40FE-A116-C0B48497F56E}" type="datetimeFigureOut">
              <a:rPr lang="en-US" smtClean="0"/>
              <a:t>12-Mar-24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1337244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469E41-3085-40FE-A116-C0B48497F56E}" type="datetimeFigureOut">
              <a:rPr lang="en-US" smtClean="0"/>
              <a:t>12-Mar-24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206224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1469E41-3085-40FE-A116-C0B48497F56E}" type="datetimeFigureOut">
              <a:rPr lang="en-US" smtClean="0"/>
              <a:t>12-Mar-24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414193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69E41-3085-40FE-A116-C0B48497F56E}" type="datetimeFigureOut">
              <a:rPr lang="en-US" smtClean="0"/>
              <a:t>12-Mar-24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217764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69E41-3085-40FE-A116-C0B48497F56E}" type="datetimeFigureOut">
              <a:rPr lang="en-US" smtClean="0"/>
              <a:t>12-Mar-24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A6121-7587-4B3C-AE16-635DF97D71F8}" type="slidenum">
              <a:rPr lang="en-US" smtClean="0"/>
              <a:t>‹#›</a:t>
            </a:fld>
            <a:endParaRPr lang="en-US"/>
          </a:p>
        </p:txBody>
      </p:sp>
    </p:spTree>
    <p:extLst>
      <p:ext uri="{BB962C8B-B14F-4D97-AF65-F5344CB8AC3E}">
        <p14:creationId xmlns:p14="http://schemas.microsoft.com/office/powerpoint/2010/main" val="175311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469E41-3085-40FE-A116-C0B48497F56E}" type="datetimeFigureOut">
              <a:rPr lang="en-US" smtClean="0"/>
              <a:t>12-Mar-24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EA6121-7587-4B3C-AE16-635DF97D71F8}" type="slidenum">
              <a:rPr lang="en-US" smtClean="0"/>
              <a:t>‹#›</a:t>
            </a:fld>
            <a:endParaRPr lang="en-US"/>
          </a:p>
        </p:txBody>
      </p:sp>
    </p:spTree>
    <p:extLst>
      <p:ext uri="{BB962C8B-B14F-4D97-AF65-F5344CB8AC3E}">
        <p14:creationId xmlns:p14="http://schemas.microsoft.com/office/powerpoint/2010/main" val="17716951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A0F1-8978-29BB-4007-96CB7E17F987}"/>
              </a:ext>
            </a:extLst>
          </p:cNvPr>
          <p:cNvSpPr>
            <a:spLocks noGrp="1"/>
          </p:cNvSpPr>
          <p:nvPr>
            <p:ph type="ctrTitle"/>
          </p:nvPr>
        </p:nvSpPr>
        <p:spPr/>
        <p:txBody>
          <a:bodyPr/>
          <a:lstStyle/>
          <a:p>
            <a:pPr algn="r"/>
            <a:r>
              <a:rPr lang="en-US" b="1" dirty="0"/>
              <a:t>LEAD Scoring Case Study</a:t>
            </a:r>
          </a:p>
        </p:txBody>
      </p:sp>
      <p:sp>
        <p:nvSpPr>
          <p:cNvPr id="3" name="Subtitle 2">
            <a:extLst>
              <a:ext uri="{FF2B5EF4-FFF2-40B4-BE49-F238E27FC236}">
                <a16:creationId xmlns:a16="http://schemas.microsoft.com/office/drawing/2014/main" id="{811F80B3-7778-6A6C-DABC-983C7C071055}"/>
              </a:ext>
            </a:extLst>
          </p:cNvPr>
          <p:cNvSpPr>
            <a:spLocks noGrp="1"/>
          </p:cNvSpPr>
          <p:nvPr>
            <p:ph type="subTitle" idx="1"/>
          </p:nvPr>
        </p:nvSpPr>
        <p:spPr/>
        <p:txBody>
          <a:bodyPr>
            <a:normAutofit/>
          </a:bodyPr>
          <a:lstStyle/>
          <a:p>
            <a:pPr algn="r"/>
            <a:endParaRPr lang="en-US" dirty="0"/>
          </a:p>
          <a:p>
            <a:pPr algn="r"/>
            <a:r>
              <a:rPr lang="en-US" dirty="0"/>
              <a:t>Raghavendra RAO M S</a:t>
            </a:r>
          </a:p>
          <a:p>
            <a:pPr algn="r"/>
            <a:r>
              <a:rPr lang="en-US" dirty="0"/>
              <a:t>Rahul Supolia</a:t>
            </a:r>
          </a:p>
        </p:txBody>
      </p:sp>
    </p:spTree>
    <p:extLst>
      <p:ext uri="{BB962C8B-B14F-4D97-AF65-F5344CB8AC3E}">
        <p14:creationId xmlns:p14="http://schemas.microsoft.com/office/powerpoint/2010/main" val="259330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94763-90A7-84ED-04EB-2CA4A0E8C3A0}"/>
              </a:ext>
            </a:extLst>
          </p:cNvPr>
          <p:cNvSpPr txBox="1"/>
          <p:nvPr/>
        </p:nvSpPr>
        <p:spPr>
          <a:xfrm>
            <a:off x="952500" y="1066799"/>
            <a:ext cx="9423400" cy="769441"/>
          </a:xfrm>
          <a:prstGeom prst="rect">
            <a:avLst/>
          </a:prstGeom>
          <a:noFill/>
        </p:spPr>
        <p:txBody>
          <a:bodyPr wrap="square" rtlCol="0">
            <a:spAutoFit/>
          </a:bodyPr>
          <a:lstStyle/>
          <a:p>
            <a:r>
              <a:rPr lang="en-US" sz="4400" dirty="0"/>
              <a:t>FEATURE ENGINEERING</a:t>
            </a:r>
          </a:p>
        </p:txBody>
      </p:sp>
      <p:sp>
        <p:nvSpPr>
          <p:cNvPr id="4" name="Content Placeholder 3">
            <a:extLst>
              <a:ext uri="{FF2B5EF4-FFF2-40B4-BE49-F238E27FC236}">
                <a16:creationId xmlns:a16="http://schemas.microsoft.com/office/drawing/2014/main" id="{6648B80F-CAB9-8DFA-412F-8242E63BCA47}"/>
              </a:ext>
            </a:extLst>
          </p:cNvPr>
          <p:cNvSpPr>
            <a:spLocks noGrp="1"/>
          </p:cNvSpPr>
          <p:nvPr>
            <p:ph sz="half" idx="1"/>
          </p:nvPr>
        </p:nvSpPr>
        <p:spPr>
          <a:xfrm>
            <a:off x="1054102" y="1697567"/>
            <a:ext cx="10286998" cy="3649134"/>
          </a:xfrm>
        </p:spPr>
        <p:txBody>
          <a:bodyPr>
            <a:normAutofit/>
          </a:bodyPr>
          <a:lstStyle/>
          <a:p>
            <a:pPr marL="342900" indent="-342900">
              <a:buFont typeface="+mj-lt"/>
              <a:buAutoNum type="arabicPeriod"/>
            </a:pPr>
            <a:r>
              <a:rPr lang="en-US" sz="2000" dirty="0"/>
              <a:t>Correlation of features with respect to target variable.</a:t>
            </a:r>
          </a:p>
          <a:p>
            <a:pPr marL="342900" indent="-342900">
              <a:buFont typeface="+mj-lt"/>
              <a:buAutoNum type="arabicPeriod"/>
            </a:pPr>
            <a:r>
              <a:rPr lang="en-US" sz="2000" dirty="0"/>
              <a:t>Filling outlier with median value for amt income total feature.</a:t>
            </a:r>
          </a:p>
          <a:p>
            <a:pPr marL="342900" indent="-342900">
              <a:buFont typeface="+mj-lt"/>
              <a:buAutoNum type="arabicPeriod"/>
            </a:pPr>
            <a:r>
              <a:rPr lang="en-US" sz="2000" dirty="0"/>
              <a:t>Replacing the outlier with nan value for days employed feature.</a:t>
            </a:r>
          </a:p>
          <a:p>
            <a:pPr marL="342900" indent="-342900">
              <a:buFont typeface="+mj-lt"/>
              <a:buAutoNum type="arabicPeriod"/>
            </a:pPr>
            <a:r>
              <a:rPr lang="en-US" sz="2000" dirty="0"/>
              <a:t>Label encoding for application data.</a:t>
            </a:r>
          </a:p>
          <a:p>
            <a:pPr marL="342900" indent="-342900">
              <a:buFont typeface="+mj-lt"/>
              <a:buAutoNum type="arabicPeriod"/>
            </a:pPr>
            <a:r>
              <a:rPr lang="en-US" sz="2000" dirty="0"/>
              <a:t>One hot encoding for application data</a:t>
            </a:r>
          </a:p>
        </p:txBody>
      </p:sp>
    </p:spTree>
    <p:extLst>
      <p:ext uri="{BB962C8B-B14F-4D97-AF65-F5344CB8AC3E}">
        <p14:creationId xmlns:p14="http://schemas.microsoft.com/office/powerpoint/2010/main" val="105503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94763-90A7-84ED-04EB-2CA4A0E8C3A0}"/>
              </a:ext>
            </a:extLst>
          </p:cNvPr>
          <p:cNvSpPr txBox="1"/>
          <p:nvPr/>
        </p:nvSpPr>
        <p:spPr>
          <a:xfrm>
            <a:off x="952500" y="1066799"/>
            <a:ext cx="9423400" cy="769441"/>
          </a:xfrm>
          <a:prstGeom prst="rect">
            <a:avLst/>
          </a:prstGeom>
          <a:noFill/>
        </p:spPr>
        <p:txBody>
          <a:bodyPr wrap="square" rtlCol="0">
            <a:spAutoFit/>
          </a:bodyPr>
          <a:lstStyle/>
          <a:p>
            <a:r>
              <a:rPr lang="en-US" sz="4400" dirty="0"/>
              <a:t>DATA PREPARATION</a:t>
            </a:r>
          </a:p>
        </p:txBody>
      </p:sp>
      <p:sp>
        <p:nvSpPr>
          <p:cNvPr id="4" name="Content Placeholder 3">
            <a:extLst>
              <a:ext uri="{FF2B5EF4-FFF2-40B4-BE49-F238E27FC236}">
                <a16:creationId xmlns:a16="http://schemas.microsoft.com/office/drawing/2014/main" id="{6648B80F-CAB9-8DFA-412F-8242E63BCA47}"/>
              </a:ext>
            </a:extLst>
          </p:cNvPr>
          <p:cNvSpPr>
            <a:spLocks noGrp="1"/>
          </p:cNvSpPr>
          <p:nvPr>
            <p:ph sz="half" idx="1"/>
          </p:nvPr>
        </p:nvSpPr>
        <p:spPr>
          <a:xfrm>
            <a:off x="1054102" y="1697567"/>
            <a:ext cx="10286998" cy="3649134"/>
          </a:xfrm>
        </p:spPr>
        <p:txBody>
          <a:bodyPr>
            <a:normAutofit/>
          </a:bodyPr>
          <a:lstStyle/>
          <a:p>
            <a:pPr marL="342900" indent="-342900">
              <a:buFont typeface="+mj-lt"/>
              <a:buAutoNum type="arabicPeriod"/>
            </a:pPr>
            <a:r>
              <a:rPr lang="en-US" sz="2000" dirty="0"/>
              <a:t>Copying and storing the application data in variable for model.</a:t>
            </a:r>
          </a:p>
          <a:p>
            <a:pPr marL="342900" indent="-342900">
              <a:buFont typeface="+mj-lt"/>
              <a:buAutoNum type="arabicPeriod"/>
            </a:pPr>
            <a:r>
              <a:rPr lang="en-US" sz="2000" dirty="0"/>
              <a:t>Merging the bureau  with application data.</a:t>
            </a:r>
          </a:p>
          <a:p>
            <a:pPr marL="342900" indent="-342900">
              <a:buFont typeface="+mj-lt"/>
              <a:buAutoNum type="arabicPeriod"/>
            </a:pPr>
            <a:r>
              <a:rPr lang="en-US" sz="2000" dirty="0"/>
              <a:t>Filling  missing values with zero.</a:t>
            </a:r>
          </a:p>
          <a:p>
            <a:pPr marL="342900" indent="-342900">
              <a:buFont typeface="+mj-lt"/>
              <a:buAutoNum type="arabicPeriod"/>
            </a:pPr>
            <a:r>
              <a:rPr lang="en-US" sz="2000" dirty="0"/>
              <a:t>Splitting data into input and output variable.</a:t>
            </a:r>
          </a:p>
          <a:p>
            <a:pPr marL="342900" indent="-342900">
              <a:buFont typeface="+mj-lt"/>
              <a:buAutoNum type="arabicPeriod"/>
            </a:pPr>
            <a:r>
              <a:rPr lang="en-US" sz="2000" dirty="0"/>
              <a:t>Scaling by Standard scaler.</a:t>
            </a:r>
          </a:p>
          <a:p>
            <a:pPr marL="342900" indent="-342900">
              <a:buFont typeface="+mj-lt"/>
              <a:buAutoNum type="arabicPeriod"/>
            </a:pPr>
            <a:r>
              <a:rPr lang="en-US" sz="2000" dirty="0"/>
              <a:t>Defining training and testing data using train-test split</a:t>
            </a:r>
          </a:p>
        </p:txBody>
      </p:sp>
    </p:spTree>
    <p:extLst>
      <p:ext uri="{BB962C8B-B14F-4D97-AF65-F5344CB8AC3E}">
        <p14:creationId xmlns:p14="http://schemas.microsoft.com/office/powerpoint/2010/main" val="295536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46D8-A488-0335-4234-68784ECE35D2}"/>
              </a:ext>
            </a:extLst>
          </p:cNvPr>
          <p:cNvSpPr>
            <a:spLocks noGrp="1"/>
          </p:cNvSpPr>
          <p:nvPr>
            <p:ph type="title"/>
          </p:nvPr>
        </p:nvSpPr>
        <p:spPr/>
        <p:txBody>
          <a:bodyPr>
            <a:normAutofit/>
          </a:bodyPr>
          <a:lstStyle/>
          <a:p>
            <a:r>
              <a:rPr lang="en-US" sz="4400" b="1" dirty="0"/>
              <a:t>MODEL building</a:t>
            </a:r>
          </a:p>
        </p:txBody>
      </p:sp>
      <p:sp>
        <p:nvSpPr>
          <p:cNvPr id="4" name="Content Placeholder 3">
            <a:extLst>
              <a:ext uri="{FF2B5EF4-FFF2-40B4-BE49-F238E27FC236}">
                <a16:creationId xmlns:a16="http://schemas.microsoft.com/office/drawing/2014/main" id="{5DEBB00F-7DBB-D0A8-9D06-D9B579723F88}"/>
              </a:ext>
            </a:extLst>
          </p:cNvPr>
          <p:cNvSpPr>
            <a:spLocks noGrp="1"/>
          </p:cNvSpPr>
          <p:nvPr>
            <p:ph sz="half" idx="2"/>
          </p:nvPr>
        </p:nvSpPr>
        <p:spPr>
          <a:xfrm>
            <a:off x="685801" y="2142067"/>
            <a:ext cx="10131426" cy="3649133"/>
          </a:xfrm>
        </p:spPr>
        <p:txBody>
          <a:bodyPr>
            <a:normAutofit lnSpcReduction="10000"/>
          </a:bodyPr>
          <a:lstStyle/>
          <a:p>
            <a:pPr algn="just"/>
            <a:r>
              <a:rPr lang="en-US" sz="2400" dirty="0"/>
              <a:t>Splitting dataset into training and testing sets.</a:t>
            </a:r>
          </a:p>
          <a:p>
            <a:pPr algn="just"/>
            <a:r>
              <a:rPr lang="en-US" sz="2400" dirty="0"/>
              <a:t>The split was done at 80% and 20% for train and test data respectively. </a:t>
            </a:r>
          </a:p>
          <a:p>
            <a:pPr algn="just"/>
            <a:r>
              <a:rPr lang="en-US" sz="2400" dirty="0"/>
              <a:t>Based on the results, we chose the </a:t>
            </a:r>
            <a:r>
              <a:rPr lang="en-US" sz="2400" dirty="0" err="1"/>
              <a:t>LightGBM</a:t>
            </a:r>
            <a:r>
              <a:rPr lang="en-US" sz="2400" dirty="0"/>
              <a:t> &amp; Logistic Regression on which we tested the other metrics to see in depth performance of these 2 models based on several different metrics to choose the best model for our analysis.</a:t>
            </a:r>
          </a:p>
          <a:p>
            <a:pPr algn="just"/>
            <a:r>
              <a:rPr lang="en-US" sz="2400" dirty="0"/>
              <a:t>Predictions on test dataset.</a:t>
            </a:r>
          </a:p>
          <a:p>
            <a:pPr algn="just"/>
            <a:r>
              <a:rPr lang="en-US" sz="2400" dirty="0"/>
              <a:t>Fitting and Transforming the data to reduce dimensions in to 100</a:t>
            </a:r>
          </a:p>
          <a:p>
            <a:pPr algn="just"/>
            <a:r>
              <a:rPr lang="en-US" sz="2400" dirty="0"/>
              <a:t>Overall accuracy comes to 91%</a:t>
            </a:r>
          </a:p>
          <a:p>
            <a:pPr algn="just"/>
            <a:endParaRPr lang="en-US" sz="2400" dirty="0"/>
          </a:p>
        </p:txBody>
      </p:sp>
    </p:spTree>
    <p:extLst>
      <p:ext uri="{BB962C8B-B14F-4D97-AF65-F5344CB8AC3E}">
        <p14:creationId xmlns:p14="http://schemas.microsoft.com/office/powerpoint/2010/main" val="127022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46D8-A488-0335-4234-68784ECE35D2}"/>
              </a:ext>
            </a:extLst>
          </p:cNvPr>
          <p:cNvSpPr>
            <a:spLocks noGrp="1"/>
          </p:cNvSpPr>
          <p:nvPr>
            <p:ph type="title"/>
          </p:nvPr>
        </p:nvSpPr>
        <p:spPr/>
        <p:txBody>
          <a:bodyPr>
            <a:normAutofit/>
          </a:bodyPr>
          <a:lstStyle/>
          <a:p>
            <a:r>
              <a:rPr lang="en-US" sz="4400" b="1" dirty="0"/>
              <a:t>PERFORMANCE METRICS</a:t>
            </a:r>
          </a:p>
        </p:txBody>
      </p:sp>
      <p:sp>
        <p:nvSpPr>
          <p:cNvPr id="4" name="Content Placeholder 3">
            <a:extLst>
              <a:ext uri="{FF2B5EF4-FFF2-40B4-BE49-F238E27FC236}">
                <a16:creationId xmlns:a16="http://schemas.microsoft.com/office/drawing/2014/main" id="{5DEBB00F-7DBB-D0A8-9D06-D9B579723F88}"/>
              </a:ext>
            </a:extLst>
          </p:cNvPr>
          <p:cNvSpPr>
            <a:spLocks noGrp="1"/>
          </p:cNvSpPr>
          <p:nvPr>
            <p:ph sz="half" idx="2"/>
          </p:nvPr>
        </p:nvSpPr>
        <p:spPr>
          <a:xfrm>
            <a:off x="685801" y="1308100"/>
            <a:ext cx="4229099" cy="3649133"/>
          </a:xfrm>
        </p:spPr>
        <p:txBody>
          <a:bodyPr>
            <a:normAutofit/>
          </a:bodyPr>
          <a:lstStyle/>
          <a:p>
            <a:pPr marL="0" indent="0" algn="just">
              <a:buNone/>
            </a:pPr>
            <a:r>
              <a:rPr lang="en-US" sz="2400" dirty="0"/>
              <a:t>Confusion Matrix for  LGBM</a:t>
            </a:r>
          </a:p>
          <a:p>
            <a:pPr marL="0" indent="0" algn="just">
              <a:buNone/>
            </a:pPr>
            <a:r>
              <a:rPr lang="en-US" sz="2400" dirty="0"/>
              <a:t>[[42728		13826]</a:t>
            </a:r>
          </a:p>
          <a:p>
            <a:pPr marL="0" indent="0" algn="just">
              <a:buNone/>
            </a:pPr>
            <a:r>
              <a:rPr lang="en-US" sz="2400" dirty="0"/>
              <a:t>[1752			3197]]</a:t>
            </a:r>
          </a:p>
        </p:txBody>
      </p:sp>
      <p:sp>
        <p:nvSpPr>
          <p:cNvPr id="3" name="Content Placeholder 3">
            <a:extLst>
              <a:ext uri="{FF2B5EF4-FFF2-40B4-BE49-F238E27FC236}">
                <a16:creationId xmlns:a16="http://schemas.microsoft.com/office/drawing/2014/main" id="{AC769599-001B-B537-AC92-D66B6605FF14}"/>
              </a:ext>
            </a:extLst>
          </p:cNvPr>
          <p:cNvSpPr txBox="1">
            <a:spLocks/>
          </p:cNvSpPr>
          <p:nvPr/>
        </p:nvSpPr>
        <p:spPr>
          <a:xfrm>
            <a:off x="5626101" y="1337733"/>
            <a:ext cx="4229099"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Font typeface="Arial"/>
              <a:buNone/>
            </a:pPr>
            <a:r>
              <a:rPr lang="en-US" sz="2400" dirty="0"/>
              <a:t>Confusion Matrix for  Logistic</a:t>
            </a:r>
          </a:p>
          <a:p>
            <a:pPr marL="0" indent="0" algn="just">
              <a:buFont typeface="Arial"/>
              <a:buNone/>
            </a:pPr>
            <a:r>
              <a:rPr lang="en-US" sz="2400" dirty="0"/>
              <a:t>[[56498		56]</a:t>
            </a:r>
          </a:p>
          <a:p>
            <a:pPr marL="0" indent="0" algn="just">
              <a:buFont typeface="Arial"/>
              <a:buNone/>
            </a:pPr>
            <a:r>
              <a:rPr lang="en-US" sz="2400" dirty="0"/>
              <a:t>[4899			50]]</a:t>
            </a:r>
          </a:p>
        </p:txBody>
      </p:sp>
      <p:sp>
        <p:nvSpPr>
          <p:cNvPr id="5" name="TextBox 4">
            <a:extLst>
              <a:ext uri="{FF2B5EF4-FFF2-40B4-BE49-F238E27FC236}">
                <a16:creationId xmlns:a16="http://schemas.microsoft.com/office/drawing/2014/main" id="{BEE7930C-AA97-14DF-081E-D2D69B2B6D06}"/>
              </a:ext>
            </a:extLst>
          </p:cNvPr>
          <p:cNvSpPr txBox="1"/>
          <p:nvPr/>
        </p:nvSpPr>
        <p:spPr>
          <a:xfrm>
            <a:off x="825500" y="4457700"/>
            <a:ext cx="8572500" cy="923330"/>
          </a:xfrm>
          <a:prstGeom prst="rect">
            <a:avLst/>
          </a:prstGeom>
          <a:noFill/>
        </p:spPr>
        <p:txBody>
          <a:bodyPr wrap="square" rtlCol="0">
            <a:spAutoFit/>
          </a:bodyPr>
          <a:lstStyle/>
          <a:p>
            <a:r>
              <a:rPr lang="en-US" dirty="0"/>
              <a:t>Here, we can see that Logistic Model is failed to predict Defaulters classification, But, In our Case we are more interested in Defaulters classification. So LGBM is more better than Logistic here.</a:t>
            </a:r>
          </a:p>
        </p:txBody>
      </p:sp>
    </p:spTree>
    <p:extLst>
      <p:ext uri="{BB962C8B-B14F-4D97-AF65-F5344CB8AC3E}">
        <p14:creationId xmlns:p14="http://schemas.microsoft.com/office/powerpoint/2010/main" val="155094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46D8-A488-0335-4234-68784ECE35D2}"/>
              </a:ext>
            </a:extLst>
          </p:cNvPr>
          <p:cNvSpPr>
            <a:spLocks noGrp="1"/>
          </p:cNvSpPr>
          <p:nvPr>
            <p:ph type="title"/>
          </p:nvPr>
        </p:nvSpPr>
        <p:spPr/>
        <p:txBody>
          <a:bodyPr>
            <a:normAutofit/>
          </a:bodyPr>
          <a:lstStyle/>
          <a:p>
            <a:r>
              <a:rPr lang="en-US" sz="4400" b="1" dirty="0"/>
              <a:t>PERFORMANCE METRICS</a:t>
            </a:r>
          </a:p>
        </p:txBody>
      </p:sp>
      <p:sp>
        <p:nvSpPr>
          <p:cNvPr id="4" name="Content Placeholder 3">
            <a:extLst>
              <a:ext uri="{FF2B5EF4-FFF2-40B4-BE49-F238E27FC236}">
                <a16:creationId xmlns:a16="http://schemas.microsoft.com/office/drawing/2014/main" id="{5DEBB00F-7DBB-D0A8-9D06-D9B579723F88}"/>
              </a:ext>
            </a:extLst>
          </p:cNvPr>
          <p:cNvSpPr>
            <a:spLocks noGrp="1"/>
          </p:cNvSpPr>
          <p:nvPr>
            <p:ph sz="half" idx="2"/>
          </p:nvPr>
        </p:nvSpPr>
        <p:spPr>
          <a:xfrm>
            <a:off x="685801" y="1658498"/>
            <a:ext cx="4229099" cy="3649133"/>
          </a:xfrm>
        </p:spPr>
        <p:txBody>
          <a:bodyPr>
            <a:normAutofit/>
          </a:bodyPr>
          <a:lstStyle/>
          <a:p>
            <a:pPr marL="0" indent="0" algn="just">
              <a:buNone/>
            </a:pPr>
            <a:r>
              <a:rPr lang="en-US" sz="2400" dirty="0"/>
              <a:t>Precision and Recall for  LGBM</a:t>
            </a:r>
          </a:p>
          <a:p>
            <a:pPr marL="0" indent="0" algn="just">
              <a:buNone/>
            </a:pPr>
            <a:r>
              <a:rPr lang="en-US" sz="2400" dirty="0"/>
              <a:t>Precision Score = 0.1878</a:t>
            </a:r>
          </a:p>
          <a:p>
            <a:pPr marL="0" indent="0" algn="just">
              <a:buNone/>
            </a:pPr>
            <a:r>
              <a:rPr lang="en-US" sz="2400" dirty="0"/>
              <a:t>Recall Score = 0.6459</a:t>
            </a:r>
          </a:p>
        </p:txBody>
      </p:sp>
      <p:sp>
        <p:nvSpPr>
          <p:cNvPr id="3" name="Content Placeholder 3">
            <a:extLst>
              <a:ext uri="{FF2B5EF4-FFF2-40B4-BE49-F238E27FC236}">
                <a16:creationId xmlns:a16="http://schemas.microsoft.com/office/drawing/2014/main" id="{AC769599-001B-B537-AC92-D66B6605FF14}"/>
              </a:ext>
            </a:extLst>
          </p:cNvPr>
          <p:cNvSpPr txBox="1">
            <a:spLocks/>
          </p:cNvSpPr>
          <p:nvPr/>
        </p:nvSpPr>
        <p:spPr>
          <a:xfrm>
            <a:off x="5567364" y="1604433"/>
            <a:ext cx="4229099"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Font typeface="Arial"/>
              <a:buNone/>
            </a:pPr>
            <a:r>
              <a:rPr lang="en-US" sz="2400" dirty="0"/>
              <a:t>Precision and Recall for  Logistic</a:t>
            </a:r>
          </a:p>
          <a:p>
            <a:pPr marL="0" indent="0" algn="just">
              <a:buNone/>
            </a:pPr>
            <a:r>
              <a:rPr lang="en-US" sz="2400" dirty="0"/>
              <a:t>Precision Score = 0.4716</a:t>
            </a:r>
          </a:p>
          <a:p>
            <a:pPr marL="0" indent="0" algn="just">
              <a:buNone/>
            </a:pPr>
            <a:r>
              <a:rPr lang="en-US" sz="2400" dirty="0"/>
              <a:t>Recall Score = 0.0101</a:t>
            </a:r>
          </a:p>
        </p:txBody>
      </p:sp>
      <p:sp>
        <p:nvSpPr>
          <p:cNvPr id="5" name="TextBox 4">
            <a:extLst>
              <a:ext uri="{FF2B5EF4-FFF2-40B4-BE49-F238E27FC236}">
                <a16:creationId xmlns:a16="http://schemas.microsoft.com/office/drawing/2014/main" id="{BEE7930C-AA97-14DF-081E-D2D69B2B6D06}"/>
              </a:ext>
            </a:extLst>
          </p:cNvPr>
          <p:cNvSpPr txBox="1"/>
          <p:nvPr/>
        </p:nvSpPr>
        <p:spPr>
          <a:xfrm>
            <a:off x="685801" y="4457700"/>
            <a:ext cx="8572500" cy="1200329"/>
          </a:xfrm>
          <a:prstGeom prst="rect">
            <a:avLst/>
          </a:prstGeom>
          <a:noFill/>
        </p:spPr>
        <p:txBody>
          <a:bodyPr wrap="square" rtlCol="0">
            <a:spAutoFit/>
          </a:bodyPr>
          <a:lstStyle/>
          <a:p>
            <a:r>
              <a:rPr lang="en-US" dirty="0"/>
              <a:t>We want more Recall Score even though precision score is less, This is because we care more about minimizing the False Negatives, i.e. the people who were predicted as Non-Defaulters by the model but were actually Defaulters. We do not want to miss out on any Defaulter as being classified as Non-Defaulter </a:t>
            </a:r>
          </a:p>
        </p:txBody>
      </p:sp>
      <p:sp>
        <p:nvSpPr>
          <p:cNvPr id="6" name="TextBox 5">
            <a:extLst>
              <a:ext uri="{FF2B5EF4-FFF2-40B4-BE49-F238E27FC236}">
                <a16:creationId xmlns:a16="http://schemas.microsoft.com/office/drawing/2014/main" id="{FD82BD52-4E7D-7B91-C6BB-B6AFF36F41DB}"/>
              </a:ext>
            </a:extLst>
          </p:cNvPr>
          <p:cNvSpPr txBox="1"/>
          <p:nvPr/>
        </p:nvSpPr>
        <p:spPr>
          <a:xfrm>
            <a:off x="685801" y="1689100"/>
            <a:ext cx="9334499" cy="923330"/>
          </a:xfrm>
          <a:prstGeom prst="rect">
            <a:avLst/>
          </a:prstGeom>
          <a:noFill/>
        </p:spPr>
        <p:txBody>
          <a:bodyPr wrap="square" rtlCol="0">
            <a:spAutoFit/>
          </a:bodyPr>
          <a:lstStyle/>
          <a:p>
            <a:r>
              <a:rPr lang="en-US" dirty="0"/>
              <a:t>Since the data available to us is an Imbalanced Dataset, we cannot simply use Accuracy as a metric for evaluating the performance of the model. There are some metrics that work well with imbalanced datasets, of which we will use the below-mentioned metrics</a:t>
            </a:r>
          </a:p>
        </p:txBody>
      </p:sp>
    </p:spTree>
    <p:extLst>
      <p:ext uri="{BB962C8B-B14F-4D97-AF65-F5344CB8AC3E}">
        <p14:creationId xmlns:p14="http://schemas.microsoft.com/office/powerpoint/2010/main" val="290075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F2650-1209-2D7E-BB30-C76A2F2BDAF9}"/>
              </a:ext>
            </a:extLst>
          </p:cNvPr>
          <p:cNvSpPr>
            <a:spLocks noGrp="1"/>
          </p:cNvSpPr>
          <p:nvPr>
            <p:ph type="title"/>
          </p:nvPr>
        </p:nvSpPr>
        <p:spPr/>
        <p:txBody>
          <a:bodyPr>
            <a:normAutofit/>
          </a:bodyPr>
          <a:lstStyle/>
          <a:p>
            <a:r>
              <a:rPr lang="en-US" sz="4000" b="1" dirty="0"/>
              <a:t>Plotting ROC/AUC Curve</a:t>
            </a:r>
          </a:p>
        </p:txBody>
      </p:sp>
      <p:pic>
        <p:nvPicPr>
          <p:cNvPr id="12" name="Content Placeholder 11">
            <a:extLst>
              <a:ext uri="{FF2B5EF4-FFF2-40B4-BE49-F238E27FC236}">
                <a16:creationId xmlns:a16="http://schemas.microsoft.com/office/drawing/2014/main" id="{6E5901D3-5610-E2C5-7474-44425F93CCFE}"/>
              </a:ext>
            </a:extLst>
          </p:cNvPr>
          <p:cNvPicPr>
            <a:picLocks noGrp="1" noChangeAspect="1"/>
          </p:cNvPicPr>
          <p:nvPr>
            <p:ph sz="half" idx="2"/>
          </p:nvPr>
        </p:nvPicPr>
        <p:blipFill>
          <a:blip r:embed="rId2"/>
          <a:stretch>
            <a:fillRect/>
          </a:stretch>
        </p:blipFill>
        <p:spPr>
          <a:xfrm>
            <a:off x="5821363" y="2400062"/>
            <a:ext cx="4995862" cy="3132614"/>
          </a:xfrm>
        </p:spPr>
      </p:pic>
      <p:pic>
        <p:nvPicPr>
          <p:cNvPr id="10" name="Content Placeholder 9">
            <a:extLst>
              <a:ext uri="{FF2B5EF4-FFF2-40B4-BE49-F238E27FC236}">
                <a16:creationId xmlns:a16="http://schemas.microsoft.com/office/drawing/2014/main" id="{4B4B9A74-66FA-D609-453E-781BFED0F307}"/>
              </a:ext>
            </a:extLst>
          </p:cNvPr>
          <p:cNvPicPr>
            <a:picLocks noGrp="1" noChangeAspect="1"/>
          </p:cNvPicPr>
          <p:nvPr>
            <p:ph sz="half" idx="1"/>
          </p:nvPr>
        </p:nvPicPr>
        <p:blipFill>
          <a:blip r:embed="rId3"/>
          <a:stretch>
            <a:fillRect/>
          </a:stretch>
        </p:blipFill>
        <p:spPr>
          <a:xfrm>
            <a:off x="685800" y="2368635"/>
            <a:ext cx="4995863" cy="3195467"/>
          </a:xfrm>
        </p:spPr>
      </p:pic>
      <p:sp>
        <p:nvSpPr>
          <p:cNvPr id="13" name="TextBox 12">
            <a:extLst>
              <a:ext uri="{FF2B5EF4-FFF2-40B4-BE49-F238E27FC236}">
                <a16:creationId xmlns:a16="http://schemas.microsoft.com/office/drawing/2014/main" id="{7C5CFCA9-79A3-072F-5376-5C522865AA54}"/>
              </a:ext>
            </a:extLst>
          </p:cNvPr>
          <p:cNvSpPr txBox="1"/>
          <p:nvPr/>
        </p:nvSpPr>
        <p:spPr>
          <a:xfrm>
            <a:off x="685800" y="5880100"/>
            <a:ext cx="9880600" cy="646331"/>
          </a:xfrm>
          <a:prstGeom prst="rect">
            <a:avLst/>
          </a:prstGeom>
          <a:noFill/>
        </p:spPr>
        <p:txBody>
          <a:bodyPr wrap="square" rtlCol="0">
            <a:spAutoFit/>
          </a:bodyPr>
          <a:lstStyle/>
          <a:p>
            <a:r>
              <a:rPr lang="en-US" dirty="0"/>
              <a:t>From above ROC plot, looking at AUC values we can say that LGBM model is good at </a:t>
            </a:r>
            <a:r>
              <a:rPr lang="en-US" dirty="0" err="1"/>
              <a:t>performace</a:t>
            </a:r>
            <a:r>
              <a:rPr lang="en-US" dirty="0"/>
              <a:t> of classification.</a:t>
            </a:r>
          </a:p>
        </p:txBody>
      </p:sp>
    </p:spTree>
    <p:extLst>
      <p:ext uri="{BB962C8B-B14F-4D97-AF65-F5344CB8AC3E}">
        <p14:creationId xmlns:p14="http://schemas.microsoft.com/office/powerpoint/2010/main" val="104922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CDACB-13C0-8369-E354-B20C538C0EFA}"/>
              </a:ext>
            </a:extLst>
          </p:cNvPr>
          <p:cNvSpPr>
            <a:spLocks noGrp="1"/>
          </p:cNvSpPr>
          <p:nvPr>
            <p:ph type="title"/>
          </p:nvPr>
        </p:nvSpPr>
        <p:spPr/>
        <p:txBody>
          <a:bodyPr>
            <a:normAutofit/>
          </a:bodyPr>
          <a:lstStyle/>
          <a:p>
            <a:r>
              <a:rPr lang="en-US" sz="4400" b="1" dirty="0"/>
              <a:t>Conclusion</a:t>
            </a:r>
          </a:p>
        </p:txBody>
      </p:sp>
      <p:sp>
        <p:nvSpPr>
          <p:cNvPr id="6" name="Content Placeholder 5">
            <a:extLst>
              <a:ext uri="{FF2B5EF4-FFF2-40B4-BE49-F238E27FC236}">
                <a16:creationId xmlns:a16="http://schemas.microsoft.com/office/drawing/2014/main" id="{E4635517-894E-CA24-F885-3D783A5C331C}"/>
              </a:ext>
            </a:extLst>
          </p:cNvPr>
          <p:cNvSpPr>
            <a:spLocks noGrp="1"/>
          </p:cNvSpPr>
          <p:nvPr>
            <p:ph idx="1"/>
          </p:nvPr>
        </p:nvSpPr>
        <p:spPr>
          <a:xfrm>
            <a:off x="685801" y="862542"/>
            <a:ext cx="10131425" cy="3649133"/>
          </a:xfrm>
        </p:spPr>
        <p:txBody>
          <a:bodyPr>
            <a:noAutofit/>
          </a:bodyPr>
          <a:lstStyle/>
          <a:p>
            <a:pPr algn="just"/>
            <a:r>
              <a:rPr lang="en-US" sz="2400" dirty="0"/>
              <a:t>By Analyzing the data and building LGBM and Logistic Model, considering Recall Score and AUC, We came to know that LGBM is giving better results</a:t>
            </a:r>
          </a:p>
          <a:p>
            <a:pPr algn="just"/>
            <a:endParaRPr lang="en-US" sz="1400" dirty="0"/>
          </a:p>
        </p:txBody>
      </p:sp>
    </p:spTree>
    <p:extLst>
      <p:ext uri="{BB962C8B-B14F-4D97-AF65-F5344CB8AC3E}">
        <p14:creationId xmlns:p14="http://schemas.microsoft.com/office/powerpoint/2010/main" val="151766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0909-9380-2CA4-7934-3089BEA02330}"/>
              </a:ext>
            </a:extLst>
          </p:cNvPr>
          <p:cNvSpPr>
            <a:spLocks noGrp="1"/>
          </p:cNvSpPr>
          <p:nvPr>
            <p:ph type="title"/>
          </p:nvPr>
        </p:nvSpPr>
        <p:spPr/>
        <p:txBody>
          <a:bodyPr>
            <a:normAutofit/>
          </a:bodyPr>
          <a:lstStyle/>
          <a:p>
            <a:pPr algn="ctr"/>
            <a:r>
              <a:rPr lang="en-US" sz="4400" b="1" dirty="0"/>
              <a:t>Contents</a:t>
            </a:r>
          </a:p>
        </p:txBody>
      </p:sp>
      <p:sp>
        <p:nvSpPr>
          <p:cNvPr id="3" name="Content Placeholder 2">
            <a:extLst>
              <a:ext uri="{FF2B5EF4-FFF2-40B4-BE49-F238E27FC236}">
                <a16:creationId xmlns:a16="http://schemas.microsoft.com/office/drawing/2014/main" id="{B60313BE-9D0C-8B25-95BC-0BCB66FBF4D9}"/>
              </a:ext>
            </a:extLst>
          </p:cNvPr>
          <p:cNvSpPr>
            <a:spLocks noGrp="1"/>
          </p:cNvSpPr>
          <p:nvPr>
            <p:ph idx="1"/>
          </p:nvPr>
        </p:nvSpPr>
        <p:spPr/>
        <p:txBody>
          <a:bodyPr>
            <a:normAutofit fontScale="62500" lnSpcReduction="20000"/>
          </a:bodyPr>
          <a:lstStyle/>
          <a:p>
            <a:r>
              <a:rPr lang="en-US" sz="2800" dirty="0"/>
              <a:t>Problem Statement</a:t>
            </a:r>
          </a:p>
          <a:p>
            <a:r>
              <a:rPr lang="en-US" sz="2800" dirty="0"/>
              <a:t>Business Objectives</a:t>
            </a:r>
          </a:p>
          <a:p>
            <a:r>
              <a:rPr lang="en-US" sz="2800" dirty="0"/>
              <a:t>Data Set</a:t>
            </a:r>
          </a:p>
          <a:p>
            <a:r>
              <a:rPr lang="en-US" sz="2800" dirty="0"/>
              <a:t>Solution Methodology</a:t>
            </a:r>
          </a:p>
          <a:p>
            <a:r>
              <a:rPr lang="en-US" sz="2800" dirty="0"/>
              <a:t>EDA</a:t>
            </a:r>
          </a:p>
          <a:p>
            <a:r>
              <a:rPr lang="en-US" sz="2800" dirty="0"/>
              <a:t>Feature Engineering</a:t>
            </a:r>
          </a:p>
          <a:p>
            <a:r>
              <a:rPr lang="en-US" sz="2800" dirty="0"/>
              <a:t>Data Preparation</a:t>
            </a:r>
          </a:p>
          <a:p>
            <a:r>
              <a:rPr lang="en-US" sz="2800" dirty="0"/>
              <a:t>Model Learning Modelling</a:t>
            </a:r>
          </a:p>
          <a:p>
            <a:r>
              <a:rPr lang="en-US" sz="2800" dirty="0"/>
              <a:t>Performance Metrics</a:t>
            </a:r>
          </a:p>
          <a:p>
            <a:r>
              <a:rPr lang="en-US" sz="2800" dirty="0"/>
              <a:t>Conclusion</a:t>
            </a:r>
          </a:p>
        </p:txBody>
      </p:sp>
    </p:spTree>
    <p:extLst>
      <p:ext uri="{BB962C8B-B14F-4D97-AF65-F5344CB8AC3E}">
        <p14:creationId xmlns:p14="http://schemas.microsoft.com/office/powerpoint/2010/main" val="186697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0FB9-4671-9B8A-AC93-A047C64B693C}"/>
              </a:ext>
            </a:extLst>
          </p:cNvPr>
          <p:cNvSpPr>
            <a:spLocks noGrp="1"/>
          </p:cNvSpPr>
          <p:nvPr>
            <p:ph type="title"/>
          </p:nvPr>
        </p:nvSpPr>
        <p:spPr/>
        <p:txBody>
          <a:bodyPr>
            <a:normAutofit/>
          </a:bodyPr>
          <a:lstStyle/>
          <a:p>
            <a:r>
              <a:rPr lang="en-US" sz="4400" b="1" dirty="0"/>
              <a:t>Problem statement</a:t>
            </a:r>
          </a:p>
        </p:txBody>
      </p:sp>
      <p:sp>
        <p:nvSpPr>
          <p:cNvPr id="3" name="Content Placeholder 2">
            <a:extLst>
              <a:ext uri="{FF2B5EF4-FFF2-40B4-BE49-F238E27FC236}">
                <a16:creationId xmlns:a16="http://schemas.microsoft.com/office/drawing/2014/main" id="{BAF2B673-15E4-8C3E-031A-5A5552100CCF}"/>
              </a:ext>
            </a:extLst>
          </p:cNvPr>
          <p:cNvSpPr>
            <a:spLocks noGrp="1"/>
          </p:cNvSpPr>
          <p:nvPr>
            <p:ph idx="1"/>
          </p:nvPr>
        </p:nvSpPr>
        <p:spPr>
          <a:xfrm>
            <a:off x="838200" y="1507958"/>
            <a:ext cx="10515600" cy="4669005"/>
          </a:xfrm>
        </p:spPr>
        <p:txBody>
          <a:bodyPr>
            <a:normAutofit/>
          </a:bodyPr>
          <a:lstStyle/>
          <a:p>
            <a:pPr algn="just"/>
            <a:r>
              <a:rPr lang="en-US" sz="2000" dirty="0">
                <a:cs typeface="Times New Roman" panose="02020603050405020304" pitchFamily="18" charset="0"/>
              </a:rPr>
              <a:t>We have been given real world data of applications and bureau as shared by Home Credit, to practice the end-to-end process of model development in Credit Risk for Banks, Financial Institutions and NBFCs. We are required to build a bank’s internal end-to-end scoring mechanism, based on the application information, clubbed with the raw bureau information. </a:t>
            </a:r>
          </a:p>
          <a:p>
            <a:pPr algn="just"/>
            <a:r>
              <a:rPr lang="en-US" sz="2000" dirty="0">
                <a:cs typeface="Times New Roman" panose="02020603050405020304" pitchFamily="18" charset="0"/>
              </a:rPr>
              <a:t>The primary objective of this study is to assist Home Credit in deciding which loan applications should be disbursed, and which should be rejected, based on the applicant’s past </a:t>
            </a:r>
            <a:r>
              <a:rPr lang="en-US" sz="2000" dirty="0" err="1">
                <a:cs typeface="Times New Roman" panose="02020603050405020304" pitchFamily="18" charset="0"/>
              </a:rPr>
              <a:t>behaviour</a:t>
            </a:r>
            <a:r>
              <a:rPr lang="en-US" sz="2000" dirty="0">
                <a:cs typeface="Times New Roman" panose="02020603050405020304" pitchFamily="18" charset="0"/>
              </a:rPr>
              <a:t> and application information.</a:t>
            </a:r>
          </a:p>
        </p:txBody>
      </p:sp>
    </p:spTree>
    <p:extLst>
      <p:ext uri="{BB962C8B-B14F-4D97-AF65-F5344CB8AC3E}">
        <p14:creationId xmlns:p14="http://schemas.microsoft.com/office/powerpoint/2010/main" val="215935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EF8B-0EA6-DA15-EF96-69F78ED2446F}"/>
              </a:ext>
            </a:extLst>
          </p:cNvPr>
          <p:cNvSpPr>
            <a:spLocks noGrp="1"/>
          </p:cNvSpPr>
          <p:nvPr>
            <p:ph type="title"/>
          </p:nvPr>
        </p:nvSpPr>
        <p:spPr/>
        <p:txBody>
          <a:bodyPr>
            <a:normAutofit/>
          </a:bodyPr>
          <a:lstStyle/>
          <a:p>
            <a:r>
              <a:rPr lang="en-US" sz="4400" b="1" dirty="0"/>
              <a:t>Business Objectives</a:t>
            </a:r>
          </a:p>
        </p:txBody>
      </p:sp>
      <p:sp>
        <p:nvSpPr>
          <p:cNvPr id="3" name="Content Placeholder 2">
            <a:extLst>
              <a:ext uri="{FF2B5EF4-FFF2-40B4-BE49-F238E27FC236}">
                <a16:creationId xmlns:a16="http://schemas.microsoft.com/office/drawing/2014/main" id="{2E74C261-6B37-92E9-CB6E-81FE878C7BCB}"/>
              </a:ext>
            </a:extLst>
          </p:cNvPr>
          <p:cNvSpPr>
            <a:spLocks noGrp="1"/>
          </p:cNvSpPr>
          <p:nvPr>
            <p:ph idx="1"/>
          </p:nvPr>
        </p:nvSpPr>
        <p:spPr/>
        <p:txBody>
          <a:bodyPr>
            <a:normAutofit fontScale="92500"/>
          </a:bodyPr>
          <a:lstStyle/>
          <a:p>
            <a:pPr lvl="0"/>
            <a:endParaRPr lang="en-US" sz="2400" dirty="0"/>
          </a:p>
          <a:p>
            <a:pPr lvl="0"/>
            <a:r>
              <a:rPr lang="en-US" sz="2400" dirty="0"/>
              <a:t>We are supposed to first gather the information and clean it to make it usable.</a:t>
            </a:r>
          </a:p>
          <a:p>
            <a:pPr lvl="0"/>
            <a:r>
              <a:rPr lang="en-US" sz="2400" dirty="0"/>
              <a:t>The bureau information is at trade level, each individual trade level information is provided. We need to apply ‘Feature Engineering’ techniques to roll up the information at applicant level, and thereby create manual features for model building</a:t>
            </a:r>
          </a:p>
          <a:p>
            <a:pPr lvl="0">
              <a:buFont typeface="Arial" panose="020B0604020202020204" pitchFamily="34" charset="0"/>
              <a:buChar char="•"/>
            </a:pPr>
            <a:r>
              <a:rPr lang="en-US" sz="2400" dirty="0"/>
              <a:t>Build a classification model to differentiate applicants between approves and rejects.</a:t>
            </a:r>
          </a:p>
          <a:p>
            <a:pPr lvl="0">
              <a:buFont typeface="Arial" panose="020B0604020202020204" pitchFamily="34" charset="0"/>
              <a:buChar char="•"/>
            </a:pPr>
            <a:r>
              <a:rPr lang="en-US" sz="2400" dirty="0"/>
              <a:t>Once model is built, how to translate the model output into strategies and business insights for the bank?</a:t>
            </a:r>
          </a:p>
          <a:p>
            <a:pPr algn="just"/>
            <a:endParaRPr lang="en-US" sz="2400" dirty="0"/>
          </a:p>
        </p:txBody>
      </p:sp>
    </p:spTree>
    <p:extLst>
      <p:ext uri="{BB962C8B-B14F-4D97-AF65-F5344CB8AC3E}">
        <p14:creationId xmlns:p14="http://schemas.microsoft.com/office/powerpoint/2010/main" val="241138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2A23-2B5D-25B3-8603-9A6A5C7EC992}"/>
              </a:ext>
            </a:extLst>
          </p:cNvPr>
          <p:cNvSpPr>
            <a:spLocks noGrp="1"/>
          </p:cNvSpPr>
          <p:nvPr>
            <p:ph type="title"/>
          </p:nvPr>
        </p:nvSpPr>
        <p:spPr/>
        <p:txBody>
          <a:bodyPr>
            <a:normAutofit/>
          </a:bodyPr>
          <a:lstStyle/>
          <a:p>
            <a:r>
              <a:rPr lang="en-US" sz="4400" b="1" dirty="0"/>
              <a:t>Data Set</a:t>
            </a:r>
          </a:p>
        </p:txBody>
      </p:sp>
      <p:sp>
        <p:nvSpPr>
          <p:cNvPr id="3" name="Content Placeholder 2">
            <a:extLst>
              <a:ext uri="{FF2B5EF4-FFF2-40B4-BE49-F238E27FC236}">
                <a16:creationId xmlns:a16="http://schemas.microsoft.com/office/drawing/2014/main" id="{B0A35D94-A2A0-E2E8-3EB2-C652E7F95114}"/>
              </a:ext>
            </a:extLst>
          </p:cNvPr>
          <p:cNvSpPr>
            <a:spLocks noGrp="1"/>
          </p:cNvSpPr>
          <p:nvPr>
            <p:ph idx="1"/>
          </p:nvPr>
        </p:nvSpPr>
        <p:spPr>
          <a:xfrm>
            <a:off x="685800" y="2399242"/>
            <a:ext cx="10131425" cy="3649133"/>
          </a:xfrm>
        </p:spPr>
        <p:txBody>
          <a:bodyPr>
            <a:noAutofit/>
          </a:bodyPr>
          <a:lstStyle/>
          <a:p>
            <a:pPr marL="0" indent="0" algn="l" rtl="0">
              <a:buNone/>
            </a:pPr>
            <a:r>
              <a:rPr lang="en-US" sz="2000" b="0" i="0" dirty="0">
                <a:effectLst/>
              </a:rPr>
              <a:t>The dataset provided has 3 files which are explained below: </a:t>
            </a:r>
          </a:p>
          <a:p>
            <a:pPr marL="0" indent="0" algn="l" rtl="0">
              <a:buNone/>
            </a:pPr>
            <a:endParaRPr lang="en-US" sz="2000" b="0" i="0" dirty="0">
              <a:effectLst/>
            </a:endParaRPr>
          </a:p>
          <a:p>
            <a:pPr algn="l" rtl="0"/>
            <a:r>
              <a:rPr lang="en-US" sz="2000" b="0" i="1" dirty="0">
                <a:effectLst/>
              </a:rPr>
              <a:t>'applications_base.csv'</a:t>
            </a:r>
            <a:r>
              <a:rPr lang="en-US" sz="2000" b="0" i="0" dirty="0">
                <a:effectLst/>
              </a:rPr>
              <a:t>  contains all the information of the client at the time of application. TARGET is the dependent variable for our classification problem (1 - client with payment difficulties: he/she had late payment more than X days on at least one of the first Y installments of the loan in our sample, 0 - all other cases). SK_ID_CURR is the unique identifier for the applications table.</a:t>
            </a:r>
          </a:p>
          <a:p>
            <a:pPr marL="0" indent="0" algn="l" rtl="0">
              <a:buNone/>
            </a:pPr>
            <a:endParaRPr lang="en-US" sz="2000" b="0" i="0" dirty="0">
              <a:effectLst/>
            </a:endParaRPr>
          </a:p>
          <a:p>
            <a:pPr algn="l" rtl="0"/>
            <a:r>
              <a:rPr lang="en-US" sz="2000" b="0" i="1" dirty="0">
                <a:effectLst/>
              </a:rPr>
              <a:t>‘bureau.csv' </a:t>
            </a:r>
            <a:r>
              <a:rPr lang="en-US" sz="2000" b="0" i="0" dirty="0">
                <a:effectLst/>
              </a:rPr>
              <a:t>contains data at trade level and has a total of 17 features. Since this data is at trade level, we would be required to apply Feature Engineering and roll these variables up at SK_ID_CURR level, so that it can be combined with the applications data for model building.</a:t>
            </a:r>
          </a:p>
          <a:p>
            <a:pPr marL="0" indent="0" algn="l" rtl="0">
              <a:buNone/>
            </a:pPr>
            <a:endParaRPr lang="en-US" sz="2000" b="0" i="0" dirty="0">
              <a:effectLst/>
            </a:endParaRPr>
          </a:p>
          <a:p>
            <a:pPr algn="l" rtl="0"/>
            <a:r>
              <a:rPr lang="en-US" sz="2000" b="0" i="1" dirty="0">
                <a:effectLst/>
              </a:rPr>
              <a:t>‘Dataset </a:t>
            </a:r>
            <a:r>
              <a:rPr lang="en-US" sz="2000" i="1" dirty="0"/>
              <a:t>D</a:t>
            </a:r>
            <a:r>
              <a:rPr lang="en-US" sz="2000" b="0" i="1" dirty="0">
                <a:effectLst/>
              </a:rPr>
              <a:t>escription.csv'</a:t>
            </a:r>
            <a:r>
              <a:rPr lang="en-US" sz="2000" b="0" i="0" dirty="0">
                <a:effectLst/>
              </a:rPr>
              <a:t> is data dictionary which describes the meaning of the variables.</a:t>
            </a:r>
          </a:p>
          <a:p>
            <a:endParaRPr lang="en-US" sz="2000" dirty="0"/>
          </a:p>
        </p:txBody>
      </p:sp>
    </p:spTree>
    <p:extLst>
      <p:ext uri="{BB962C8B-B14F-4D97-AF65-F5344CB8AC3E}">
        <p14:creationId xmlns:p14="http://schemas.microsoft.com/office/powerpoint/2010/main" val="208715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C67C-DA38-1EBA-01CB-3A558A7C10B8}"/>
              </a:ext>
            </a:extLst>
          </p:cNvPr>
          <p:cNvSpPr>
            <a:spLocks noGrp="1"/>
          </p:cNvSpPr>
          <p:nvPr>
            <p:ph type="title"/>
          </p:nvPr>
        </p:nvSpPr>
        <p:spPr/>
        <p:txBody>
          <a:bodyPr/>
          <a:lstStyle/>
          <a:p>
            <a:r>
              <a:rPr lang="en-US" dirty="0"/>
              <a:t>Solution Methodology</a:t>
            </a:r>
          </a:p>
        </p:txBody>
      </p:sp>
      <p:sp>
        <p:nvSpPr>
          <p:cNvPr id="3" name="Content Placeholder 2">
            <a:extLst>
              <a:ext uri="{FF2B5EF4-FFF2-40B4-BE49-F238E27FC236}">
                <a16:creationId xmlns:a16="http://schemas.microsoft.com/office/drawing/2014/main" id="{47B34F84-51EE-C088-F060-E2EBA095A857}"/>
              </a:ext>
            </a:extLst>
          </p:cNvPr>
          <p:cNvSpPr>
            <a:spLocks noGrp="1"/>
          </p:cNvSpPr>
          <p:nvPr>
            <p:ph idx="1"/>
          </p:nvPr>
        </p:nvSpPr>
        <p:spPr/>
        <p:txBody>
          <a:bodyPr/>
          <a:lstStyle/>
          <a:p>
            <a:pPr marL="0" indent="0">
              <a:buNone/>
            </a:pPr>
            <a:r>
              <a:rPr lang="en-US" dirty="0"/>
              <a:t>Below steps were used:</a:t>
            </a:r>
          </a:p>
          <a:p>
            <a:pPr marL="514350" indent="-514350">
              <a:buAutoNum type="arabicPeriod"/>
            </a:pPr>
            <a:r>
              <a:rPr lang="en-US" dirty="0"/>
              <a:t>Data Cleaning and EDA</a:t>
            </a:r>
          </a:p>
          <a:p>
            <a:pPr marL="514350" indent="-514350">
              <a:buAutoNum type="arabicPeriod"/>
            </a:pPr>
            <a:r>
              <a:rPr lang="en-US" dirty="0"/>
              <a:t>Feature Engineering</a:t>
            </a:r>
          </a:p>
          <a:p>
            <a:pPr marL="514350" indent="-514350">
              <a:buAutoNum type="arabicPeriod"/>
            </a:pPr>
            <a:r>
              <a:rPr lang="en-US" dirty="0"/>
              <a:t>Data Preparation</a:t>
            </a:r>
          </a:p>
          <a:p>
            <a:pPr marL="514350" indent="-514350">
              <a:buAutoNum type="arabicPeriod"/>
            </a:pPr>
            <a:r>
              <a:rPr lang="en-US" dirty="0"/>
              <a:t>Train- Test split</a:t>
            </a:r>
          </a:p>
          <a:p>
            <a:pPr marL="514350" indent="-514350">
              <a:buAutoNum type="arabicPeriod"/>
            </a:pPr>
            <a:r>
              <a:rPr lang="en-US" dirty="0"/>
              <a:t>Model Building</a:t>
            </a:r>
          </a:p>
          <a:p>
            <a:pPr marL="514350" indent="-514350">
              <a:buAutoNum type="arabicPeriod"/>
            </a:pPr>
            <a:r>
              <a:rPr lang="en-US" dirty="0"/>
              <a:t>Model Evaluation</a:t>
            </a:r>
          </a:p>
          <a:p>
            <a:pPr marL="514350" indent="-514350">
              <a:buAutoNum type="arabicPeriod"/>
            </a:pPr>
            <a:r>
              <a:rPr lang="en-US" dirty="0"/>
              <a:t>Performance Metrics</a:t>
            </a:r>
          </a:p>
          <a:p>
            <a:pPr marL="514350" indent="-514350">
              <a:buAutoNum type="arabicPeriod"/>
            </a:pPr>
            <a:r>
              <a:rPr lang="en-US" dirty="0"/>
              <a:t>Conclusion</a:t>
            </a:r>
          </a:p>
        </p:txBody>
      </p:sp>
    </p:spTree>
    <p:extLst>
      <p:ext uri="{BB962C8B-B14F-4D97-AF65-F5344CB8AC3E}">
        <p14:creationId xmlns:p14="http://schemas.microsoft.com/office/powerpoint/2010/main" val="225599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B796-16E9-E195-A915-882A3E58FB5F}"/>
              </a:ext>
            </a:extLst>
          </p:cNvPr>
          <p:cNvSpPr>
            <a:spLocks noGrp="1"/>
          </p:cNvSpPr>
          <p:nvPr>
            <p:ph type="title"/>
          </p:nvPr>
        </p:nvSpPr>
        <p:spPr/>
        <p:txBody>
          <a:bodyPr>
            <a:normAutofit/>
          </a:bodyPr>
          <a:lstStyle/>
          <a:p>
            <a:r>
              <a:rPr lang="en-US" sz="4400" b="1" dirty="0"/>
              <a:t>Data Preparation and EDA</a:t>
            </a:r>
          </a:p>
        </p:txBody>
      </p:sp>
      <p:sp>
        <p:nvSpPr>
          <p:cNvPr id="4" name="Content Placeholder 3">
            <a:extLst>
              <a:ext uri="{FF2B5EF4-FFF2-40B4-BE49-F238E27FC236}">
                <a16:creationId xmlns:a16="http://schemas.microsoft.com/office/drawing/2014/main" id="{B95B2C43-555D-8BC3-FE92-138A72D19113}"/>
              </a:ext>
            </a:extLst>
          </p:cNvPr>
          <p:cNvSpPr>
            <a:spLocks noGrp="1"/>
          </p:cNvSpPr>
          <p:nvPr>
            <p:ph sz="half" idx="2"/>
          </p:nvPr>
        </p:nvSpPr>
        <p:spPr>
          <a:xfrm>
            <a:off x="685802" y="2142067"/>
            <a:ext cx="10760562" cy="3649133"/>
          </a:xfrm>
        </p:spPr>
        <p:txBody>
          <a:bodyPr>
            <a:normAutofit/>
          </a:bodyPr>
          <a:lstStyle/>
          <a:p>
            <a:pPr algn="just"/>
            <a:r>
              <a:rPr lang="fr-FR" sz="2200" dirty="0"/>
              <a:t>Removing missing values</a:t>
            </a:r>
          </a:p>
          <a:p>
            <a:pPr algn="just"/>
            <a:r>
              <a:rPr lang="fr-FR" sz="2200" dirty="0"/>
              <a:t>Checking for outliers</a:t>
            </a:r>
          </a:p>
          <a:p>
            <a:pPr algn="just"/>
            <a:r>
              <a:rPr lang="fr-FR" sz="2200" dirty="0"/>
              <a:t>Analysing the categorical and numerical features</a:t>
            </a:r>
          </a:p>
          <a:p>
            <a:pPr lvl="1" algn="just"/>
            <a:endParaRPr lang="fr-FR" sz="2200" dirty="0"/>
          </a:p>
          <a:p>
            <a:pPr algn="just"/>
            <a:endParaRPr lang="en-US" sz="2400" dirty="0"/>
          </a:p>
        </p:txBody>
      </p:sp>
    </p:spTree>
    <p:extLst>
      <p:ext uri="{BB962C8B-B14F-4D97-AF65-F5344CB8AC3E}">
        <p14:creationId xmlns:p14="http://schemas.microsoft.com/office/powerpoint/2010/main" val="207552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110B-2355-8E06-DF6C-A0C435A5C9DE}"/>
              </a:ext>
            </a:extLst>
          </p:cNvPr>
          <p:cNvSpPr>
            <a:spLocks noGrp="1"/>
          </p:cNvSpPr>
          <p:nvPr>
            <p:ph type="title"/>
          </p:nvPr>
        </p:nvSpPr>
        <p:spPr>
          <a:xfrm>
            <a:off x="685802" y="18187"/>
            <a:ext cx="10131425" cy="1456267"/>
          </a:xfrm>
        </p:spPr>
        <p:txBody>
          <a:bodyPr>
            <a:normAutofit/>
          </a:bodyPr>
          <a:lstStyle/>
          <a:p>
            <a:pPr algn="ctr"/>
            <a:r>
              <a:rPr lang="en-US" sz="4400" b="1" dirty="0"/>
              <a:t>EDA</a:t>
            </a:r>
          </a:p>
        </p:txBody>
      </p:sp>
      <p:pic>
        <p:nvPicPr>
          <p:cNvPr id="1027" name="Picture 3">
            <a:extLst>
              <a:ext uri="{FF2B5EF4-FFF2-40B4-BE49-F238E27FC236}">
                <a16:creationId xmlns:a16="http://schemas.microsoft.com/office/drawing/2014/main" id="{9C6E6AB9-B6CE-D524-F79B-652559DE6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600" y="1474454"/>
            <a:ext cx="4327800" cy="54034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452B3D-B40E-44C4-15FF-53C35A899052}"/>
              </a:ext>
            </a:extLst>
          </p:cNvPr>
          <p:cNvSpPr txBox="1"/>
          <p:nvPr/>
        </p:nvSpPr>
        <p:spPr>
          <a:xfrm>
            <a:off x="939275" y="1092643"/>
            <a:ext cx="5613400" cy="369332"/>
          </a:xfrm>
          <a:prstGeom prst="rect">
            <a:avLst/>
          </a:prstGeom>
          <a:noFill/>
        </p:spPr>
        <p:txBody>
          <a:bodyPr wrap="square" rtlCol="0">
            <a:spAutoFit/>
          </a:bodyPr>
          <a:lstStyle/>
          <a:p>
            <a:r>
              <a:rPr lang="en-US" dirty="0"/>
              <a:t>Analysis of Categorical Features in Application data</a:t>
            </a:r>
          </a:p>
        </p:txBody>
      </p:sp>
      <p:pic>
        <p:nvPicPr>
          <p:cNvPr id="1029" name="Picture 5">
            <a:extLst>
              <a:ext uri="{FF2B5EF4-FFF2-40B4-BE49-F238E27FC236}">
                <a16:creationId xmlns:a16="http://schemas.microsoft.com/office/drawing/2014/main" id="{90525D13-5085-1FCC-0293-815F5CD90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473" y="1436317"/>
            <a:ext cx="4060127" cy="54034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F3B11B3-79C2-819A-D257-FCFBC3599767}"/>
              </a:ext>
            </a:extLst>
          </p:cNvPr>
          <p:cNvSpPr txBox="1"/>
          <p:nvPr/>
        </p:nvSpPr>
        <p:spPr>
          <a:xfrm>
            <a:off x="6096000" y="1105122"/>
            <a:ext cx="5613400" cy="369332"/>
          </a:xfrm>
          <a:prstGeom prst="rect">
            <a:avLst/>
          </a:prstGeom>
          <a:noFill/>
        </p:spPr>
        <p:txBody>
          <a:bodyPr wrap="square" rtlCol="0">
            <a:spAutoFit/>
          </a:bodyPr>
          <a:lstStyle/>
          <a:p>
            <a:r>
              <a:rPr lang="en-US" dirty="0"/>
              <a:t>Analysis of Numerical Features in Application data</a:t>
            </a:r>
          </a:p>
        </p:txBody>
      </p:sp>
    </p:spTree>
    <p:extLst>
      <p:ext uri="{BB962C8B-B14F-4D97-AF65-F5344CB8AC3E}">
        <p14:creationId xmlns:p14="http://schemas.microsoft.com/office/powerpoint/2010/main" val="124727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110B-2355-8E06-DF6C-A0C435A5C9DE}"/>
              </a:ext>
            </a:extLst>
          </p:cNvPr>
          <p:cNvSpPr>
            <a:spLocks noGrp="1"/>
          </p:cNvSpPr>
          <p:nvPr>
            <p:ph type="title"/>
          </p:nvPr>
        </p:nvSpPr>
        <p:spPr>
          <a:xfrm>
            <a:off x="685802" y="18187"/>
            <a:ext cx="10131425" cy="1456267"/>
          </a:xfrm>
        </p:spPr>
        <p:txBody>
          <a:bodyPr>
            <a:normAutofit/>
          </a:bodyPr>
          <a:lstStyle/>
          <a:p>
            <a:pPr algn="ctr"/>
            <a:r>
              <a:rPr lang="en-US" sz="4400" b="1" dirty="0"/>
              <a:t>EDA</a:t>
            </a:r>
          </a:p>
        </p:txBody>
      </p:sp>
      <p:sp>
        <p:nvSpPr>
          <p:cNvPr id="6" name="TextBox 5">
            <a:extLst>
              <a:ext uri="{FF2B5EF4-FFF2-40B4-BE49-F238E27FC236}">
                <a16:creationId xmlns:a16="http://schemas.microsoft.com/office/drawing/2014/main" id="{30452B3D-B40E-44C4-15FF-53C35A899052}"/>
              </a:ext>
            </a:extLst>
          </p:cNvPr>
          <p:cNvSpPr txBox="1"/>
          <p:nvPr/>
        </p:nvSpPr>
        <p:spPr>
          <a:xfrm>
            <a:off x="814390" y="1105788"/>
            <a:ext cx="5613400" cy="369332"/>
          </a:xfrm>
          <a:prstGeom prst="rect">
            <a:avLst/>
          </a:prstGeom>
          <a:noFill/>
        </p:spPr>
        <p:txBody>
          <a:bodyPr wrap="square" rtlCol="0">
            <a:spAutoFit/>
          </a:bodyPr>
          <a:lstStyle/>
          <a:p>
            <a:r>
              <a:rPr lang="en-US" dirty="0"/>
              <a:t>Plotting Categorical Features in Bureau data</a:t>
            </a:r>
          </a:p>
        </p:txBody>
      </p:sp>
      <p:sp>
        <p:nvSpPr>
          <p:cNvPr id="10" name="TextBox 9">
            <a:extLst>
              <a:ext uri="{FF2B5EF4-FFF2-40B4-BE49-F238E27FC236}">
                <a16:creationId xmlns:a16="http://schemas.microsoft.com/office/drawing/2014/main" id="{AF3B11B3-79C2-819A-D257-FCFBC3599767}"/>
              </a:ext>
            </a:extLst>
          </p:cNvPr>
          <p:cNvSpPr txBox="1"/>
          <p:nvPr/>
        </p:nvSpPr>
        <p:spPr>
          <a:xfrm>
            <a:off x="6427790" y="1105344"/>
            <a:ext cx="5613400" cy="369332"/>
          </a:xfrm>
          <a:prstGeom prst="rect">
            <a:avLst/>
          </a:prstGeom>
          <a:noFill/>
        </p:spPr>
        <p:txBody>
          <a:bodyPr wrap="square" rtlCol="0">
            <a:spAutoFit/>
          </a:bodyPr>
          <a:lstStyle/>
          <a:p>
            <a:r>
              <a:rPr lang="en-US" dirty="0"/>
              <a:t>Plotting Numerical Features in Bureau data</a:t>
            </a:r>
          </a:p>
        </p:txBody>
      </p:sp>
      <p:pic>
        <p:nvPicPr>
          <p:cNvPr id="2050" name="Picture 2">
            <a:extLst>
              <a:ext uri="{FF2B5EF4-FFF2-40B4-BE49-F238E27FC236}">
                <a16:creationId xmlns:a16="http://schemas.microsoft.com/office/drawing/2014/main" id="{B77C86EF-94B8-2D63-D31A-3C133247C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474454"/>
            <a:ext cx="4532312" cy="54192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73182B-8F3C-557F-6AF3-259F1B5A5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62" y="1525698"/>
            <a:ext cx="6209538" cy="425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7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448</TotalTime>
  <Words>906</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Celestial</vt:lpstr>
      <vt:lpstr>LEAD Scoring Case Study</vt:lpstr>
      <vt:lpstr>Contents</vt:lpstr>
      <vt:lpstr>Problem statement</vt:lpstr>
      <vt:lpstr>Business Objectives</vt:lpstr>
      <vt:lpstr>Data Set</vt:lpstr>
      <vt:lpstr>Solution Methodology</vt:lpstr>
      <vt:lpstr>Data Preparation and EDA</vt:lpstr>
      <vt:lpstr>EDA</vt:lpstr>
      <vt:lpstr>EDA</vt:lpstr>
      <vt:lpstr>PowerPoint Presentation</vt:lpstr>
      <vt:lpstr>PowerPoint Presentation</vt:lpstr>
      <vt:lpstr>MODEL building</vt:lpstr>
      <vt:lpstr>PERFORMANCE METRICS</vt:lpstr>
      <vt:lpstr>PERFORMANCE METRICS</vt:lpstr>
      <vt:lpstr>Plotting ROC/AUC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tanvi sharma</dc:creator>
  <cp:lastModifiedBy>Tanvi</cp:lastModifiedBy>
  <cp:revision>22</cp:revision>
  <dcterms:created xsi:type="dcterms:W3CDTF">2023-10-03T14:50:19Z</dcterms:created>
  <dcterms:modified xsi:type="dcterms:W3CDTF">2024-03-12T17:29:00Z</dcterms:modified>
</cp:coreProperties>
</file>