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397" r:id="rId2"/>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94"/>
    <p:restoredTop sz="84383" autoAdjust="0"/>
  </p:normalViewPr>
  <p:slideViewPr>
    <p:cSldViewPr snapToGrid="0" snapToObjects="1">
      <p:cViewPr varScale="1">
        <p:scale>
          <a:sx n="93" d="100"/>
          <a:sy n="93" d="100"/>
        </p:scale>
        <p:origin x="1170" y="10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4F71E8C-C9E2-8748-8CBF-EE979DE2B186}" type="datetimeFigureOut">
              <a:rPr lang="en-US" smtClean="0"/>
              <a:t>6/11/2023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03C0EE5-3C51-4446-9EC0-35F9BA8BDA08}" type="slidenum">
              <a:rPr lang="en-US" smtClean="0"/>
              <a:t>‹#›</a:t>
            </a:fld>
            <a:endParaRPr lang="en-US"/>
          </a:p>
        </p:txBody>
      </p:sp>
    </p:spTree>
    <p:extLst>
      <p:ext uri="{BB962C8B-B14F-4D97-AF65-F5344CB8AC3E}">
        <p14:creationId xmlns:p14="http://schemas.microsoft.com/office/powerpoint/2010/main" val="260671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Introduction</a:t>
            </a:r>
            <a:r>
              <a:rPr lang="en-US" dirty="0"/>
              <a:t> This research initiative sought to answer the question: "Which genes have the highest number of publications (</a:t>
            </a:r>
            <a:r>
              <a:rPr lang="en-US" dirty="0" err="1"/>
              <a:t>num_pubs</a:t>
            </a:r>
            <a:r>
              <a:rPr lang="en-US" dirty="0"/>
              <a:t>)? Are these genes also the ones with high Disease Specificity Index (DSI)? And what biological processes (GO terms) are these genes involved in?"</a:t>
            </a:r>
          </a:p>
          <a:p>
            <a:r>
              <a:rPr lang="en-US" b="1" dirty="0"/>
              <a:t>Methodology</a:t>
            </a:r>
            <a:r>
              <a:rPr lang="en-US" dirty="0"/>
              <a:t> In the data exploration process, we grouped the data by gene and calculated the mean DSI, providing an overall sense of the specificity of each gene across all diseases associated with it. This averaging helped interpret the “average specificity” of a gene to diseases, indicating whether the gene tends to be more specific or more general in its disease associations.</a:t>
            </a:r>
          </a:p>
          <a:p>
            <a:r>
              <a:rPr lang="en-US" b="1" dirty="0"/>
              <a:t>Findings</a:t>
            </a:r>
            <a:r>
              <a:rPr lang="en-US" dirty="0"/>
              <a:t> Our findings suggest that genes with the highest number of publications are not necessarily the ones with the highest Disease Specificity Index. Genes associated with many diseases and hence having a low DSI tend to be studied more broadly and appear in more publications. On the other hand, genes associated with fewer diseases and thus having a high DSI might be studied in a more focused manner and, hence, feature in fewer publications.</a:t>
            </a:r>
          </a:p>
          <a:p>
            <a:r>
              <a:rPr lang="en-US" dirty="0"/>
              <a:t>Looking at the top 10 genes, we observed that TP53, a known crucial regulator of the cell cycle and tumor suppressor, tops the list of publication count. However, it is not the most disease-specific, with a DSI of 0.236 indicating a relatively broad role across several diseases.</a:t>
            </a:r>
          </a:p>
          <a:p>
            <a:r>
              <a:rPr lang="en-US" dirty="0"/>
              <a:t>Interestingly, BRCA1, often linked to breast and ovarian cancer when mutated, had a higher DSI of 0.367, suggesting a more disease-specific role, despite fewer publications than TP53.</a:t>
            </a:r>
          </a:p>
          <a:p>
            <a:r>
              <a:rPr lang="en-US" b="1" dirty="0"/>
              <a:t>Biological Processes</a:t>
            </a:r>
            <a:r>
              <a:rPr lang="en-US" dirty="0"/>
              <a:t> By referring to the GO (Gene Ontology) terms, we inferred the biological processes these genes are involved in. For instance, TP53 is involved in the negative regulation of transcription by RNA polymerase. EGFR participates in the MAPK cascade, cell morphogenesis, and ossification, among other processes.</a:t>
            </a:r>
          </a:p>
          <a:p>
            <a:r>
              <a:rPr lang="en-US" b="1" dirty="0"/>
              <a:t>Conclusion</a:t>
            </a:r>
            <a:r>
              <a:rPr lang="en-US" dirty="0"/>
              <a:t> While there's no direct correlation between the number of publications and disease specificity (DSI), both are crucial indicators of a gene's role and significance in disease processes. Moreover, GO terms provide valuable insights into the biological roles of these genes. Future studies could further explore this intriguing interplay between gene study prominence and disease specificity, possibly revealing untapped research areas.</a:t>
            </a:r>
          </a:p>
        </p:txBody>
      </p:sp>
      <p:sp>
        <p:nvSpPr>
          <p:cNvPr id="4" name="Slide Number Placeholder 3"/>
          <p:cNvSpPr>
            <a:spLocks noGrp="1"/>
          </p:cNvSpPr>
          <p:nvPr>
            <p:ph type="sldNum" sz="quarter" idx="5"/>
          </p:nvPr>
        </p:nvSpPr>
        <p:spPr/>
        <p:txBody>
          <a:bodyPr/>
          <a:lstStyle/>
          <a:p>
            <a:fld id="{C03C0EE5-3C51-4446-9EC0-35F9BA8BDA08}" type="slidenum">
              <a:rPr lang="en-US" smtClean="0"/>
              <a:t>1</a:t>
            </a:fld>
            <a:endParaRPr lang="en-US"/>
          </a:p>
        </p:txBody>
      </p:sp>
    </p:spTree>
    <p:extLst>
      <p:ext uri="{BB962C8B-B14F-4D97-AF65-F5344CB8AC3E}">
        <p14:creationId xmlns:p14="http://schemas.microsoft.com/office/powerpoint/2010/main" val="2950488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600" b="1">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userDrawn="1"/>
        </p:nvCxnSpPr>
        <p:spPr>
          <a:xfrm>
            <a:off x="1524000" y="3510157"/>
            <a:ext cx="91440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7355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213533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5" name="Content Placeholder 2"/>
          <p:cNvSpPr>
            <a:spLocks noGrp="1"/>
          </p:cNvSpPr>
          <p:nvPr>
            <p:ph idx="1"/>
          </p:nvPr>
        </p:nvSpPr>
        <p:spPr>
          <a:xfrm>
            <a:off x="205988" y="1123098"/>
            <a:ext cx="10515600" cy="4351338"/>
          </a:xfr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68766" y="89208"/>
            <a:ext cx="10515600" cy="660787"/>
          </a:xfrm>
        </p:spPr>
        <p:txBody>
          <a:bodyPr/>
          <a:lstStyle>
            <a:lvl1pPr>
              <a:defRPr b="1"/>
            </a:lvl1pPr>
          </a:lstStyle>
          <a:p>
            <a:r>
              <a:rPr lang="en-US"/>
              <a:t>Click to edit Master title style</a:t>
            </a:r>
            <a:endParaRPr lang="en-US" dirty="0"/>
          </a:p>
        </p:txBody>
      </p:sp>
      <p:cxnSp>
        <p:nvCxnSpPr>
          <p:cNvPr id="6" name="Straight Connector 5"/>
          <p:cNvCxnSpPr/>
          <p:nvPr userDrawn="1"/>
        </p:nvCxnSpPr>
        <p:spPr>
          <a:xfrm>
            <a:off x="0" y="814038"/>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a:stretch>
            <a:fillRect/>
          </a:stretch>
        </p:blipFill>
        <p:spPr>
          <a:xfrm>
            <a:off x="205988" y="6382667"/>
            <a:ext cx="2358792" cy="338808"/>
          </a:xfrm>
          <a:prstGeom prst="rect">
            <a:avLst/>
          </a:prstGeom>
        </p:spPr>
      </p:pic>
      <p:sp>
        <p:nvSpPr>
          <p:cNvPr id="4" name="Text Placeholder 3"/>
          <p:cNvSpPr>
            <a:spLocks noGrp="1"/>
          </p:cNvSpPr>
          <p:nvPr>
            <p:ph type="body" sz="quarter" idx="10"/>
          </p:nvPr>
        </p:nvSpPr>
        <p:spPr>
          <a:xfrm>
            <a:off x="5564459" y="1429383"/>
            <a:ext cx="6278135" cy="4558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p:cNvSpPr>
            <a:spLocks noGrp="1"/>
          </p:cNvSpPr>
          <p:nvPr>
            <p:ph type="pic" sz="quarter" idx="11"/>
          </p:nvPr>
        </p:nvSpPr>
        <p:spPr>
          <a:xfrm>
            <a:off x="356839" y="1429383"/>
            <a:ext cx="4482790" cy="4558821"/>
          </a:xfrm>
        </p:spPr>
        <p:txBody>
          <a:bodyPr/>
          <a:lstStyle/>
          <a:p>
            <a:r>
              <a:rPr lang="en-US"/>
              <a:t>Drag picture to placeholder or click icon to add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205988" y="6382667"/>
            <a:ext cx="2358792" cy="338808"/>
          </a:xfrm>
          <a:prstGeom prst="rect">
            <a:avLst/>
          </a:prstGeom>
        </p:spPr>
      </p:pic>
    </p:spTree>
    <p:extLst>
      <p:ext uri="{BB962C8B-B14F-4D97-AF65-F5344CB8AC3E}">
        <p14:creationId xmlns:p14="http://schemas.microsoft.com/office/powerpoint/2010/main" val="41237717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E4D4D2-800B-4845-B904-A89C1FE5625F}" type="datetimeFigureOut">
              <a:rPr lang="en-US" smtClean="0"/>
              <a:t>6/11/2023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AE957B-D721-0042-80D0-B7548D90C307}" type="slidenum">
              <a:rPr lang="en-US" smtClean="0"/>
              <a:t>‹#›</a:t>
            </a:fld>
            <a:endParaRPr lang="en-US"/>
          </a:p>
        </p:txBody>
      </p:sp>
    </p:spTree>
    <p:extLst>
      <p:ext uri="{BB962C8B-B14F-4D97-AF65-F5344CB8AC3E}">
        <p14:creationId xmlns:p14="http://schemas.microsoft.com/office/powerpoint/2010/main" val="642854988"/>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56" r:id="rId3"/>
    <p:sldLayoutId id="2147483657"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56057-9149-3F64-DD1E-0B21E59EEB91}"/>
              </a:ext>
            </a:extLst>
          </p:cNvPr>
          <p:cNvSpPr>
            <a:spLocks noGrp="1"/>
          </p:cNvSpPr>
          <p:nvPr>
            <p:ph type="title"/>
          </p:nvPr>
        </p:nvSpPr>
        <p:spPr>
          <a:xfrm>
            <a:off x="68766" y="89208"/>
            <a:ext cx="8828654" cy="660787"/>
          </a:xfrm>
        </p:spPr>
        <p:txBody>
          <a:bodyPr>
            <a:noAutofit/>
          </a:bodyPr>
          <a:lstStyle/>
          <a:p>
            <a:r>
              <a:rPr lang="en-US" sz="2800" dirty="0"/>
              <a:t>The Relationship Between Gene Publication Count, Disease Specificity, and Biological Processes</a:t>
            </a:r>
          </a:p>
        </p:txBody>
      </p:sp>
      <p:sp>
        <p:nvSpPr>
          <p:cNvPr id="3" name="Text Placeholder 2">
            <a:extLst>
              <a:ext uri="{FF2B5EF4-FFF2-40B4-BE49-F238E27FC236}">
                <a16:creationId xmlns:a16="http://schemas.microsoft.com/office/drawing/2014/main" id="{715D67D7-0541-F0B7-2571-D31B4E7D73A8}"/>
              </a:ext>
            </a:extLst>
          </p:cNvPr>
          <p:cNvSpPr>
            <a:spLocks noGrp="1"/>
          </p:cNvSpPr>
          <p:nvPr>
            <p:ph type="body" sz="quarter" idx="10"/>
          </p:nvPr>
        </p:nvSpPr>
        <p:spPr>
          <a:xfrm>
            <a:off x="224962" y="4912258"/>
            <a:ext cx="6561212" cy="660787"/>
          </a:xfrm>
        </p:spPr>
        <p:txBody>
          <a:bodyPr>
            <a:noAutofit/>
          </a:bodyPr>
          <a:lstStyle/>
          <a:p>
            <a:pPr>
              <a:buFont typeface="Arial" panose="020B0604020202020204" pitchFamily="34" charset="0"/>
              <a:buChar char="•"/>
            </a:pPr>
            <a:r>
              <a:rPr lang="en-US" sz="1200" dirty="0"/>
              <a:t>Genes with more publications aren't necessarily more disease-specific.</a:t>
            </a:r>
          </a:p>
          <a:p>
            <a:pPr>
              <a:buFont typeface="Arial" panose="020B0604020202020204" pitchFamily="34" charset="0"/>
              <a:buChar char="•"/>
            </a:pPr>
            <a:r>
              <a:rPr lang="en-US" sz="1200" dirty="0"/>
              <a:t>TP53 tops the publication list but is not the most disease-specific.</a:t>
            </a:r>
          </a:p>
          <a:p>
            <a:pPr>
              <a:buFont typeface="Arial" panose="020B0604020202020204" pitchFamily="34" charset="0"/>
              <a:buChar char="•"/>
            </a:pPr>
            <a:r>
              <a:rPr lang="en-US" sz="1200" dirty="0"/>
              <a:t>BRCA1, with fewer publications than TP53, shows a higher DSI, suggesting a more disease-specific role.</a:t>
            </a:r>
          </a:p>
          <a:p>
            <a:pPr>
              <a:buFont typeface="Arial" panose="020B0604020202020204" pitchFamily="34" charset="0"/>
              <a:buChar char="•"/>
            </a:pPr>
            <a:r>
              <a:rPr lang="en-US" sz="1200" dirty="0"/>
              <a:t>The number of publications and DSI are valuable indicators of a gene's significance in disease processes, highlighting the importance of studying a gene's disease-specific role.</a:t>
            </a:r>
          </a:p>
          <a:p>
            <a:pPr>
              <a:buFont typeface="Arial" panose="020B0604020202020204" pitchFamily="34" charset="0"/>
              <a:buChar char="•"/>
            </a:pPr>
            <a:endParaRPr lang="en-US" sz="1400" dirty="0"/>
          </a:p>
        </p:txBody>
      </p:sp>
      <p:pic>
        <p:nvPicPr>
          <p:cNvPr id="10" name="Picture 9">
            <a:extLst>
              <a:ext uri="{FF2B5EF4-FFF2-40B4-BE49-F238E27FC236}">
                <a16:creationId xmlns:a16="http://schemas.microsoft.com/office/drawing/2014/main" id="{C8A5F5DF-F7FD-B8E5-ADB2-6546BA1218AD}"/>
              </a:ext>
            </a:extLst>
          </p:cNvPr>
          <p:cNvPicPr>
            <a:picLocks noChangeAspect="1"/>
          </p:cNvPicPr>
          <p:nvPr/>
        </p:nvPicPr>
        <p:blipFill>
          <a:blip r:embed="rId3"/>
          <a:stretch>
            <a:fillRect/>
          </a:stretch>
        </p:blipFill>
        <p:spPr>
          <a:xfrm>
            <a:off x="335131" y="869796"/>
            <a:ext cx="7410603" cy="4040150"/>
          </a:xfrm>
          <a:prstGeom prst="rect">
            <a:avLst/>
          </a:prstGeom>
        </p:spPr>
      </p:pic>
      <p:graphicFrame>
        <p:nvGraphicFramePr>
          <p:cNvPr id="11" name="Table 10">
            <a:extLst>
              <a:ext uri="{FF2B5EF4-FFF2-40B4-BE49-F238E27FC236}">
                <a16:creationId xmlns:a16="http://schemas.microsoft.com/office/drawing/2014/main" id="{146D16BF-6507-EB12-9294-DBA6EED7BC1E}"/>
              </a:ext>
            </a:extLst>
          </p:cNvPr>
          <p:cNvGraphicFramePr>
            <a:graphicFrameLocks noGrp="1"/>
          </p:cNvGraphicFramePr>
          <p:nvPr>
            <p:extLst>
              <p:ext uri="{D42A27DB-BD31-4B8C-83A1-F6EECF244321}">
                <p14:modId xmlns:p14="http://schemas.microsoft.com/office/powerpoint/2010/main" val="49324654"/>
              </p:ext>
            </p:extLst>
          </p:nvPr>
        </p:nvGraphicFramePr>
        <p:xfrm>
          <a:off x="7837714" y="869796"/>
          <a:ext cx="4129324" cy="4040151"/>
        </p:xfrm>
        <a:graphic>
          <a:graphicData uri="http://schemas.openxmlformats.org/drawingml/2006/table">
            <a:tbl>
              <a:tblPr>
                <a:tableStyleId>{69C7853C-536D-4A76-A0AE-DD22124D55A5}</a:tableStyleId>
              </a:tblPr>
              <a:tblGrid>
                <a:gridCol w="2064662">
                  <a:extLst>
                    <a:ext uri="{9D8B030D-6E8A-4147-A177-3AD203B41FA5}">
                      <a16:colId xmlns:a16="http://schemas.microsoft.com/office/drawing/2014/main" val="1973942853"/>
                    </a:ext>
                  </a:extLst>
                </a:gridCol>
                <a:gridCol w="2064662">
                  <a:extLst>
                    <a:ext uri="{9D8B030D-6E8A-4147-A177-3AD203B41FA5}">
                      <a16:colId xmlns:a16="http://schemas.microsoft.com/office/drawing/2014/main" val="2150685014"/>
                    </a:ext>
                  </a:extLst>
                </a:gridCol>
              </a:tblGrid>
              <a:tr h="194762">
                <a:tc>
                  <a:txBody>
                    <a:bodyPr/>
                    <a:lstStyle/>
                    <a:p>
                      <a:r>
                        <a:rPr lang="en-US" sz="900" b="1" dirty="0"/>
                        <a:t>Gene Symbol</a:t>
                      </a:r>
                      <a:endParaRPr lang="en-US" sz="900" dirty="0"/>
                    </a:p>
                  </a:txBody>
                  <a:tcPr marL="63990" marR="63990" marT="31995" marB="31995" anchor="ctr"/>
                </a:tc>
                <a:tc>
                  <a:txBody>
                    <a:bodyPr/>
                    <a:lstStyle/>
                    <a:p>
                      <a:r>
                        <a:rPr lang="en-US" sz="900" b="1"/>
                        <a:t>Biological Process (GO Term)</a:t>
                      </a:r>
                      <a:endParaRPr lang="en-US" sz="900"/>
                    </a:p>
                  </a:txBody>
                  <a:tcPr marL="63990" marR="63990" marT="31995" marB="31995" anchor="ctr"/>
                </a:tc>
                <a:extLst>
                  <a:ext uri="{0D108BD9-81ED-4DB2-BD59-A6C34878D82A}">
                    <a16:rowId xmlns:a16="http://schemas.microsoft.com/office/drawing/2014/main" val="526424402"/>
                  </a:ext>
                </a:extLst>
              </a:tr>
              <a:tr h="527019">
                <a:tc>
                  <a:txBody>
                    <a:bodyPr/>
                    <a:lstStyle/>
                    <a:p>
                      <a:r>
                        <a:rPr lang="en-US" sz="900" dirty="0"/>
                        <a:t>TP53</a:t>
                      </a:r>
                    </a:p>
                  </a:txBody>
                  <a:tcPr marL="63990" marR="63990" marT="31995" marB="31995" anchor="ctr"/>
                </a:tc>
                <a:tc>
                  <a:txBody>
                    <a:bodyPr/>
                    <a:lstStyle/>
                    <a:p>
                      <a:r>
                        <a:rPr lang="en-US" sz="900"/>
                        <a:t>Negative regulation of transcription by RNA polymerase II, Mitophagy, In utero embryonic development</a:t>
                      </a:r>
                    </a:p>
                  </a:txBody>
                  <a:tcPr marL="63990" marR="63990" marT="31995" marB="31995" anchor="ctr"/>
                </a:tc>
                <a:extLst>
                  <a:ext uri="{0D108BD9-81ED-4DB2-BD59-A6C34878D82A}">
                    <a16:rowId xmlns:a16="http://schemas.microsoft.com/office/drawing/2014/main" val="219471338"/>
                  </a:ext>
                </a:extLst>
              </a:tr>
              <a:tr h="327566">
                <a:tc>
                  <a:txBody>
                    <a:bodyPr/>
                    <a:lstStyle/>
                    <a:p>
                      <a:r>
                        <a:rPr lang="en-US" sz="900" dirty="0"/>
                        <a:t>EGFR</a:t>
                      </a:r>
                    </a:p>
                  </a:txBody>
                  <a:tcPr marL="63990" marR="63990" marT="31995" marB="31995" anchor="ctr"/>
                </a:tc>
                <a:tc>
                  <a:txBody>
                    <a:bodyPr/>
                    <a:lstStyle/>
                    <a:p>
                      <a:r>
                        <a:rPr lang="it-IT" sz="900" dirty="0"/>
                        <a:t>MAPK cascade, Cell morphogenesis, Ossification</a:t>
                      </a:r>
                    </a:p>
                  </a:txBody>
                  <a:tcPr marL="63990" marR="63990" marT="31995" marB="31995" anchor="ctr"/>
                </a:tc>
                <a:extLst>
                  <a:ext uri="{0D108BD9-81ED-4DB2-BD59-A6C34878D82A}">
                    <a16:rowId xmlns:a16="http://schemas.microsoft.com/office/drawing/2014/main" val="784804468"/>
                  </a:ext>
                </a:extLst>
              </a:tr>
              <a:tr h="327566">
                <a:tc>
                  <a:txBody>
                    <a:bodyPr/>
                    <a:lstStyle/>
                    <a:p>
                      <a:r>
                        <a:rPr lang="en-US" sz="900"/>
                        <a:t>ERBB2</a:t>
                      </a:r>
                    </a:p>
                  </a:txBody>
                  <a:tcPr marL="63990" marR="63990" marT="31995" marB="31995" anchor="ctr"/>
                </a:tc>
                <a:tc>
                  <a:txBody>
                    <a:bodyPr/>
                    <a:lstStyle/>
                    <a:p>
                      <a:r>
                        <a:rPr lang="en-US" sz="900"/>
                        <a:t>Positive regulation of protein phosphorylation</a:t>
                      </a:r>
                    </a:p>
                  </a:txBody>
                  <a:tcPr marL="63990" marR="63990" marT="31995" marB="31995" anchor="ctr"/>
                </a:tc>
                <a:extLst>
                  <a:ext uri="{0D108BD9-81ED-4DB2-BD59-A6C34878D82A}">
                    <a16:rowId xmlns:a16="http://schemas.microsoft.com/office/drawing/2014/main" val="2657256774"/>
                  </a:ext>
                </a:extLst>
              </a:tr>
              <a:tr h="405108">
                <a:tc>
                  <a:txBody>
                    <a:bodyPr/>
                    <a:lstStyle/>
                    <a:p>
                      <a:r>
                        <a:rPr lang="en-US" sz="900" dirty="0"/>
                        <a:t>TNF</a:t>
                      </a:r>
                    </a:p>
                  </a:txBody>
                  <a:tcPr marL="63990" marR="63990" marT="31995" marB="31995" anchor="ctr"/>
                </a:tc>
                <a:tc>
                  <a:txBody>
                    <a:bodyPr/>
                    <a:lstStyle/>
                    <a:p>
                      <a:r>
                        <a:rPr lang="en-US" sz="900" dirty="0"/>
                        <a:t>Negative regulation of transcription by RNA polymerase II</a:t>
                      </a:r>
                    </a:p>
                  </a:txBody>
                  <a:tcPr marL="63990" marR="63990" marT="31995" marB="31995" anchor="ctr"/>
                </a:tc>
                <a:extLst>
                  <a:ext uri="{0D108BD9-81ED-4DB2-BD59-A6C34878D82A}">
                    <a16:rowId xmlns:a16="http://schemas.microsoft.com/office/drawing/2014/main" val="658553428"/>
                  </a:ext>
                </a:extLst>
              </a:tr>
              <a:tr h="327566">
                <a:tc>
                  <a:txBody>
                    <a:bodyPr/>
                    <a:lstStyle/>
                    <a:p>
                      <a:r>
                        <a:rPr lang="en-US" sz="900"/>
                        <a:t>BRCA1</a:t>
                      </a:r>
                    </a:p>
                  </a:txBody>
                  <a:tcPr marL="63990" marR="63990" marT="31995" marB="31995" anchor="ctr"/>
                </a:tc>
                <a:tc>
                  <a:txBody>
                    <a:bodyPr/>
                    <a:lstStyle/>
                    <a:p>
                      <a:r>
                        <a:rPr lang="en-US" sz="900"/>
                        <a:t>Protein polyubiquitination, Double-strand break repair</a:t>
                      </a:r>
                    </a:p>
                  </a:txBody>
                  <a:tcPr marL="63990" marR="63990" marT="31995" marB="31995" anchor="ctr"/>
                </a:tc>
                <a:extLst>
                  <a:ext uri="{0D108BD9-81ED-4DB2-BD59-A6C34878D82A}">
                    <a16:rowId xmlns:a16="http://schemas.microsoft.com/office/drawing/2014/main" val="3255437831"/>
                  </a:ext>
                </a:extLst>
              </a:tr>
              <a:tr h="405108">
                <a:tc>
                  <a:txBody>
                    <a:bodyPr/>
                    <a:lstStyle/>
                    <a:p>
                      <a:r>
                        <a:rPr lang="en-US" sz="900" dirty="0"/>
                        <a:t>VEGFA</a:t>
                      </a:r>
                    </a:p>
                  </a:txBody>
                  <a:tcPr marL="63990" marR="63990" marT="31995" marB="31995" anchor="ctr"/>
                </a:tc>
                <a:tc>
                  <a:txBody>
                    <a:bodyPr/>
                    <a:lstStyle/>
                    <a:p>
                      <a:r>
                        <a:rPr lang="en-US" sz="900"/>
                        <a:t>Negative regulation of transcription by RNA polymerase II</a:t>
                      </a:r>
                    </a:p>
                  </a:txBody>
                  <a:tcPr marL="63990" marR="63990" marT="31995" marB="31995" anchor="ctr"/>
                </a:tc>
                <a:extLst>
                  <a:ext uri="{0D108BD9-81ED-4DB2-BD59-A6C34878D82A}">
                    <a16:rowId xmlns:a16="http://schemas.microsoft.com/office/drawing/2014/main" val="1961325444"/>
                  </a:ext>
                </a:extLst>
              </a:tr>
              <a:tr h="405108">
                <a:tc>
                  <a:txBody>
                    <a:bodyPr/>
                    <a:lstStyle/>
                    <a:p>
                      <a:r>
                        <a:rPr lang="en-US" sz="900" dirty="0"/>
                        <a:t>ESR1</a:t>
                      </a:r>
                    </a:p>
                  </a:txBody>
                  <a:tcPr marL="63990" marR="63990" marT="31995" marB="31995" anchor="ctr"/>
                </a:tc>
                <a:tc>
                  <a:txBody>
                    <a:bodyPr/>
                    <a:lstStyle/>
                    <a:p>
                      <a:r>
                        <a:rPr lang="en-US" sz="900"/>
                        <a:t>Negative regulation of transcription by RNA polymerase II</a:t>
                      </a:r>
                    </a:p>
                  </a:txBody>
                  <a:tcPr marL="63990" marR="63990" marT="31995" marB="31995" anchor="ctr"/>
                </a:tc>
                <a:extLst>
                  <a:ext uri="{0D108BD9-81ED-4DB2-BD59-A6C34878D82A}">
                    <a16:rowId xmlns:a16="http://schemas.microsoft.com/office/drawing/2014/main" val="3074174202"/>
                  </a:ext>
                </a:extLst>
              </a:tr>
              <a:tr h="327566">
                <a:tc>
                  <a:txBody>
                    <a:bodyPr/>
                    <a:lstStyle/>
                    <a:p>
                      <a:r>
                        <a:rPr lang="en-US" sz="900"/>
                        <a:t>IL6</a:t>
                      </a:r>
                    </a:p>
                  </a:txBody>
                  <a:tcPr marL="63990" marR="63990" marT="31995" marB="31995" anchor="ctr"/>
                </a:tc>
                <a:tc>
                  <a:txBody>
                    <a:bodyPr/>
                    <a:lstStyle/>
                    <a:p>
                      <a:r>
                        <a:rPr lang="en-US" sz="900"/>
                        <a:t>Neutrophil apoptotic process, Germinal center formation</a:t>
                      </a:r>
                    </a:p>
                  </a:txBody>
                  <a:tcPr marL="63990" marR="63990" marT="31995" marB="31995" anchor="ctr"/>
                </a:tc>
                <a:extLst>
                  <a:ext uri="{0D108BD9-81ED-4DB2-BD59-A6C34878D82A}">
                    <a16:rowId xmlns:a16="http://schemas.microsoft.com/office/drawing/2014/main" val="564274311"/>
                  </a:ext>
                </a:extLst>
              </a:tr>
              <a:tr h="327566">
                <a:tc>
                  <a:txBody>
                    <a:bodyPr/>
                    <a:lstStyle/>
                    <a:p>
                      <a:r>
                        <a:rPr lang="en-US" sz="900"/>
                        <a:t>PIK3CA</a:t>
                      </a:r>
                    </a:p>
                  </a:txBody>
                  <a:tcPr marL="63990" marR="63990" marT="31995" marB="31995" anchor="ctr"/>
                </a:tc>
                <a:tc>
                  <a:txBody>
                    <a:bodyPr/>
                    <a:lstStyle/>
                    <a:p>
                      <a:r>
                        <a:rPr lang="en-US" sz="900"/>
                        <a:t>Angiogenesis, Liver development, Vasculature development</a:t>
                      </a:r>
                    </a:p>
                  </a:txBody>
                  <a:tcPr marL="63990" marR="63990" marT="31995" marB="31995" anchor="ctr"/>
                </a:tc>
                <a:extLst>
                  <a:ext uri="{0D108BD9-81ED-4DB2-BD59-A6C34878D82A}">
                    <a16:rowId xmlns:a16="http://schemas.microsoft.com/office/drawing/2014/main" val="3450253747"/>
                  </a:ext>
                </a:extLst>
              </a:tr>
              <a:tr h="405108">
                <a:tc>
                  <a:txBody>
                    <a:bodyPr/>
                    <a:lstStyle/>
                    <a:p>
                      <a:r>
                        <a:rPr lang="en-US" sz="900"/>
                        <a:t>CDKN2A</a:t>
                      </a:r>
                    </a:p>
                  </a:txBody>
                  <a:tcPr marL="63990" marR="63990" marT="31995" marB="31995" anchor="ctr"/>
                </a:tc>
                <a:tc>
                  <a:txBody>
                    <a:bodyPr/>
                    <a:lstStyle/>
                    <a:p>
                      <a:r>
                        <a:rPr lang="en-US" sz="900" dirty="0"/>
                        <a:t>Regulation of cyclin-dependent protein serine/threonine kinase activity</a:t>
                      </a:r>
                    </a:p>
                  </a:txBody>
                  <a:tcPr marL="63990" marR="63990" marT="31995" marB="31995" anchor="ctr"/>
                </a:tc>
                <a:extLst>
                  <a:ext uri="{0D108BD9-81ED-4DB2-BD59-A6C34878D82A}">
                    <a16:rowId xmlns:a16="http://schemas.microsoft.com/office/drawing/2014/main" val="4235316428"/>
                  </a:ext>
                </a:extLst>
              </a:tr>
            </a:tbl>
          </a:graphicData>
        </a:graphic>
      </p:graphicFrame>
      <p:sp>
        <p:nvSpPr>
          <p:cNvPr id="5" name="TextBox 4">
            <a:extLst>
              <a:ext uri="{FF2B5EF4-FFF2-40B4-BE49-F238E27FC236}">
                <a16:creationId xmlns:a16="http://schemas.microsoft.com/office/drawing/2014/main" id="{F2A2303F-F6DD-F4C2-F4AA-44AD1B8D0903}"/>
              </a:ext>
            </a:extLst>
          </p:cNvPr>
          <p:cNvSpPr txBox="1"/>
          <p:nvPr/>
        </p:nvSpPr>
        <p:spPr>
          <a:xfrm>
            <a:off x="9031327" y="408131"/>
            <a:ext cx="3160673" cy="461665"/>
          </a:xfrm>
          <a:prstGeom prst="rect">
            <a:avLst/>
          </a:prstGeom>
          <a:noFill/>
        </p:spPr>
        <p:txBody>
          <a:bodyPr wrap="none" rtlCol="0">
            <a:spAutoFit/>
          </a:bodyPr>
          <a:lstStyle/>
          <a:p>
            <a:r>
              <a:rPr lang="en-US" sz="2400" dirty="0">
                <a:latin typeface="+mj-lt"/>
                <a:ea typeface="Arial" charset="0"/>
                <a:cs typeface="Arial" charset="0"/>
              </a:rPr>
              <a:t>Raghu Ram Sattanapalle</a:t>
            </a:r>
          </a:p>
        </p:txBody>
      </p:sp>
    </p:spTree>
    <p:extLst>
      <p:ext uri="{BB962C8B-B14F-4D97-AF65-F5344CB8AC3E}">
        <p14:creationId xmlns:p14="http://schemas.microsoft.com/office/powerpoint/2010/main" val="2773615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8100">
          <a:solidFill>
            <a:srgbClr val="C00000"/>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C00000"/>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3200" smtClean="0">
            <a:latin typeface="Arial" charset="0"/>
            <a:ea typeface="Arial" charset="0"/>
            <a:cs typeface="Arial" charset="0"/>
          </a:defRPr>
        </a:defPPr>
      </a:lstStyle>
    </a:txDef>
  </a:objectDefaults>
  <a:extraClrSchemeLst/>
  <a:extLst>
    <a:ext uri="{05A4C25C-085E-4340-85A3-A5531E510DB2}">
      <thm15:themeFamily xmlns:thm15="http://schemas.microsoft.com/office/thememl/2012/main" name="Presentation3" id="{190CBDDB-25AF-8448-915D-F5892636F84F}" vid="{6D2D882E-D7DF-E347-B3A5-820D04F7DB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Northeastern</Template>
  <TotalTime>21331</TotalTime>
  <Words>594</Words>
  <Application>Microsoft Office PowerPoint</Application>
  <PresentationFormat>Widescreen</PresentationFormat>
  <Paragraphs>36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The Relationship Between Gene Publication Count, Disease Specificity, and Biological Processes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DS4300 - High-Scale Storage</dc:title>
  <dc:creator>Rachlin, John</dc:creator>
  <cp:lastModifiedBy>Raghu Ram Sattanapalle</cp:lastModifiedBy>
  <cp:revision>240</cp:revision>
  <cp:lastPrinted>2021-01-26T01:27:16Z</cp:lastPrinted>
  <dcterms:created xsi:type="dcterms:W3CDTF">2017-09-23T00:39:11Z</dcterms:created>
  <dcterms:modified xsi:type="dcterms:W3CDTF">2023-06-12T01:51:00Z</dcterms:modified>
</cp:coreProperties>
</file>