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6C6C9-1BB8-7B8D-9916-03B455DDDC7C}" v="28" dt="2023-06-20T12:41:57.284"/>
    <p1510:client id="{24B0B1DA-372E-4526-89DD-30F5EE796143}" v="296" dt="2023-06-19T21:17:22.127"/>
    <p1510:client id="{65142535-E62F-4E19-805A-A8F7AD9401B6}" v="34" dt="2023-06-20T15:01:35.645"/>
    <p1510:client id="{769FE7EB-4433-42E6-A0F9-96A022B543DE}" v="8" dt="2023-06-20T15:10:20.545"/>
    <p1510:client id="{9BC561CA-F63B-4BBE-B8CC-7673842887A0}" v="31" dt="2023-06-20T13:28:31.021"/>
    <p1510:client id="{A0065FF1-8875-4250-B5F5-9B7F015EE194}" v="4" dt="2023-06-22T22:29:53.635"/>
    <p1510:client id="{A02DCC1A-2F5E-4503-A867-27E9107294C0}" v="75" dt="2023-06-19T21:31:03.978"/>
    <p1510:client id="{C92F1297-648F-4C8B-B3F7-03CA9554D0F5}" v="1" dt="2023-06-19T20:06:27.403"/>
    <p1510:client id="{D5B3E1B9-0A53-4454-A8AF-4FD89514780C}" v="8" dt="2023-06-20T02:03:06.072"/>
    <p1510:client id="{E1D2D888-E5E6-4E37-85E5-DEF404AEBC58}" v="1" dt="2023-06-19T21:49:02.241"/>
    <p1510:client id="{E59CBA4C-C501-48C3-828E-421031D793EF}" v="73" dt="2023-06-20T02:16:25.149"/>
    <p1510:client id="{FC9B1E08-34EA-4EBD-AE02-83AB17568588}" v="59" dt="2023-06-19T20:45:40.373"/>
    <p1510:client id="{FCC69894-A71B-43E9-B8C9-52C38895F587}" v="197" dt="2023-06-20T02:32:03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26" y="-139481"/>
            <a:ext cx="11606456" cy="568078"/>
          </a:xfrm>
        </p:spPr>
        <p:txBody>
          <a:bodyPr>
            <a:normAutofit/>
          </a:bodyPr>
          <a:lstStyle/>
          <a:p>
            <a:r>
              <a:rPr lang="en-US" sz="2800" b="1">
                <a:ea typeface="+mj-lt"/>
                <a:cs typeface="+mj-lt"/>
              </a:rPr>
              <a:t>Exploring the Environmental Impact: Can staying at home enhance Air Quality</a:t>
            </a:r>
            <a:endParaRPr lang="en-US" b="1">
              <a:ea typeface="+mj-lt"/>
              <a:cs typeface="+mj-lt"/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9F6C901-D036-8B75-B7B8-1CE3AFADE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1" r="-220" b="456"/>
          <a:stretch/>
        </p:blipFill>
        <p:spPr>
          <a:xfrm>
            <a:off x="214148" y="3808760"/>
            <a:ext cx="3343134" cy="2238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3EB56DB-F84E-149B-ADC4-56558D034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5" t="5790" r="47358" b="323"/>
          <a:stretch/>
        </p:blipFill>
        <p:spPr>
          <a:xfrm>
            <a:off x="9864607" y="2397245"/>
            <a:ext cx="2117584" cy="1753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DFE66618-98C0-8748-D2D9-9F8538CCB6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67" b="196"/>
          <a:stretch/>
        </p:blipFill>
        <p:spPr>
          <a:xfrm>
            <a:off x="5896631" y="607731"/>
            <a:ext cx="3636527" cy="2779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4EFF6B-7B9D-BDD3-5F09-36FDAE65463C}"/>
              </a:ext>
            </a:extLst>
          </p:cNvPr>
          <p:cNvSpPr txBox="1"/>
          <p:nvPr/>
        </p:nvSpPr>
        <p:spPr>
          <a:xfrm>
            <a:off x="772907" y="334235"/>
            <a:ext cx="44312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cs typeface="Calibri"/>
              </a:rPr>
              <a:t>AQI values per County – Pre &amp; Post Covid Start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3D48A1-A41F-26F0-A74D-E0C57F33FD0F}"/>
              </a:ext>
            </a:extLst>
          </p:cNvPr>
          <p:cNvCxnSpPr/>
          <p:nvPr/>
        </p:nvCxnSpPr>
        <p:spPr>
          <a:xfrm>
            <a:off x="635" y="369383"/>
            <a:ext cx="12192000" cy="1016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76C700-EAFD-2C33-67F2-EC37899F2CF7}"/>
              </a:ext>
            </a:extLst>
          </p:cNvPr>
          <p:cNvSpPr txBox="1"/>
          <p:nvPr/>
        </p:nvSpPr>
        <p:spPr>
          <a:xfrm>
            <a:off x="6703342" y="345440"/>
            <a:ext cx="23469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cs typeface="Calibri"/>
              </a:rPr>
              <a:t>AQI &amp; Social Distancing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760C4A-B0F4-6998-3670-0F844025FB37}"/>
              </a:ext>
            </a:extLst>
          </p:cNvPr>
          <p:cNvSpPr/>
          <p:nvPr/>
        </p:nvSpPr>
        <p:spPr>
          <a:xfrm>
            <a:off x="9659077" y="716164"/>
            <a:ext cx="2489200" cy="50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Weak correlation between vehicle emissions and air quality</a:t>
            </a:r>
            <a:endParaRPr lang="en-US" sz="1100">
              <a:solidFill>
                <a:schemeClr val="bg1"/>
              </a:solidFill>
              <a:cs typeface="Calibri"/>
            </a:endParaRP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6BFB51-FF4D-F43B-1B90-BCBA4B2D9894}"/>
              </a:ext>
            </a:extLst>
          </p:cNvPr>
          <p:cNvSpPr/>
          <p:nvPr/>
        </p:nvSpPr>
        <p:spPr>
          <a:xfrm>
            <a:off x="9658396" y="1531149"/>
            <a:ext cx="2489200" cy="50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 sz="1100">
                <a:ea typeface="+mn-lt"/>
                <a:cs typeface="+mn-lt"/>
              </a:rPr>
              <a:t>SDI imperfect for tracking emission changes</a:t>
            </a:r>
            <a:endParaRPr lang="en-US"/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CF0470-E87C-ABE3-690E-F6E9FECF5136}"/>
              </a:ext>
            </a:extLst>
          </p:cNvPr>
          <p:cNvSpPr txBox="1"/>
          <p:nvPr/>
        </p:nvSpPr>
        <p:spPr>
          <a:xfrm>
            <a:off x="1096903" y="3505953"/>
            <a:ext cx="15748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cs typeface="Calibri"/>
              </a:rPr>
              <a:t>AQI vs Residuals</a:t>
            </a:r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5A255F-357E-0223-E2EF-39E3081FC5BA}"/>
              </a:ext>
            </a:extLst>
          </p:cNvPr>
          <p:cNvSpPr/>
          <p:nvPr/>
        </p:nvSpPr>
        <p:spPr>
          <a:xfrm>
            <a:off x="499719" y="6111049"/>
            <a:ext cx="2489200" cy="50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 sz="1100">
                <a:ea typeface="+mn-lt"/>
                <a:cs typeface="+mn-lt"/>
              </a:rPr>
              <a:t>No clear trend suggests a non-linear relationship between COVID and AQI</a:t>
            </a:r>
            <a:endParaRPr lang="en-US"/>
          </a:p>
          <a:p>
            <a:pPr algn="ctr"/>
            <a:endParaRPr lang="en-US">
              <a:cs typeface="Calibri"/>
            </a:endParaRPr>
          </a:p>
        </p:txBody>
      </p:sp>
      <p:pic>
        <p:nvPicPr>
          <p:cNvPr id="17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00CEEBA3-8E63-E001-86EA-FD90EAF75B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52" b="548"/>
          <a:stretch/>
        </p:blipFill>
        <p:spPr>
          <a:xfrm>
            <a:off x="8311631" y="4504504"/>
            <a:ext cx="3736623" cy="1751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405DE1-0B04-E021-9440-B549E1E2999D}"/>
              </a:ext>
            </a:extLst>
          </p:cNvPr>
          <p:cNvSpPr txBox="1"/>
          <p:nvPr/>
        </p:nvSpPr>
        <p:spPr>
          <a:xfrm>
            <a:off x="9967711" y="2113656"/>
            <a:ext cx="212344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cs typeface="Calibri"/>
              </a:rPr>
              <a:t>AQI vs Energy Demand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4A29E4-BBD1-76CE-D2C0-E302804ECB0D}"/>
              </a:ext>
            </a:extLst>
          </p:cNvPr>
          <p:cNvSpPr txBox="1"/>
          <p:nvPr/>
        </p:nvSpPr>
        <p:spPr>
          <a:xfrm>
            <a:off x="8707870" y="4192694"/>
            <a:ext cx="306832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cs typeface="Calibri"/>
              </a:rPr>
              <a:t>MA Energy Demand as AQI Driver?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5D5881-20B5-75D8-FBA7-E5CCCBD0D10B}"/>
              </a:ext>
            </a:extLst>
          </p:cNvPr>
          <p:cNvSpPr/>
          <p:nvPr/>
        </p:nvSpPr>
        <p:spPr>
          <a:xfrm>
            <a:off x="8621698" y="6297315"/>
            <a:ext cx="2489200" cy="50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 sz="1100">
                <a:ea typeface="+mn-lt"/>
                <a:cs typeface="+mn-lt"/>
              </a:rPr>
              <a:t>Energy demand shows weak to moderate correlation with AQI</a:t>
            </a:r>
            <a:endParaRPr lang="en-US">
              <a:ea typeface="+mn-lt"/>
              <a:cs typeface="+mn-lt"/>
            </a:endParaRPr>
          </a:p>
          <a:p>
            <a:pPr algn="ctr"/>
            <a:endParaRPr lang="en-US">
              <a:cs typeface="Calibri"/>
            </a:endParaRPr>
          </a:p>
        </p:txBody>
      </p:sp>
      <p:pic>
        <p:nvPicPr>
          <p:cNvPr id="11" name="Picture 14" descr="Logo&#10;&#10;Description automatically generated">
            <a:extLst>
              <a:ext uri="{FF2B5EF4-FFF2-40B4-BE49-F238E27FC236}">
                <a16:creationId xmlns:a16="http://schemas.microsoft.com/office/drawing/2014/main" id="{85E5AC71-9122-EA1C-3A96-7A24A030B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6483" y="6333235"/>
            <a:ext cx="692524" cy="47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042B0BD-DD4E-9BCF-8124-FCB45EA460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385" t="6167" r="277"/>
          <a:stretch/>
        </p:blipFill>
        <p:spPr>
          <a:xfrm>
            <a:off x="94534" y="607460"/>
            <a:ext cx="5623923" cy="2780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BD0BECC8-959D-3E24-33CA-3C36E3EBB2E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429" r="223" b="-286"/>
          <a:stretch/>
        </p:blipFill>
        <p:spPr>
          <a:xfrm>
            <a:off x="3961151" y="3766999"/>
            <a:ext cx="3904172" cy="2959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91554B9-CB55-29B2-38F9-4A179F97AD02}"/>
              </a:ext>
            </a:extLst>
          </p:cNvPr>
          <p:cNvSpPr/>
          <p:nvPr/>
        </p:nvSpPr>
        <p:spPr>
          <a:xfrm>
            <a:off x="8551333" y="6227703"/>
            <a:ext cx="244592" cy="206962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129B9BCD-9832-0B6D-F88D-A60F75F36E51}"/>
              </a:ext>
            </a:extLst>
          </p:cNvPr>
          <p:cNvSpPr/>
          <p:nvPr/>
        </p:nvSpPr>
        <p:spPr>
          <a:xfrm>
            <a:off x="9586148" y="649110"/>
            <a:ext cx="244592" cy="206962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7491E0D0-0D44-BE6B-5D8F-A2BCA88047F6}"/>
              </a:ext>
            </a:extLst>
          </p:cNvPr>
          <p:cNvSpPr/>
          <p:nvPr/>
        </p:nvSpPr>
        <p:spPr>
          <a:xfrm>
            <a:off x="9586148" y="1429925"/>
            <a:ext cx="244592" cy="206962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49999AA0-B528-30F9-FF7E-5F8BA31F3434}"/>
              </a:ext>
            </a:extLst>
          </p:cNvPr>
          <p:cNvSpPr/>
          <p:nvPr/>
        </p:nvSpPr>
        <p:spPr>
          <a:xfrm>
            <a:off x="404518" y="6048962"/>
            <a:ext cx="244592" cy="206962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9E44D1-9A4A-CD03-348D-0EA436D04453}"/>
              </a:ext>
            </a:extLst>
          </p:cNvPr>
          <p:cNvSpPr txBox="1"/>
          <p:nvPr/>
        </p:nvSpPr>
        <p:spPr>
          <a:xfrm>
            <a:off x="4460921" y="3472857"/>
            <a:ext cx="299513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cs typeface="Calibri"/>
              </a:rPr>
              <a:t>Monthly Social Distancing Index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222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Exploring the Environmental Impact: Can staying at home enhance Air 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Raghu Ram Sattanapalle</cp:lastModifiedBy>
  <cp:revision>6</cp:revision>
  <dcterms:created xsi:type="dcterms:W3CDTF">2023-06-19T16:54:47Z</dcterms:created>
  <dcterms:modified xsi:type="dcterms:W3CDTF">2023-06-22T22:30:19Z</dcterms:modified>
</cp:coreProperties>
</file>