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2" r:id="rId3"/>
    <p:sldId id="263" r:id="rId4"/>
    <p:sldId id="258" r:id="rId5"/>
    <p:sldId id="264" r:id="rId6"/>
    <p:sldId id="267" r:id="rId7"/>
    <p:sldId id="268" r:id="rId8"/>
    <p:sldId id="259" r:id="rId9"/>
    <p:sldId id="265" r:id="rId10"/>
    <p:sldId id="260" r:id="rId11"/>
    <p:sldId id="266" r:id="rId12"/>
    <p:sldId id="26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af06345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af06345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af0634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af0634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af0634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af0634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73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af063455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af063455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af063455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af063455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7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af063455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af06345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ghuVamsi5546/Data_Visualisation_Course_Project.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4725" y="0"/>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800"/>
              <a:t>Project - Phase 1</a:t>
            </a:r>
            <a:endParaRPr sz="3800"/>
          </a:p>
        </p:txBody>
      </p:sp>
      <p:sp>
        <p:nvSpPr>
          <p:cNvPr id="55" name="Google Shape;55;p13"/>
          <p:cNvSpPr txBox="1">
            <a:spLocks noGrp="1"/>
          </p:cNvSpPr>
          <p:nvPr>
            <p:ph type="subTitle" idx="1"/>
          </p:nvPr>
        </p:nvSpPr>
        <p:spPr>
          <a:xfrm>
            <a:off x="311700" y="1260550"/>
            <a:ext cx="8520600" cy="792600"/>
          </a:xfrm>
          <a:prstGeom prst="rect">
            <a:avLst/>
          </a:prstGeom>
        </p:spPr>
        <p:txBody>
          <a:bodyPr spcFirstLastPara="1" wrap="square" lIns="91425" tIns="91425" rIns="91425" bIns="91425" anchor="t" anchorCtr="0">
            <a:normAutofit/>
          </a:bodyPr>
          <a:lstStyle/>
          <a:p>
            <a:r>
              <a:rPr lang="en-US" dirty="0">
                <a:solidFill>
                  <a:schemeClr val="tx1"/>
                </a:solidFill>
              </a:rPr>
              <a:t>Global Comparison of Leading Nations</a:t>
            </a:r>
          </a:p>
          <a:p>
            <a:pPr marL="0" lvl="0" indent="0" algn="ctr" rtl="0">
              <a:spcBef>
                <a:spcPts val="0"/>
              </a:spcBef>
              <a:spcAft>
                <a:spcPts val="0"/>
              </a:spcAft>
              <a:buNone/>
            </a:pPr>
            <a:endParaRPr lang="en-IN" dirty="0"/>
          </a:p>
        </p:txBody>
      </p:sp>
      <p:sp>
        <p:nvSpPr>
          <p:cNvPr id="56" name="Google Shape;56;p13"/>
          <p:cNvSpPr txBox="1"/>
          <p:nvPr/>
        </p:nvSpPr>
        <p:spPr>
          <a:xfrm>
            <a:off x="264725" y="2799575"/>
            <a:ext cx="4979100" cy="15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0" i="0" u="none" strike="noStrike" dirty="0">
                <a:solidFill>
                  <a:schemeClr val="tx1"/>
                </a:solidFill>
                <a:effectLst/>
                <a:latin typeface="Arial" panose="020B0604020202020204" pitchFamily="34" charset="0"/>
              </a:rPr>
              <a:t>Team Members:</a:t>
            </a:r>
            <a:endParaRPr lang="en-IN" sz="2400" b="0" dirty="0">
              <a:solidFill>
                <a:schemeClr val="tx1"/>
              </a:solidFill>
              <a:effectLst/>
            </a:endParaRPr>
          </a:p>
          <a:p>
            <a:pPr marL="342900" indent="-342900" rtl="0" fontAlgn="base">
              <a:spcBef>
                <a:spcPts val="0"/>
              </a:spcBef>
              <a:spcAft>
                <a:spcPts val="0"/>
              </a:spcAft>
              <a:buFont typeface="+mj-lt"/>
              <a:buAutoNum type="arabicPeriod"/>
            </a:pPr>
            <a:r>
              <a:rPr lang="en-IN" sz="1600" b="0" i="0" u="none" strike="noStrike" dirty="0">
                <a:solidFill>
                  <a:schemeClr val="tx1"/>
                </a:solidFill>
                <a:effectLst/>
                <a:latin typeface="Arial" panose="020B0604020202020204" pitchFamily="34" charset="0"/>
              </a:rPr>
              <a:t>Raghu Vamsi [22bds014]   </a:t>
            </a:r>
          </a:p>
          <a:p>
            <a:pPr marL="342900" indent="-342900" rtl="0" fontAlgn="base">
              <a:spcBef>
                <a:spcPts val="0"/>
              </a:spcBef>
              <a:spcAft>
                <a:spcPts val="0"/>
              </a:spcAft>
              <a:buFont typeface="+mj-lt"/>
              <a:buAutoNum type="arabicPeriod"/>
            </a:pPr>
            <a:r>
              <a:rPr lang="en-IN" sz="1600" b="0" i="0" u="none" strike="noStrike" dirty="0">
                <a:solidFill>
                  <a:schemeClr val="tx1"/>
                </a:solidFill>
                <a:effectLst/>
                <a:latin typeface="Arial" panose="020B0604020202020204" pitchFamily="34" charset="0"/>
              </a:rPr>
              <a:t>Satvik Reddy [22bds020] </a:t>
            </a:r>
          </a:p>
          <a:p>
            <a:pPr marL="342900" indent="-342900" rtl="0" fontAlgn="base">
              <a:spcBef>
                <a:spcPts val="0"/>
              </a:spcBef>
              <a:spcAft>
                <a:spcPts val="0"/>
              </a:spcAft>
              <a:buFont typeface="+mj-lt"/>
              <a:buAutoNum type="arabicPeriod"/>
            </a:pPr>
            <a:r>
              <a:rPr lang="en-IN" sz="1600" b="0" i="0" u="none" strike="noStrike" dirty="0">
                <a:solidFill>
                  <a:schemeClr val="tx1"/>
                </a:solidFill>
                <a:effectLst/>
                <a:latin typeface="Arial" panose="020B0604020202020204" pitchFamily="34" charset="0"/>
              </a:rPr>
              <a:t>Raj Kumar [22bds055] </a:t>
            </a:r>
          </a:p>
          <a:p>
            <a:pPr marL="342900" indent="-342900" rtl="0" fontAlgn="base">
              <a:spcBef>
                <a:spcPts val="0"/>
              </a:spcBef>
              <a:spcAft>
                <a:spcPts val="0"/>
              </a:spcAft>
              <a:buFont typeface="+mj-lt"/>
              <a:buAutoNum type="arabicPeriod"/>
            </a:pPr>
            <a:r>
              <a:rPr lang="en-IN" sz="1600" b="0" i="0" u="none" strike="noStrike" dirty="0" err="1">
                <a:solidFill>
                  <a:schemeClr val="tx1"/>
                </a:solidFill>
                <a:effectLst/>
                <a:latin typeface="Arial" panose="020B0604020202020204" pitchFamily="34" charset="0"/>
              </a:rPr>
              <a:t>Suhaas</a:t>
            </a:r>
            <a:r>
              <a:rPr lang="en-IN" sz="1600" b="0" i="0" u="none" strike="noStrike" dirty="0">
                <a:solidFill>
                  <a:schemeClr val="tx1"/>
                </a:solidFill>
                <a:effectLst/>
                <a:latin typeface="Arial" panose="020B0604020202020204" pitchFamily="34" charset="0"/>
              </a:rPr>
              <a:t> [22bds056]</a:t>
            </a:r>
          </a:p>
          <a:p>
            <a:pPr marL="457200" lvl="0" indent="-342900" algn="l" rtl="0">
              <a:spcBef>
                <a:spcPts val="0"/>
              </a:spcBef>
              <a:spcAft>
                <a:spcPts val="0"/>
              </a:spcAft>
              <a:buClr>
                <a:schemeClr val="dk2"/>
              </a:buClr>
              <a:buSzPts val="1800"/>
              <a:buAutoNum type="arabicPeriod"/>
            </a:pPr>
            <a:endParaRPr lang="en-US" sz="1800" dirty="0">
              <a:solidFill>
                <a:schemeClr val="dk2"/>
              </a:solidFill>
            </a:endParaRPr>
          </a:p>
          <a:p>
            <a:pPr marL="457200" lvl="0" indent="-342900" algn="l" rtl="0">
              <a:spcBef>
                <a:spcPts val="0"/>
              </a:spcBef>
              <a:spcAft>
                <a:spcPts val="0"/>
              </a:spcAft>
              <a:buClr>
                <a:schemeClr val="dk2"/>
              </a:buClr>
              <a:buSzPts val="1800"/>
              <a:buAutoNum type="arabicPeriod"/>
            </a:pPr>
            <a:endParaRPr sz="1800" dirty="0">
              <a:solidFill>
                <a:schemeClr val="dk2"/>
              </a:solidFill>
            </a:endParaRPr>
          </a:p>
        </p:txBody>
      </p:sp>
      <p:sp>
        <p:nvSpPr>
          <p:cNvPr id="57" name="Google Shape;57;p13"/>
          <p:cNvSpPr txBox="1"/>
          <p:nvPr/>
        </p:nvSpPr>
        <p:spPr>
          <a:xfrm>
            <a:off x="264725" y="4664125"/>
            <a:ext cx="8349300" cy="3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Github Repo Link: </a:t>
            </a:r>
            <a:r>
              <a:rPr lang="en-IN" sz="1800" dirty="0">
                <a:solidFill>
                  <a:schemeClr val="tx1"/>
                </a:solidFill>
                <a:hlinkClick r:id="rId3">
                  <a:extLst>
                    <a:ext uri="{A12FA001-AC4F-418D-AE19-62706E023703}">
                      <ahyp:hlinkClr xmlns:ahyp="http://schemas.microsoft.com/office/drawing/2018/hyperlinkcolor" val="tx"/>
                    </a:ext>
                  </a:extLst>
                </a:hlinkClick>
              </a:rPr>
              <a:t>GitHub</a:t>
            </a:r>
            <a:endParaRPr sz="1800" dirty="0">
              <a:solidFill>
                <a:schemeClr val="tx1"/>
              </a:solidFill>
            </a:endParaRPr>
          </a:p>
        </p:txBody>
      </p:sp>
      <p:pic>
        <p:nvPicPr>
          <p:cNvPr id="58" name="Google Shape;58;p13"/>
          <p:cNvPicPr preferRelativeResize="0"/>
          <p:nvPr/>
        </p:nvPicPr>
        <p:blipFill>
          <a:blip r:embed="rId4">
            <a:alphaModFix/>
          </a:blip>
          <a:stretch>
            <a:fillRect/>
          </a:stretch>
        </p:blipFill>
        <p:spPr>
          <a:xfrm>
            <a:off x="311700" y="173975"/>
            <a:ext cx="1270599" cy="1270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178595"/>
            <a:ext cx="8520600" cy="5072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1"/>
                </a:solidFill>
              </a:rPr>
              <a:t>Conclusion / References</a:t>
            </a:r>
            <a:endParaRPr sz="1600" b="1" dirty="0">
              <a:solidFill>
                <a:schemeClr val="tx1"/>
              </a:solidFill>
            </a:endParaRPr>
          </a:p>
        </p:txBody>
      </p:sp>
      <p:sp>
        <p:nvSpPr>
          <p:cNvPr id="82" name="Google Shape;82;p17"/>
          <p:cNvSpPr txBox="1">
            <a:spLocks noGrp="1"/>
          </p:cNvSpPr>
          <p:nvPr>
            <p:ph type="body" idx="1"/>
          </p:nvPr>
        </p:nvSpPr>
        <p:spPr>
          <a:xfrm>
            <a:off x="207169" y="685801"/>
            <a:ext cx="8625131" cy="3883074"/>
          </a:xfrm>
          <a:prstGeom prst="rect">
            <a:avLst/>
          </a:prstGeom>
        </p:spPr>
        <p:txBody>
          <a:bodyPr spcFirstLastPara="1" wrap="square" lIns="91425" tIns="91425" rIns="91425" bIns="91425" anchor="t" anchorCtr="0">
            <a:normAutofit/>
          </a:bodyPr>
          <a:lstStyle/>
          <a:p>
            <a:pPr marL="114300" indent="0">
              <a:buNone/>
            </a:pPr>
            <a:r>
              <a:rPr lang="en-US" sz="1600" b="1" dirty="0">
                <a:solidFill>
                  <a:schemeClr val="tx1"/>
                </a:solidFill>
              </a:rPr>
              <a:t>Project Summary and Progress</a:t>
            </a:r>
            <a:br>
              <a:rPr lang="en-US" sz="1600" dirty="0">
                <a:solidFill>
                  <a:schemeClr val="tx1"/>
                </a:solidFill>
              </a:rPr>
            </a:br>
            <a:r>
              <a:rPr lang="en-US" sz="1600" dirty="0">
                <a:solidFill>
                  <a:schemeClr val="tx1"/>
                </a:solidFill>
              </a:rPr>
              <a:t>The project has progressed well in Phase 1, with around </a:t>
            </a:r>
            <a:r>
              <a:rPr lang="en-US" sz="1600" b="1" dirty="0">
                <a:solidFill>
                  <a:schemeClr val="tx1"/>
                </a:solidFill>
              </a:rPr>
              <a:t>40% completed</a:t>
            </a:r>
            <a:r>
              <a:rPr lang="en-US" sz="1600" dirty="0">
                <a:solidFill>
                  <a:schemeClr val="tx1"/>
                </a:solidFill>
              </a:rPr>
              <a:t>. We’ve analyzed the dataset comparing countries like the USA, Russia, China, India, Canada, and Australia. After checking for any outliers (none found), we created advanced visualizations using </a:t>
            </a:r>
            <a:r>
              <a:rPr lang="en-US" sz="1600" b="1" dirty="0" err="1">
                <a:solidFill>
                  <a:schemeClr val="tx1"/>
                </a:solidFill>
              </a:rPr>
              <a:t>Plotly</a:t>
            </a:r>
            <a:r>
              <a:rPr lang="en-US" sz="1600" dirty="0">
                <a:solidFill>
                  <a:schemeClr val="tx1"/>
                </a:solidFill>
              </a:rPr>
              <a:t>. These visualizations show key economic, social, environmental, and military indicators, providing important insights for policymakers and researchers. Comparing these indicators helps us understand global trends and make better decisions.</a:t>
            </a:r>
          </a:p>
          <a:p>
            <a:pPr marL="114300" indent="0">
              <a:buNone/>
            </a:pPr>
            <a:endParaRPr lang="en-US" sz="1600" dirty="0">
              <a:solidFill>
                <a:schemeClr val="tx1"/>
              </a:solidFill>
            </a:endParaRPr>
          </a:p>
          <a:p>
            <a:pPr marL="114300" indent="0">
              <a:buNone/>
            </a:pPr>
            <a:r>
              <a:rPr lang="en-US" sz="1600" b="1" dirty="0">
                <a:solidFill>
                  <a:schemeClr val="tx1"/>
                </a:solidFill>
              </a:rPr>
              <a:t>Significance</a:t>
            </a:r>
            <a:br>
              <a:rPr lang="en-US" sz="1600" dirty="0">
                <a:solidFill>
                  <a:schemeClr val="tx1"/>
                </a:solidFill>
              </a:rPr>
            </a:br>
            <a:r>
              <a:rPr lang="en-US" sz="1600" dirty="0">
                <a:solidFill>
                  <a:schemeClr val="tx1"/>
                </a:solidFill>
              </a:rPr>
              <a:t>This project is valuable because it helps us visualize global data, making it easier to spot differences and opportunities for growth. This is useful for planning policies and research.</a:t>
            </a:r>
          </a:p>
          <a:p>
            <a:pPr marL="114300" lvl="0" indent="0" algn="l" rtl="0">
              <a:spcBef>
                <a:spcPts val="0"/>
              </a:spcBef>
              <a:spcAft>
                <a:spcPts val="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flipV="1">
            <a:off x="311700" y="-371475"/>
            <a:ext cx="8520600" cy="7858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1600" b="1" dirty="0">
              <a:solidFill>
                <a:schemeClr val="tx1"/>
              </a:solidFill>
            </a:endParaRPr>
          </a:p>
        </p:txBody>
      </p:sp>
      <p:sp>
        <p:nvSpPr>
          <p:cNvPr id="82" name="Google Shape;82;p17"/>
          <p:cNvSpPr txBox="1">
            <a:spLocks noGrp="1"/>
          </p:cNvSpPr>
          <p:nvPr>
            <p:ph type="body" idx="1"/>
          </p:nvPr>
        </p:nvSpPr>
        <p:spPr>
          <a:xfrm>
            <a:off x="207169" y="235744"/>
            <a:ext cx="8625131" cy="4333131"/>
          </a:xfrm>
          <a:prstGeom prst="rect">
            <a:avLst/>
          </a:prstGeom>
        </p:spPr>
        <p:txBody>
          <a:bodyPr spcFirstLastPara="1" wrap="square" lIns="91425" tIns="91425" rIns="91425" bIns="91425" anchor="t" anchorCtr="0">
            <a:normAutofit fontScale="92500" lnSpcReduction="10000"/>
          </a:bodyPr>
          <a:lstStyle/>
          <a:p>
            <a:pPr marL="114300" indent="0">
              <a:buNone/>
            </a:pPr>
            <a:r>
              <a:rPr lang="en-IN" sz="1700" b="1" dirty="0">
                <a:solidFill>
                  <a:schemeClr val="tx1"/>
                </a:solidFill>
              </a:rPr>
              <a:t>Tools &amp; Technologies:</a:t>
            </a:r>
            <a:endParaRPr lang="en-IN" sz="1700" dirty="0">
              <a:solidFill>
                <a:schemeClr val="tx1"/>
              </a:solidFill>
            </a:endParaRPr>
          </a:p>
          <a:p>
            <a:pPr marL="114300" indent="0">
              <a:buNone/>
            </a:pPr>
            <a:r>
              <a:rPr lang="en-IN" sz="1700" b="1" dirty="0">
                <a:solidFill>
                  <a:schemeClr val="tx1"/>
                </a:solidFill>
              </a:rPr>
              <a:t>Python Libraries:</a:t>
            </a:r>
            <a:endParaRPr lang="en-IN" sz="1700" dirty="0">
              <a:solidFill>
                <a:schemeClr val="tx1"/>
              </a:solidFill>
            </a:endParaRPr>
          </a:p>
          <a:p>
            <a:pPr marL="114300" indent="0">
              <a:buNone/>
            </a:pPr>
            <a:r>
              <a:rPr lang="en-IN" sz="1700" b="1" dirty="0">
                <a:solidFill>
                  <a:schemeClr val="tx1"/>
                </a:solidFill>
              </a:rPr>
              <a:t>Pandas:</a:t>
            </a:r>
            <a:r>
              <a:rPr lang="en-IN" sz="1700" dirty="0">
                <a:solidFill>
                  <a:schemeClr val="tx1"/>
                </a:solidFill>
              </a:rPr>
              <a:t> For data manipulation and analysis.</a:t>
            </a:r>
          </a:p>
          <a:p>
            <a:pPr marL="114300" indent="0">
              <a:buNone/>
            </a:pPr>
            <a:r>
              <a:rPr lang="en-IN" sz="1700" b="1" dirty="0" err="1">
                <a:solidFill>
                  <a:schemeClr val="tx1"/>
                </a:solidFill>
              </a:rPr>
              <a:t>Numpy</a:t>
            </a:r>
            <a:r>
              <a:rPr lang="en-IN" sz="1700" b="1" dirty="0">
                <a:solidFill>
                  <a:schemeClr val="tx1"/>
                </a:solidFill>
              </a:rPr>
              <a:t>:</a:t>
            </a:r>
            <a:r>
              <a:rPr lang="en-IN" sz="1700" dirty="0">
                <a:solidFill>
                  <a:schemeClr val="tx1"/>
                </a:solidFill>
              </a:rPr>
              <a:t> For numerical computations.</a:t>
            </a:r>
          </a:p>
          <a:p>
            <a:pPr marL="114300" indent="0">
              <a:buNone/>
            </a:pPr>
            <a:r>
              <a:rPr lang="en-IN" sz="1700" b="1" dirty="0">
                <a:solidFill>
                  <a:schemeClr val="tx1"/>
                </a:solidFill>
              </a:rPr>
              <a:t>Seaborn &amp; </a:t>
            </a:r>
            <a:r>
              <a:rPr lang="en-IN" sz="1700" b="1" dirty="0" err="1">
                <a:solidFill>
                  <a:schemeClr val="tx1"/>
                </a:solidFill>
              </a:rPr>
              <a:t>Plotly</a:t>
            </a:r>
            <a:r>
              <a:rPr lang="en-IN" sz="1700" b="1" dirty="0">
                <a:solidFill>
                  <a:schemeClr val="tx1"/>
                </a:solidFill>
              </a:rPr>
              <a:t>:</a:t>
            </a:r>
            <a:r>
              <a:rPr lang="en-IN" sz="1700" dirty="0">
                <a:solidFill>
                  <a:schemeClr val="tx1"/>
                </a:solidFill>
              </a:rPr>
              <a:t> For data visualization and creating interactive plots.</a:t>
            </a:r>
          </a:p>
          <a:p>
            <a:pPr marL="114300" indent="0">
              <a:buNone/>
            </a:pPr>
            <a:r>
              <a:rPr lang="en-IN" sz="1700" b="1" dirty="0" err="1">
                <a:solidFill>
                  <a:schemeClr val="tx1"/>
                </a:solidFill>
              </a:rPr>
              <a:t>Jupyter</a:t>
            </a:r>
            <a:r>
              <a:rPr lang="en-IN" sz="1700" b="1" dirty="0">
                <a:solidFill>
                  <a:schemeClr val="tx1"/>
                </a:solidFill>
              </a:rPr>
              <a:t> Notebook:</a:t>
            </a:r>
            <a:r>
              <a:rPr lang="en-IN" sz="1700" dirty="0">
                <a:solidFill>
                  <a:schemeClr val="tx1"/>
                </a:solidFill>
              </a:rPr>
              <a:t> For conducting data analysis and visualizations.</a:t>
            </a:r>
          </a:p>
          <a:p>
            <a:pPr marL="114300" indent="0">
              <a:buNone/>
            </a:pPr>
            <a:endParaRPr lang="en-IN" sz="1700" dirty="0">
              <a:solidFill>
                <a:schemeClr val="tx1"/>
              </a:solidFill>
            </a:endParaRPr>
          </a:p>
          <a:p>
            <a:pPr marL="114300" indent="0">
              <a:buNone/>
            </a:pPr>
            <a:r>
              <a:rPr lang="en-IN" sz="1700" b="1" dirty="0">
                <a:solidFill>
                  <a:schemeClr val="tx1"/>
                </a:solidFill>
              </a:rPr>
              <a:t>Dataset:</a:t>
            </a:r>
            <a:endParaRPr lang="en-IN" sz="1700" dirty="0">
              <a:solidFill>
                <a:schemeClr val="tx1"/>
              </a:solidFill>
            </a:endParaRPr>
          </a:p>
          <a:p>
            <a:pPr marL="114300" indent="0">
              <a:buNone/>
            </a:pPr>
            <a:r>
              <a:rPr lang="en-IN" sz="1700" dirty="0">
                <a:solidFill>
                  <a:schemeClr val="tx1"/>
                </a:solidFill>
              </a:rPr>
              <a:t>A comprehensive dataset comparing various indicators across selected countries, covering economic, social, environmental, and military metrics.</a:t>
            </a:r>
          </a:p>
          <a:p>
            <a:pPr marL="114300" indent="0">
              <a:buNone/>
            </a:pPr>
            <a:endParaRPr lang="en-IN" sz="1700" dirty="0">
              <a:solidFill>
                <a:schemeClr val="tx1"/>
              </a:solidFill>
            </a:endParaRPr>
          </a:p>
          <a:p>
            <a:pPr marL="114300" indent="0">
              <a:buNone/>
            </a:pPr>
            <a:r>
              <a:rPr lang="en-IN" sz="1700" b="1" dirty="0">
                <a:solidFill>
                  <a:schemeClr val="tx1"/>
                </a:solidFill>
              </a:rPr>
              <a:t>References:</a:t>
            </a:r>
            <a:endParaRPr lang="en-IN" sz="1700" dirty="0">
              <a:solidFill>
                <a:schemeClr val="tx1"/>
              </a:solidFill>
            </a:endParaRPr>
          </a:p>
          <a:p>
            <a:pPr>
              <a:buFont typeface="Arial" panose="020B0604020202020204" pitchFamily="34" charset="0"/>
              <a:buChar char="•"/>
            </a:pPr>
            <a:r>
              <a:rPr lang="en-IN" sz="1700" dirty="0">
                <a:solidFill>
                  <a:schemeClr val="tx1"/>
                </a:solidFill>
              </a:rPr>
              <a:t>Online resources and tutorials for best practices in Power BI (upcoming) for interactive dashboard development.</a:t>
            </a:r>
          </a:p>
          <a:p>
            <a:pPr>
              <a:buFont typeface="Arial" panose="020B0604020202020204" pitchFamily="34" charset="0"/>
              <a:buChar char="•"/>
            </a:pPr>
            <a:r>
              <a:rPr lang="en-IN" sz="1700" dirty="0">
                <a:solidFill>
                  <a:schemeClr val="tx1"/>
                </a:solidFill>
              </a:rPr>
              <a:t>Relevant research articles and reports on global economic and social indicators to contextualize findings.</a:t>
            </a:r>
          </a:p>
          <a:p>
            <a:pPr marL="114300" lvl="0" indent="0" algn="l" rtl="0">
              <a:spcBef>
                <a:spcPts val="0"/>
              </a:spcBef>
              <a:spcAft>
                <a:spcPts val="0"/>
              </a:spcAft>
              <a:buSzPts val="1800"/>
              <a:buNone/>
            </a:pPr>
            <a:endParaRPr dirty="0"/>
          </a:p>
        </p:txBody>
      </p:sp>
    </p:spTree>
    <p:extLst>
      <p:ext uri="{BB962C8B-B14F-4D97-AF65-F5344CB8AC3E}">
        <p14:creationId xmlns:p14="http://schemas.microsoft.com/office/powerpoint/2010/main" val="383293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571500" y="1725215"/>
            <a:ext cx="8001000" cy="1693069"/>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000" b="1" dirty="0">
                <a:solidFill>
                  <a:schemeClr val="tx1"/>
                </a:solidFill>
              </a:rPr>
              <a:t>Thank You !!!</a:t>
            </a:r>
            <a:endParaRPr sz="30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1A9E-161D-2735-DF69-3E4C9C936835}"/>
              </a:ext>
            </a:extLst>
          </p:cNvPr>
          <p:cNvSpPr>
            <a:spLocks noGrp="1"/>
          </p:cNvSpPr>
          <p:nvPr>
            <p:ph type="title"/>
          </p:nvPr>
        </p:nvSpPr>
        <p:spPr>
          <a:xfrm>
            <a:off x="207169" y="100013"/>
            <a:ext cx="8708231" cy="4440937"/>
          </a:xfrm>
        </p:spPr>
        <p:txBody>
          <a:bodyPr>
            <a:noAutofit/>
          </a:bodyPr>
          <a:lstStyle/>
          <a:p>
            <a:pPr algn="l"/>
            <a:r>
              <a:rPr lang="en-US" sz="1800" b="1" dirty="0"/>
              <a:t>Overview of the Project:</a:t>
            </a:r>
            <a:br>
              <a:rPr lang="en-US" sz="1000" dirty="0"/>
            </a:br>
            <a:r>
              <a:rPr lang="en-US" sz="1500" dirty="0"/>
              <a:t>This project focuses on comparing key global players like the USA, Russia, China, India, Canada, Australia, and others using a diverse dataset covering economic, social, environmental, technological, and military metrics. The goal is to visualize and analyze these countries across various indicators to provide valuable insights into their development, growth, and global standing.</a:t>
            </a:r>
            <a:br>
              <a:rPr lang="en-US" sz="1500" dirty="0"/>
            </a:br>
            <a:br>
              <a:rPr lang="en-US" sz="1500" dirty="0"/>
            </a:br>
            <a:r>
              <a:rPr lang="en-US" sz="1800" b="1" dirty="0"/>
              <a:t>Dataset / Feature Description:</a:t>
            </a:r>
            <a:br>
              <a:rPr lang="en-US" sz="1000" dirty="0"/>
            </a:br>
            <a:r>
              <a:rPr lang="en-US" sz="1500" dirty="0"/>
              <a:t>The dataset includes a comprehensive comparison of countries based on:</a:t>
            </a:r>
            <a:br>
              <a:rPr lang="en-US" sz="1500" dirty="0"/>
            </a:br>
            <a:r>
              <a:rPr lang="en-US" sz="1500" b="1" dirty="0"/>
              <a:t>Economic Indicators</a:t>
            </a:r>
            <a:r>
              <a:rPr lang="en-US" sz="1500" dirty="0"/>
              <a:t>: GDP, inflation rates, unemployment rates, etc.</a:t>
            </a:r>
            <a:br>
              <a:rPr lang="en-US" sz="1500" dirty="0"/>
            </a:br>
            <a:r>
              <a:rPr lang="en-US" sz="1500" b="1" dirty="0"/>
              <a:t>Social Indicators</a:t>
            </a:r>
            <a:r>
              <a:rPr lang="en-US" sz="1500" dirty="0"/>
              <a:t>: Literacy rates, healthcare quality, life expectancy, etc.</a:t>
            </a:r>
            <a:br>
              <a:rPr lang="en-US" sz="1500" dirty="0"/>
            </a:br>
            <a:r>
              <a:rPr lang="en-US" sz="1500" b="1" dirty="0"/>
              <a:t>Environmental Indicators</a:t>
            </a:r>
            <a:r>
              <a:rPr lang="en-US" sz="1500" dirty="0"/>
              <a:t>: CO2 emissions, renewable energy share, forest coverage, etc.</a:t>
            </a:r>
            <a:br>
              <a:rPr lang="en-US" sz="1500" dirty="0"/>
            </a:br>
            <a:r>
              <a:rPr lang="en-US" sz="1500" b="1" dirty="0"/>
              <a:t>Technological Advancements</a:t>
            </a:r>
            <a:r>
              <a:rPr lang="en-US" sz="1500" dirty="0"/>
              <a:t>: Internet penetration, smartphone adoption, etc.</a:t>
            </a:r>
            <a:br>
              <a:rPr lang="en-US" sz="1500" dirty="0"/>
            </a:br>
            <a:r>
              <a:rPr lang="en-US" sz="1500" b="1" dirty="0"/>
              <a:t>Military Spending</a:t>
            </a:r>
            <a:r>
              <a:rPr lang="en-US" sz="1500" dirty="0"/>
              <a:t>: Military expenditure, number of active military personnel, etc.</a:t>
            </a:r>
            <a:br>
              <a:rPr lang="en-US" sz="1500" dirty="0"/>
            </a:br>
            <a:br>
              <a:rPr lang="en-US" sz="1500" dirty="0"/>
            </a:br>
            <a:r>
              <a:rPr lang="en-US" sz="1500" dirty="0"/>
              <a:t>The dataset covers information from 2000 to 2023, providing a holistic view of each country’s progress across multiple dimensions.</a:t>
            </a:r>
            <a:br>
              <a:rPr lang="en-US" sz="1500" dirty="0"/>
            </a:br>
            <a:endParaRPr lang="en-IN" sz="1500" dirty="0"/>
          </a:p>
        </p:txBody>
      </p:sp>
    </p:spTree>
    <p:extLst>
      <p:ext uri="{BB962C8B-B14F-4D97-AF65-F5344CB8AC3E}">
        <p14:creationId xmlns:p14="http://schemas.microsoft.com/office/powerpoint/2010/main" val="13214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B80C7A-6019-D5C1-C740-7984395B3CCF}"/>
              </a:ext>
            </a:extLst>
          </p:cNvPr>
          <p:cNvSpPr txBox="1"/>
          <p:nvPr/>
        </p:nvSpPr>
        <p:spPr>
          <a:xfrm>
            <a:off x="278605" y="771257"/>
            <a:ext cx="8615363" cy="3154710"/>
          </a:xfrm>
          <a:prstGeom prst="rect">
            <a:avLst/>
          </a:prstGeom>
          <a:noFill/>
        </p:spPr>
        <p:txBody>
          <a:bodyPr wrap="square">
            <a:spAutoFit/>
          </a:bodyPr>
          <a:lstStyle/>
          <a:p>
            <a:r>
              <a:rPr lang="en-US" sz="1800" b="1" dirty="0"/>
              <a:t>Project’s Scope / Deliverables</a:t>
            </a:r>
            <a:r>
              <a:rPr lang="en-US" sz="1600" dirty="0"/>
              <a:t>:</a:t>
            </a:r>
            <a:br>
              <a:rPr lang="en-US" sz="900" dirty="0"/>
            </a:br>
            <a:r>
              <a:rPr lang="en-US" sz="1400" dirty="0"/>
              <a:t>Interactive visualizations comparing key metrics across selected countries.</a:t>
            </a:r>
            <a:br>
              <a:rPr lang="en-US" sz="1400" dirty="0"/>
            </a:br>
            <a:r>
              <a:rPr lang="en-US" sz="1400" dirty="0"/>
              <a:t>Insights on country performance in terms of economic strength, social well-being, environmental sustainability, and military power.</a:t>
            </a:r>
            <a:br>
              <a:rPr lang="en-US" sz="1400" dirty="0"/>
            </a:br>
            <a:r>
              <a:rPr lang="en-US" sz="1400" dirty="0"/>
              <a:t>Dashboards highlighting key trends and allowing for comparisons between nations.</a:t>
            </a:r>
            <a:br>
              <a:rPr lang="en-US" sz="1400" dirty="0"/>
            </a:br>
            <a:r>
              <a:rPr lang="en-US" sz="1400" dirty="0"/>
              <a:t>Mid-term focus on building interactive dashboards using Power BI for better decision-making and presentation.</a:t>
            </a:r>
          </a:p>
          <a:p>
            <a:endParaRPr lang="en-US" sz="1400" dirty="0"/>
          </a:p>
          <a:p>
            <a:r>
              <a:rPr lang="en-US" sz="1800" b="1" dirty="0"/>
              <a:t>Tools and Technologies Used:</a:t>
            </a:r>
            <a:br>
              <a:rPr lang="en-US" sz="900" dirty="0"/>
            </a:br>
            <a:endParaRPr lang="en-US" sz="900" dirty="0"/>
          </a:p>
          <a:p>
            <a:r>
              <a:rPr lang="en-US" sz="1400" b="1" dirty="0"/>
              <a:t>Pandas, NumPy: </a:t>
            </a:r>
            <a:r>
              <a:rPr lang="en-US" sz="1400" dirty="0"/>
              <a:t>For data manipulation and analysis.</a:t>
            </a:r>
            <a:br>
              <a:rPr lang="en-US" sz="1400" dirty="0"/>
            </a:br>
            <a:r>
              <a:rPr lang="en-US" sz="1400" b="1" dirty="0"/>
              <a:t>Seaborn, </a:t>
            </a:r>
            <a:r>
              <a:rPr lang="en-US" sz="1400" b="1" dirty="0" err="1"/>
              <a:t>Plotly</a:t>
            </a:r>
            <a:r>
              <a:rPr lang="en-US" sz="1400" b="1" dirty="0"/>
              <a:t>: </a:t>
            </a:r>
            <a:r>
              <a:rPr lang="en-US" sz="1400" dirty="0"/>
              <a:t>For advanced visualizations.</a:t>
            </a:r>
            <a:br>
              <a:rPr lang="en-US" sz="1400" dirty="0"/>
            </a:br>
            <a:r>
              <a:rPr lang="en-US" sz="1400" b="1" dirty="0"/>
              <a:t>Power BI (Upcoming): </a:t>
            </a:r>
            <a:r>
              <a:rPr lang="en-US" sz="1400" dirty="0"/>
              <a:t>For interactive dashboard creation.</a:t>
            </a:r>
            <a:br>
              <a:rPr lang="en-US" sz="1400" dirty="0"/>
            </a:br>
            <a:endParaRPr lang="en-IN" dirty="0"/>
          </a:p>
        </p:txBody>
      </p:sp>
    </p:spTree>
    <p:extLst>
      <p:ext uri="{BB962C8B-B14F-4D97-AF65-F5344CB8AC3E}">
        <p14:creationId xmlns:p14="http://schemas.microsoft.com/office/powerpoint/2010/main" val="73882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462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t>Progress Achieved (Phase 1)</a:t>
            </a:r>
            <a:endParaRPr sz="1800" b="1" dirty="0"/>
          </a:p>
        </p:txBody>
      </p:sp>
      <p:sp>
        <p:nvSpPr>
          <p:cNvPr id="70" name="Google Shape;70;p15"/>
          <p:cNvSpPr txBox="1">
            <a:spLocks noGrp="1"/>
          </p:cNvSpPr>
          <p:nvPr>
            <p:ph type="body" idx="1"/>
          </p:nvPr>
        </p:nvSpPr>
        <p:spPr>
          <a:xfrm>
            <a:off x="185738" y="807244"/>
            <a:ext cx="8646562" cy="4093369"/>
          </a:xfrm>
          <a:prstGeom prst="rect">
            <a:avLst/>
          </a:prstGeom>
        </p:spPr>
        <p:txBody>
          <a:bodyPr spcFirstLastPara="1" wrap="square" lIns="91425" tIns="91425" rIns="91425" bIns="91425" anchor="t" anchorCtr="0">
            <a:normAutofit fontScale="77500" lnSpcReduction="20000"/>
          </a:bodyPr>
          <a:lstStyle/>
          <a:p>
            <a:pPr marL="114300" indent="0">
              <a:buNone/>
            </a:pPr>
            <a:r>
              <a:rPr lang="en-US" sz="2100" b="1" dirty="0">
                <a:solidFill>
                  <a:schemeClr val="tx1"/>
                </a:solidFill>
              </a:rPr>
              <a:t>Key Milestones &amp; Tasks Completed</a:t>
            </a:r>
          </a:p>
          <a:p>
            <a:pPr marL="114300" indent="0">
              <a:buNone/>
            </a:pPr>
            <a:endParaRPr lang="en-US" sz="2100" b="1" dirty="0">
              <a:solidFill>
                <a:schemeClr val="tx1"/>
              </a:solidFill>
            </a:endParaRPr>
          </a:p>
          <a:p>
            <a:pPr marL="114300" indent="0">
              <a:buNone/>
            </a:pPr>
            <a:r>
              <a:rPr lang="en-US" b="1" dirty="0">
                <a:solidFill>
                  <a:schemeClr val="tx1"/>
                </a:solidFill>
              </a:rPr>
              <a:t>Data Analysis and Integrity Check (100%)</a:t>
            </a:r>
          </a:p>
          <a:p>
            <a:pPr marL="114300" indent="0">
              <a:buNone/>
            </a:pPr>
            <a:r>
              <a:rPr lang="en-US" dirty="0">
                <a:solidFill>
                  <a:schemeClr val="tx1"/>
                </a:solidFill>
              </a:rPr>
              <a:t>The dataset was thoroughly examined, and all key metrics (economic, social, environmental, military) were analyzed.</a:t>
            </a:r>
          </a:p>
          <a:p>
            <a:pPr marL="114300" indent="0">
              <a:buNone/>
            </a:pPr>
            <a:r>
              <a:rPr lang="en-US" dirty="0">
                <a:solidFill>
                  <a:schemeClr val="tx1"/>
                </a:solidFill>
              </a:rPr>
              <a:t>Checked for any outliers or missing values in the data, and found that the dataset was clean and ready for further analysis.</a:t>
            </a:r>
          </a:p>
          <a:p>
            <a:pPr marL="114300" indent="0">
              <a:buNone/>
            </a:pPr>
            <a:endParaRPr lang="en-US" dirty="0">
              <a:solidFill>
                <a:schemeClr val="tx1"/>
              </a:solidFill>
            </a:endParaRPr>
          </a:p>
          <a:p>
            <a:pPr marL="114300" indent="0">
              <a:buNone/>
            </a:pPr>
            <a:r>
              <a:rPr lang="en-US" b="1" dirty="0">
                <a:solidFill>
                  <a:schemeClr val="tx1"/>
                </a:solidFill>
              </a:rPr>
              <a:t>Advanced Data Exploration and Insights (100%)</a:t>
            </a:r>
          </a:p>
          <a:p>
            <a:pPr marL="114300" indent="0">
              <a:buNone/>
            </a:pPr>
            <a:r>
              <a:rPr lang="en-US" dirty="0">
                <a:solidFill>
                  <a:schemeClr val="tx1"/>
                </a:solidFill>
              </a:rPr>
              <a:t>Explored key indicators like GDP, population, literacy rates, healthcare access, and military spending to understand the trends and differences between countries.</a:t>
            </a:r>
          </a:p>
          <a:p>
            <a:pPr marL="114300" indent="0">
              <a:buNone/>
            </a:pPr>
            <a:r>
              <a:rPr lang="en-US" dirty="0">
                <a:solidFill>
                  <a:schemeClr val="tx1"/>
                </a:solidFill>
              </a:rPr>
              <a:t>Identified crucial insights regarding country-level performance across various domains.</a:t>
            </a:r>
          </a:p>
          <a:p>
            <a:pPr marL="114300" indent="0">
              <a:buNone/>
            </a:pPr>
            <a:endParaRPr lang="en-US" dirty="0">
              <a:solidFill>
                <a:schemeClr val="tx1"/>
              </a:solidFill>
            </a:endParaRPr>
          </a:p>
          <a:p>
            <a:pPr marL="114300" indent="0">
              <a:buNone/>
            </a:pPr>
            <a:r>
              <a:rPr lang="en-US" b="1" dirty="0">
                <a:solidFill>
                  <a:schemeClr val="tx1"/>
                </a:solidFill>
              </a:rPr>
              <a:t>Initial Visualizations Using </a:t>
            </a:r>
            <a:r>
              <a:rPr lang="en-US" b="1" dirty="0" err="1">
                <a:solidFill>
                  <a:schemeClr val="tx1"/>
                </a:solidFill>
              </a:rPr>
              <a:t>Plotly</a:t>
            </a:r>
            <a:r>
              <a:rPr lang="en-US" b="1" dirty="0">
                <a:solidFill>
                  <a:schemeClr val="tx1"/>
                </a:solidFill>
              </a:rPr>
              <a:t> (100%)</a:t>
            </a:r>
          </a:p>
          <a:p>
            <a:pPr marL="114300" indent="0">
              <a:buNone/>
            </a:pPr>
            <a:r>
              <a:rPr lang="en-US" dirty="0">
                <a:solidFill>
                  <a:schemeClr val="tx1"/>
                </a:solidFill>
              </a:rPr>
              <a:t>Developed advanced visualizations in </a:t>
            </a:r>
            <a:r>
              <a:rPr lang="en-US" dirty="0" err="1">
                <a:solidFill>
                  <a:schemeClr val="tx1"/>
                </a:solidFill>
              </a:rPr>
              <a:t>Plotly</a:t>
            </a:r>
            <a:r>
              <a:rPr lang="en-US" dirty="0">
                <a:solidFill>
                  <a:schemeClr val="tx1"/>
                </a:solidFill>
              </a:rPr>
              <a:t>, comparing countries across several key metrics like economic performance, social indicators, and military spending.</a:t>
            </a:r>
          </a:p>
          <a:p>
            <a:pPr marL="114300" indent="0">
              <a:buNone/>
            </a:pPr>
            <a:r>
              <a:rPr lang="en-US" dirty="0">
                <a:solidFill>
                  <a:schemeClr val="tx1"/>
                </a:solidFill>
              </a:rPr>
              <a:t>These visualizations provided foundational knowledge that will be used for creating interactive dashboards in Power BI.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E8458E-21C1-8B22-AA10-A0FD5C85152E}"/>
              </a:ext>
            </a:extLst>
          </p:cNvPr>
          <p:cNvSpPr txBox="1"/>
          <p:nvPr/>
        </p:nvSpPr>
        <p:spPr>
          <a:xfrm>
            <a:off x="214313" y="986701"/>
            <a:ext cx="8658225" cy="2554545"/>
          </a:xfrm>
          <a:prstGeom prst="rect">
            <a:avLst/>
          </a:prstGeom>
          <a:noFill/>
        </p:spPr>
        <p:txBody>
          <a:bodyPr wrap="square">
            <a:spAutoFit/>
          </a:bodyPr>
          <a:lstStyle/>
          <a:p>
            <a:pPr marL="114300" indent="0">
              <a:buNone/>
            </a:pPr>
            <a:r>
              <a:rPr lang="en-US" sz="1600" b="1" dirty="0">
                <a:solidFill>
                  <a:schemeClr val="tx1"/>
                </a:solidFill>
              </a:rPr>
              <a:t>Percentage of Work Completed:</a:t>
            </a:r>
            <a:endParaRPr lang="en-US" sz="1600" dirty="0">
              <a:solidFill>
                <a:schemeClr val="tx1"/>
              </a:solidFill>
            </a:endParaRPr>
          </a:p>
          <a:p>
            <a:pPr marL="114300" indent="0">
              <a:buNone/>
            </a:pPr>
            <a:r>
              <a:rPr lang="en-US" dirty="0">
                <a:solidFill>
                  <a:schemeClr val="tx1"/>
                </a:solidFill>
              </a:rPr>
              <a:t>Approximately </a:t>
            </a:r>
            <a:r>
              <a:rPr lang="en-US" b="1" dirty="0">
                <a:solidFill>
                  <a:schemeClr val="tx1"/>
                </a:solidFill>
              </a:rPr>
              <a:t>40%</a:t>
            </a:r>
            <a:r>
              <a:rPr lang="en-US" dirty="0">
                <a:solidFill>
                  <a:schemeClr val="tx1"/>
                </a:solidFill>
              </a:rPr>
              <a:t> of the project has been completed, including data analysis, quality checks, and initial visualizations.</a:t>
            </a:r>
          </a:p>
          <a:p>
            <a:pPr marL="114300" indent="0">
              <a:buNone/>
            </a:pPr>
            <a:endParaRPr lang="en-US" dirty="0">
              <a:solidFill>
                <a:schemeClr val="tx1"/>
              </a:solidFill>
            </a:endParaRPr>
          </a:p>
          <a:p>
            <a:pPr marL="114300" indent="0">
              <a:buNone/>
            </a:pPr>
            <a:r>
              <a:rPr lang="en-US" sz="1600" b="1" dirty="0">
                <a:solidFill>
                  <a:schemeClr val="tx1"/>
                </a:solidFill>
              </a:rPr>
              <a:t>Challenges Faced &amp; Solutions Implemented</a:t>
            </a:r>
          </a:p>
          <a:p>
            <a:pPr marL="114300" indent="0">
              <a:buNone/>
            </a:pPr>
            <a:endParaRPr lang="en-US" sz="1600" dirty="0">
              <a:solidFill>
                <a:schemeClr val="tx1"/>
              </a:solidFill>
            </a:endParaRPr>
          </a:p>
          <a:p>
            <a:pPr marL="114300" indent="0">
              <a:buNone/>
            </a:pPr>
            <a:r>
              <a:rPr lang="en-US" b="1" dirty="0">
                <a:solidFill>
                  <a:schemeClr val="tx1"/>
                </a:solidFill>
              </a:rPr>
              <a:t>Challenge</a:t>
            </a:r>
            <a:r>
              <a:rPr lang="en-US" dirty="0">
                <a:solidFill>
                  <a:schemeClr val="tx1"/>
                </a:solidFill>
              </a:rPr>
              <a:t>: No outliers or missing data were found, which reduced complexity in the data cleaning phase.</a:t>
            </a:r>
          </a:p>
          <a:p>
            <a:pPr marL="114300" indent="0">
              <a:buNone/>
            </a:pPr>
            <a:endParaRPr lang="en-US" dirty="0">
              <a:solidFill>
                <a:schemeClr val="tx1"/>
              </a:solidFill>
            </a:endParaRPr>
          </a:p>
          <a:p>
            <a:pPr marL="114300" indent="0">
              <a:buNone/>
            </a:pPr>
            <a:r>
              <a:rPr lang="en-US" b="1" dirty="0">
                <a:solidFill>
                  <a:schemeClr val="tx1"/>
                </a:solidFill>
              </a:rPr>
              <a:t>Solution</a:t>
            </a:r>
            <a:r>
              <a:rPr lang="en-US" dirty="0">
                <a:solidFill>
                  <a:schemeClr val="tx1"/>
                </a:solidFill>
              </a:rPr>
              <a:t>: This allowed for smoother transition to visualization work, enabling efficient creation of advanced graphs and comparisons in </a:t>
            </a:r>
            <a:r>
              <a:rPr lang="en-US" dirty="0" err="1">
                <a:solidFill>
                  <a:schemeClr val="tx1"/>
                </a:solidFill>
              </a:rPr>
              <a:t>Plotly</a:t>
            </a:r>
            <a:r>
              <a:rPr lang="en-US" dirty="0">
                <a:solidFill>
                  <a:schemeClr val="tx1"/>
                </a:solidFill>
              </a:rPr>
              <a:t>. The experience gained in this phase will guide the development of more interactive visualizations in Power BI in the upcoming phase.</a:t>
            </a:r>
          </a:p>
        </p:txBody>
      </p:sp>
    </p:spTree>
    <p:extLst>
      <p:ext uri="{BB962C8B-B14F-4D97-AF65-F5344CB8AC3E}">
        <p14:creationId xmlns:p14="http://schemas.microsoft.com/office/powerpoint/2010/main" val="158143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CFBD8-DEB3-AABA-BB9C-030C2B0EB961}"/>
              </a:ext>
            </a:extLst>
          </p:cNvPr>
          <p:cNvSpPr txBox="1"/>
          <p:nvPr/>
        </p:nvSpPr>
        <p:spPr>
          <a:xfrm>
            <a:off x="150019" y="260450"/>
            <a:ext cx="6650831" cy="338554"/>
          </a:xfrm>
          <a:prstGeom prst="rect">
            <a:avLst/>
          </a:prstGeom>
          <a:noFill/>
        </p:spPr>
        <p:txBody>
          <a:bodyPr wrap="square">
            <a:spAutoFit/>
          </a:bodyPr>
          <a:lstStyle/>
          <a:p>
            <a:r>
              <a:rPr lang="en-IN" sz="1600" b="1" dirty="0"/>
              <a:t>Best Results and Visualizations Achieved:</a:t>
            </a:r>
          </a:p>
        </p:txBody>
      </p:sp>
      <p:pic>
        <p:nvPicPr>
          <p:cNvPr id="5" name="Picture 4">
            <a:extLst>
              <a:ext uri="{FF2B5EF4-FFF2-40B4-BE49-F238E27FC236}">
                <a16:creationId xmlns:a16="http://schemas.microsoft.com/office/drawing/2014/main" id="{FC706FF0-6487-CF23-8A7E-437B52F8D123}"/>
              </a:ext>
            </a:extLst>
          </p:cNvPr>
          <p:cNvPicPr>
            <a:picLocks noChangeAspect="1"/>
          </p:cNvPicPr>
          <p:nvPr/>
        </p:nvPicPr>
        <p:blipFill>
          <a:blip r:embed="rId2"/>
          <a:stretch>
            <a:fillRect/>
          </a:stretch>
        </p:blipFill>
        <p:spPr>
          <a:xfrm>
            <a:off x="1757362" y="610470"/>
            <a:ext cx="5629275" cy="4272580"/>
          </a:xfrm>
          <a:prstGeom prst="rect">
            <a:avLst/>
          </a:prstGeom>
        </p:spPr>
      </p:pic>
    </p:spTree>
    <p:extLst>
      <p:ext uri="{BB962C8B-B14F-4D97-AF65-F5344CB8AC3E}">
        <p14:creationId xmlns:p14="http://schemas.microsoft.com/office/powerpoint/2010/main" val="370302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6D920-2C74-CF9A-AE58-FA9207DFBE90}"/>
              </a:ext>
            </a:extLst>
          </p:cNvPr>
          <p:cNvPicPr>
            <a:picLocks noChangeAspect="1"/>
          </p:cNvPicPr>
          <p:nvPr/>
        </p:nvPicPr>
        <p:blipFill>
          <a:blip r:embed="rId2"/>
          <a:stretch>
            <a:fillRect/>
          </a:stretch>
        </p:blipFill>
        <p:spPr>
          <a:xfrm>
            <a:off x="273248" y="0"/>
            <a:ext cx="4854178" cy="5143500"/>
          </a:xfrm>
          <a:prstGeom prst="rect">
            <a:avLst/>
          </a:prstGeom>
        </p:spPr>
      </p:pic>
      <p:pic>
        <p:nvPicPr>
          <p:cNvPr id="4" name="Picture 3">
            <a:extLst>
              <a:ext uri="{FF2B5EF4-FFF2-40B4-BE49-F238E27FC236}">
                <a16:creationId xmlns:a16="http://schemas.microsoft.com/office/drawing/2014/main" id="{1B554C8F-079B-723C-B977-19285B8BA221}"/>
              </a:ext>
            </a:extLst>
          </p:cNvPr>
          <p:cNvPicPr>
            <a:picLocks noChangeAspect="1"/>
          </p:cNvPicPr>
          <p:nvPr/>
        </p:nvPicPr>
        <p:blipFill>
          <a:blip r:embed="rId3"/>
          <a:stretch>
            <a:fillRect/>
          </a:stretch>
        </p:blipFill>
        <p:spPr>
          <a:xfrm>
            <a:off x="4900613" y="1501301"/>
            <a:ext cx="3970139" cy="3151763"/>
          </a:xfrm>
          <a:prstGeom prst="rect">
            <a:avLst/>
          </a:prstGeom>
        </p:spPr>
      </p:pic>
    </p:spTree>
    <p:extLst>
      <p:ext uri="{BB962C8B-B14F-4D97-AF65-F5344CB8AC3E}">
        <p14:creationId xmlns:p14="http://schemas.microsoft.com/office/powerpoint/2010/main" val="236062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121444"/>
            <a:ext cx="8520600" cy="45318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Plan for Next Phase</a:t>
            </a:r>
            <a:endParaRPr sz="1600" b="1" dirty="0"/>
          </a:p>
        </p:txBody>
      </p:sp>
      <p:sp>
        <p:nvSpPr>
          <p:cNvPr id="76" name="Google Shape;76;p16"/>
          <p:cNvSpPr txBox="1">
            <a:spLocks noGrp="1"/>
          </p:cNvSpPr>
          <p:nvPr>
            <p:ph type="body" idx="1"/>
          </p:nvPr>
        </p:nvSpPr>
        <p:spPr>
          <a:xfrm>
            <a:off x="200025" y="574625"/>
            <a:ext cx="8632275" cy="4447431"/>
          </a:xfrm>
          <a:prstGeom prst="rect">
            <a:avLst/>
          </a:prstGeom>
        </p:spPr>
        <p:txBody>
          <a:bodyPr spcFirstLastPara="1" wrap="square" lIns="91425" tIns="91425" rIns="91425" bIns="91425" anchor="t" anchorCtr="0">
            <a:normAutofit fontScale="25000" lnSpcReduction="20000"/>
          </a:bodyPr>
          <a:lstStyle/>
          <a:p>
            <a:pPr marL="114300" indent="0">
              <a:buNone/>
            </a:pPr>
            <a:r>
              <a:rPr lang="en-US" sz="5600" dirty="0">
                <a:solidFill>
                  <a:schemeClr val="tx1"/>
                </a:solidFill>
              </a:rPr>
              <a:t>The next phase focuses on building interactive dashboards in Power BI to present the insights gained from the dataset. The goal is to create a user-friendly interface that allows for dynamic exploration and comparison of key metrics across selected countries.</a:t>
            </a:r>
          </a:p>
          <a:p>
            <a:pPr marL="114300" indent="0">
              <a:buNone/>
            </a:pPr>
            <a:endParaRPr lang="en-US" sz="5600" dirty="0">
              <a:solidFill>
                <a:schemeClr val="tx1"/>
              </a:solidFill>
            </a:endParaRPr>
          </a:p>
          <a:p>
            <a:pPr marL="114300" indent="0">
              <a:buNone/>
            </a:pPr>
            <a:r>
              <a:rPr lang="en-US" sz="5600" b="1" dirty="0">
                <a:solidFill>
                  <a:schemeClr val="tx1"/>
                </a:solidFill>
              </a:rPr>
              <a:t>Timeline &amp; Milestones</a:t>
            </a:r>
          </a:p>
          <a:p>
            <a:pPr marL="114300" indent="0">
              <a:buNone/>
            </a:pPr>
            <a:endParaRPr lang="en-US" sz="5600" dirty="0">
              <a:solidFill>
                <a:schemeClr val="tx1"/>
              </a:solidFill>
            </a:endParaRPr>
          </a:p>
          <a:p>
            <a:pPr marL="114300" indent="0">
              <a:buNone/>
            </a:pPr>
            <a:r>
              <a:rPr lang="en-US" sz="5600" b="1" dirty="0">
                <a:solidFill>
                  <a:schemeClr val="tx1"/>
                </a:solidFill>
              </a:rPr>
              <a:t>Week 1: Power BI Setup &amp; Data Import </a:t>
            </a:r>
            <a:endParaRPr lang="en-US" sz="5600" dirty="0">
              <a:solidFill>
                <a:schemeClr val="tx1"/>
              </a:solidFill>
            </a:endParaRPr>
          </a:p>
          <a:p>
            <a:pPr marL="742950" lvl="1" indent="-285750">
              <a:buFont typeface="Arial" panose="020B0604020202020204" pitchFamily="34" charset="0"/>
              <a:buChar char="•"/>
            </a:pPr>
            <a:r>
              <a:rPr lang="en-US" sz="5600" dirty="0">
                <a:solidFill>
                  <a:schemeClr val="tx1"/>
                </a:solidFill>
              </a:rPr>
              <a:t>Set up Power BI environment and import the dataset.</a:t>
            </a:r>
          </a:p>
          <a:p>
            <a:pPr marL="742950" lvl="1" indent="-285750">
              <a:buFont typeface="Arial" panose="020B0604020202020204" pitchFamily="34" charset="0"/>
              <a:buChar char="•"/>
            </a:pPr>
            <a:r>
              <a:rPr lang="en-US" sz="5600" dirty="0">
                <a:solidFill>
                  <a:schemeClr val="tx1"/>
                </a:solidFill>
              </a:rPr>
              <a:t>Establish data relationships and ensure proper data structure for effective analysis.</a:t>
            </a:r>
          </a:p>
          <a:p>
            <a:pPr marL="742950" lvl="1" indent="-285750">
              <a:buFont typeface="Arial" panose="020B0604020202020204" pitchFamily="34" charset="0"/>
              <a:buChar char="•"/>
            </a:pPr>
            <a:r>
              <a:rPr lang="en-US" sz="5600" dirty="0">
                <a:solidFill>
                  <a:schemeClr val="tx1"/>
                </a:solidFill>
              </a:rPr>
              <a:t>Create an initial dashboard layout to guide the design process.</a:t>
            </a:r>
          </a:p>
          <a:p>
            <a:pPr marL="114300" indent="0">
              <a:buNone/>
            </a:pPr>
            <a:r>
              <a:rPr lang="en-US" sz="5600" b="1" dirty="0">
                <a:solidFill>
                  <a:schemeClr val="tx1"/>
                </a:solidFill>
              </a:rPr>
              <a:t>Week 2: Development of Economic and Social Dashboards</a:t>
            </a:r>
            <a:endParaRPr lang="en-US" sz="5600" dirty="0">
              <a:solidFill>
                <a:schemeClr val="tx1"/>
              </a:solidFill>
            </a:endParaRPr>
          </a:p>
          <a:p>
            <a:pPr marL="742950" lvl="1" indent="-285750">
              <a:buFont typeface="Arial" panose="020B0604020202020204" pitchFamily="34" charset="0"/>
              <a:buChar char="•"/>
            </a:pPr>
            <a:r>
              <a:rPr lang="en-US" sz="5600" dirty="0">
                <a:solidFill>
                  <a:schemeClr val="tx1"/>
                </a:solidFill>
              </a:rPr>
              <a:t>Create interactive visualizations for economic indicators (GDP, inflation, unemployment).</a:t>
            </a:r>
          </a:p>
          <a:p>
            <a:pPr marL="742950" lvl="1" indent="-285750">
              <a:buFont typeface="Arial" panose="020B0604020202020204" pitchFamily="34" charset="0"/>
              <a:buChar char="•"/>
            </a:pPr>
            <a:r>
              <a:rPr lang="en-US" sz="5600" dirty="0">
                <a:solidFill>
                  <a:schemeClr val="tx1"/>
                </a:solidFill>
              </a:rPr>
              <a:t>Develop social metrics dashboards focusing on literacy rates, healthcare quality, and life expectancy.</a:t>
            </a:r>
          </a:p>
          <a:p>
            <a:pPr marL="742950" lvl="1" indent="-285750">
              <a:buFont typeface="Arial" panose="020B0604020202020204" pitchFamily="34" charset="0"/>
              <a:buChar char="•"/>
            </a:pPr>
            <a:r>
              <a:rPr lang="en-US" sz="5600" dirty="0">
                <a:solidFill>
                  <a:schemeClr val="tx1"/>
                </a:solidFill>
              </a:rPr>
              <a:t>Implement filters and slicers for user interaction, enabling detailed comparisons.</a:t>
            </a:r>
          </a:p>
          <a:p>
            <a:pPr marL="114300" indent="0">
              <a:buNone/>
            </a:pPr>
            <a:r>
              <a:rPr lang="en-US" sz="5600" b="1" dirty="0">
                <a:solidFill>
                  <a:schemeClr val="tx1"/>
                </a:solidFill>
              </a:rPr>
              <a:t>Week 3: Environmental and Technological Dashboards</a:t>
            </a:r>
            <a:endParaRPr lang="en-US" sz="5600" dirty="0">
              <a:solidFill>
                <a:schemeClr val="tx1"/>
              </a:solidFill>
            </a:endParaRPr>
          </a:p>
          <a:p>
            <a:pPr marL="742950" lvl="1" indent="-285750">
              <a:buFont typeface="Arial" panose="020B0604020202020204" pitchFamily="34" charset="0"/>
              <a:buChar char="•"/>
            </a:pPr>
            <a:r>
              <a:rPr lang="en-US" sz="5600" dirty="0">
                <a:solidFill>
                  <a:schemeClr val="tx1"/>
                </a:solidFill>
              </a:rPr>
              <a:t>Build visualizations to compare environmental indicators (CO2 emissions, renewable energy usage).</a:t>
            </a:r>
          </a:p>
          <a:p>
            <a:pPr marL="742950" lvl="1" indent="-285750">
              <a:buFont typeface="Arial" panose="020B0604020202020204" pitchFamily="34" charset="0"/>
              <a:buChar char="•"/>
            </a:pPr>
            <a:r>
              <a:rPr lang="en-US" sz="5600" dirty="0">
                <a:solidFill>
                  <a:schemeClr val="tx1"/>
                </a:solidFill>
              </a:rPr>
              <a:t>Develop dashboards highlighting technological advancements (internet penetration, mobile subscriptions).</a:t>
            </a:r>
          </a:p>
          <a:p>
            <a:pPr marL="742950" lvl="1" indent="-285750">
              <a:buFont typeface="Arial" panose="020B0604020202020204" pitchFamily="34" charset="0"/>
              <a:buChar char="•"/>
            </a:pPr>
            <a:r>
              <a:rPr lang="en-US" sz="5600" dirty="0">
                <a:solidFill>
                  <a:schemeClr val="tx1"/>
                </a:solidFill>
              </a:rPr>
              <a:t>Ensure visualizations are clear and informative, with user-friendly navigation.</a:t>
            </a:r>
          </a:p>
          <a:p>
            <a:pPr marL="114300" lvl="0" indent="0" algn="l" rtl="0">
              <a:spcBef>
                <a:spcPts val="0"/>
              </a:spcBef>
              <a:spcAft>
                <a:spcPts val="0"/>
              </a:spcAft>
              <a:buSzPts val="180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flipV="1">
            <a:off x="311700" y="-635793"/>
            <a:ext cx="8520600" cy="75723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dirty="0"/>
          </a:p>
        </p:txBody>
      </p:sp>
      <p:sp>
        <p:nvSpPr>
          <p:cNvPr id="76" name="Google Shape;76;p16"/>
          <p:cNvSpPr txBox="1">
            <a:spLocks noGrp="1"/>
          </p:cNvSpPr>
          <p:nvPr>
            <p:ph type="body" idx="1"/>
          </p:nvPr>
        </p:nvSpPr>
        <p:spPr>
          <a:xfrm>
            <a:off x="200025" y="350045"/>
            <a:ext cx="8632275" cy="4672012"/>
          </a:xfrm>
          <a:prstGeom prst="rect">
            <a:avLst/>
          </a:prstGeom>
        </p:spPr>
        <p:txBody>
          <a:bodyPr spcFirstLastPara="1" wrap="square" lIns="91425" tIns="91425" rIns="91425" bIns="91425" anchor="t" anchorCtr="0">
            <a:normAutofit fontScale="25000" lnSpcReduction="20000"/>
          </a:bodyPr>
          <a:lstStyle/>
          <a:p>
            <a:pPr marL="114300" indent="0">
              <a:buNone/>
            </a:pPr>
            <a:r>
              <a:rPr lang="en-US" sz="5600" b="1" dirty="0">
                <a:solidFill>
                  <a:schemeClr val="tx1"/>
                </a:solidFill>
              </a:rPr>
              <a:t>Week 4: Military Metrics and Final Touches </a:t>
            </a:r>
            <a:endParaRPr lang="en-US" sz="5600" dirty="0">
              <a:solidFill>
                <a:schemeClr val="tx1"/>
              </a:solidFill>
            </a:endParaRPr>
          </a:p>
          <a:p>
            <a:pPr marL="742950" lvl="1" indent="-285750">
              <a:buFont typeface="Arial" panose="020B0604020202020204" pitchFamily="34" charset="0"/>
              <a:buChar char="•"/>
            </a:pPr>
            <a:r>
              <a:rPr lang="en-US" sz="5600" dirty="0">
                <a:solidFill>
                  <a:schemeClr val="tx1"/>
                </a:solidFill>
              </a:rPr>
              <a:t>Create dashboards for military spending and personnel metrics.</a:t>
            </a:r>
          </a:p>
          <a:p>
            <a:pPr marL="742950" lvl="1" indent="-285750">
              <a:buFont typeface="Arial" panose="020B0604020202020204" pitchFamily="34" charset="0"/>
              <a:buChar char="•"/>
            </a:pPr>
            <a:r>
              <a:rPr lang="en-US" sz="5600" dirty="0">
                <a:solidFill>
                  <a:schemeClr val="tx1"/>
                </a:solidFill>
              </a:rPr>
              <a:t>Refine all dashboards based on feedback from initial testing to improve clarity and usability.</a:t>
            </a:r>
          </a:p>
          <a:p>
            <a:pPr marL="742950" lvl="1" indent="-285750">
              <a:buFont typeface="Arial" panose="020B0604020202020204" pitchFamily="34" charset="0"/>
              <a:buChar char="•"/>
            </a:pPr>
            <a:r>
              <a:rPr lang="en-US" sz="5600" dirty="0">
                <a:solidFill>
                  <a:schemeClr val="tx1"/>
                </a:solidFill>
              </a:rPr>
              <a:t>Conduct performance testing to ensure smooth interaction and loading times.</a:t>
            </a:r>
          </a:p>
          <a:p>
            <a:pPr marL="114300" indent="0">
              <a:buNone/>
            </a:pPr>
            <a:r>
              <a:rPr lang="en-US" sz="5600" b="1" dirty="0">
                <a:solidFill>
                  <a:schemeClr val="tx1"/>
                </a:solidFill>
              </a:rPr>
              <a:t>Week 5: Comprehensive Review and Presentation Preparation </a:t>
            </a:r>
            <a:endParaRPr lang="en-US" sz="5600" dirty="0">
              <a:solidFill>
                <a:schemeClr val="tx1"/>
              </a:solidFill>
            </a:endParaRPr>
          </a:p>
          <a:p>
            <a:pPr marL="742950" lvl="1" indent="-285750">
              <a:buFont typeface="Arial" panose="020B0604020202020204" pitchFamily="34" charset="0"/>
              <a:buChar char="•"/>
            </a:pPr>
            <a:r>
              <a:rPr lang="en-US" sz="5600" dirty="0">
                <a:solidFill>
                  <a:schemeClr val="tx1"/>
                </a:solidFill>
              </a:rPr>
              <a:t>Perform a thorough review of all dashboards and visualizations for accuracy and effectiveness.</a:t>
            </a:r>
          </a:p>
          <a:p>
            <a:pPr marL="742950" lvl="1" indent="-285750">
              <a:buFont typeface="Arial" panose="020B0604020202020204" pitchFamily="34" charset="0"/>
              <a:buChar char="•"/>
            </a:pPr>
            <a:r>
              <a:rPr lang="en-US" sz="5600" dirty="0">
                <a:solidFill>
                  <a:schemeClr val="tx1"/>
                </a:solidFill>
              </a:rPr>
              <a:t>Prepare presentation materials to showcase the interactive dashboards and findings.</a:t>
            </a:r>
          </a:p>
          <a:p>
            <a:pPr marL="742950" lvl="1" indent="-285750">
              <a:buFont typeface="Arial" panose="020B0604020202020204" pitchFamily="34" charset="0"/>
              <a:buChar char="•"/>
            </a:pPr>
            <a:endParaRPr lang="en-US" sz="5600" dirty="0">
              <a:solidFill>
                <a:schemeClr val="tx1"/>
              </a:solidFill>
            </a:endParaRPr>
          </a:p>
          <a:p>
            <a:pPr marL="114300" indent="0">
              <a:buNone/>
            </a:pPr>
            <a:r>
              <a:rPr lang="en-US" sz="5600" b="1" dirty="0">
                <a:solidFill>
                  <a:schemeClr val="tx1"/>
                </a:solidFill>
              </a:rPr>
              <a:t>Phase Completion Target</a:t>
            </a:r>
            <a:r>
              <a:rPr lang="en-US" sz="5600" dirty="0">
                <a:solidFill>
                  <a:schemeClr val="tx1"/>
                </a:solidFill>
              </a:rPr>
              <a:t>: </a:t>
            </a:r>
          </a:p>
          <a:p>
            <a:pPr marL="114300" indent="0">
              <a:buNone/>
            </a:pPr>
            <a:r>
              <a:rPr lang="en-US" sz="5600" dirty="0">
                <a:solidFill>
                  <a:schemeClr val="tx1"/>
                </a:solidFill>
              </a:rPr>
              <a:t>The goal is to complete this phase within </a:t>
            </a:r>
            <a:r>
              <a:rPr lang="en-US" sz="5600" b="1" dirty="0">
                <a:solidFill>
                  <a:schemeClr val="tx1"/>
                </a:solidFill>
              </a:rPr>
              <a:t>5 weeks</a:t>
            </a:r>
            <a:r>
              <a:rPr lang="en-US" sz="5600" dirty="0">
                <a:solidFill>
                  <a:schemeClr val="tx1"/>
                </a:solidFill>
              </a:rPr>
              <a:t>, achieving approximately </a:t>
            </a:r>
            <a:r>
              <a:rPr lang="en-US" sz="5600" b="1" dirty="0">
                <a:solidFill>
                  <a:schemeClr val="tx1"/>
                </a:solidFill>
              </a:rPr>
              <a:t>60%</a:t>
            </a:r>
            <a:r>
              <a:rPr lang="en-US" sz="5600" dirty="0">
                <a:solidFill>
                  <a:schemeClr val="tx1"/>
                </a:solidFill>
              </a:rPr>
              <a:t> of the total project.</a:t>
            </a:r>
          </a:p>
          <a:p>
            <a:pPr marL="114300" indent="0">
              <a:buNone/>
            </a:pPr>
            <a:endParaRPr lang="en-US" sz="5600" dirty="0">
              <a:solidFill>
                <a:schemeClr val="tx1"/>
              </a:solidFill>
            </a:endParaRPr>
          </a:p>
          <a:p>
            <a:pPr marL="114300" indent="0">
              <a:buNone/>
            </a:pPr>
            <a:r>
              <a:rPr lang="en-US" sz="5600" b="1" dirty="0">
                <a:solidFill>
                  <a:schemeClr val="tx1"/>
                </a:solidFill>
              </a:rPr>
              <a:t>Upcoming Milestones</a:t>
            </a:r>
            <a:r>
              <a:rPr lang="en-US" sz="5600" dirty="0">
                <a:solidFill>
                  <a:schemeClr val="tx1"/>
                </a:solidFill>
              </a:rPr>
              <a:t>:</a:t>
            </a:r>
          </a:p>
          <a:p>
            <a:pPr>
              <a:buFont typeface="Arial" panose="020B0604020202020204" pitchFamily="34" charset="0"/>
              <a:buChar char="•"/>
            </a:pPr>
            <a:r>
              <a:rPr lang="en-US" sz="5600" dirty="0">
                <a:solidFill>
                  <a:schemeClr val="tx1"/>
                </a:solidFill>
              </a:rPr>
              <a:t>Fully functional interactive dashboards ready for review.</a:t>
            </a:r>
          </a:p>
          <a:p>
            <a:pPr>
              <a:buFont typeface="Arial" panose="020B0604020202020204" pitchFamily="34" charset="0"/>
              <a:buChar char="•"/>
            </a:pPr>
            <a:r>
              <a:rPr lang="en-US" sz="5600" dirty="0">
                <a:solidFill>
                  <a:schemeClr val="tx1"/>
                </a:solidFill>
              </a:rPr>
              <a:t>Enhanced user experience through dynamic filters and drill-down capabilities.</a:t>
            </a:r>
          </a:p>
          <a:p>
            <a:pPr>
              <a:buFont typeface="Arial" panose="020B0604020202020204" pitchFamily="34" charset="0"/>
              <a:buChar char="•"/>
            </a:pPr>
            <a:r>
              <a:rPr lang="en-US" sz="5600" dirty="0">
                <a:solidFill>
                  <a:schemeClr val="tx1"/>
                </a:solidFill>
              </a:rPr>
              <a:t>Finalized visualizations covering economic, social, environmental, technological, and military indicators.</a:t>
            </a:r>
          </a:p>
          <a:p>
            <a:pPr marL="114300" lvl="0" indent="0" algn="l" rtl="0">
              <a:spcBef>
                <a:spcPts val="0"/>
              </a:spcBef>
              <a:spcAft>
                <a:spcPts val="0"/>
              </a:spcAft>
              <a:buSzPts val="1800"/>
              <a:buNone/>
            </a:pPr>
            <a:endParaRPr lang="en-IN" dirty="0"/>
          </a:p>
        </p:txBody>
      </p:sp>
    </p:spTree>
    <p:extLst>
      <p:ext uri="{BB962C8B-B14F-4D97-AF65-F5344CB8AC3E}">
        <p14:creationId xmlns:p14="http://schemas.microsoft.com/office/powerpoint/2010/main" val="27373501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1135</Words>
  <Application>Microsoft Office PowerPoint</Application>
  <PresentationFormat>On-screen Show (16:9)</PresentationFormat>
  <Paragraphs>86</Paragraphs>
  <Slides>12</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Project - Phase 1</vt:lpstr>
      <vt:lpstr>Overview of the Project: This project focuses on comparing key global players like the USA, Russia, China, India, Canada, Australia, and others using a diverse dataset covering economic, social, environmental, technological, and military metrics. The goal is to visualize and analyze these countries across various indicators to provide valuable insights into their development, growth, and global standing.  Dataset / Feature Description: The dataset includes a comprehensive comparison of countries based on: Economic Indicators: GDP, inflation rates, unemployment rates, etc. Social Indicators: Literacy rates, healthcare quality, life expectancy, etc. Environmental Indicators: CO2 emissions, renewable energy share, forest coverage, etc. Technological Advancements: Internet penetration, smartphone adoption, etc. Military Spending: Military expenditure, number of active military personnel, etc.  The dataset covers information from 2000 to 2023, providing a holistic view of each country’s progress across multiple dimensions. </vt:lpstr>
      <vt:lpstr>PowerPoint Presentation</vt:lpstr>
      <vt:lpstr>Progress Achieved (Phase 1)</vt:lpstr>
      <vt:lpstr>PowerPoint Presentation</vt:lpstr>
      <vt:lpstr>PowerPoint Presentation</vt:lpstr>
      <vt:lpstr>PowerPoint Presentation</vt:lpstr>
      <vt:lpstr>Plan for Next Phase</vt:lpstr>
      <vt:lpstr>PowerPoint Presentation</vt:lpstr>
      <vt:lpstr>Conclusion /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koteswararao Bolem</cp:lastModifiedBy>
  <cp:revision>4</cp:revision>
  <dcterms:modified xsi:type="dcterms:W3CDTF">2024-09-20T18:57:58Z</dcterms:modified>
</cp:coreProperties>
</file>