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9" d="100"/>
          <a:sy n="59" d="100"/>
        </p:scale>
        <p:origin x="-1524"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1841D-4D4C-4B90-B5E3-FE26122828FC}" type="doc">
      <dgm:prSet loTypeId="urn:microsoft.com/office/officeart/2005/8/layout/cycle8" loCatId="cycle" qsTypeId="urn:microsoft.com/office/officeart/2005/8/quickstyle/simple1" qsCatId="simple" csTypeId="urn:microsoft.com/office/officeart/2005/8/colors/accent1_2" csCatId="accent1" phldr="1"/>
      <dgm:spPr/>
    </dgm:pt>
    <dgm:pt modelId="{5BD22202-27E4-403E-B227-0AA41773E913}">
      <dgm:prSet phldrT="[Text]"/>
      <dgm:spPr/>
      <dgm:t>
        <a:bodyPr/>
        <a:lstStyle/>
        <a:p>
          <a:r>
            <a:rPr lang="en-IN" dirty="0" smtClean="0"/>
            <a:t>Feature extraction of Cell Phone Date in  Rwanda</a:t>
          </a:r>
          <a:endParaRPr lang="en-IN" dirty="0"/>
        </a:p>
      </dgm:t>
    </dgm:pt>
    <dgm:pt modelId="{DFF6935A-1663-459D-A3B1-90E3805681B3}" type="parTrans" cxnId="{C38662CB-160E-4D67-9A40-FFFE00594918}">
      <dgm:prSet/>
      <dgm:spPr/>
      <dgm:t>
        <a:bodyPr/>
        <a:lstStyle/>
        <a:p>
          <a:endParaRPr lang="en-IN"/>
        </a:p>
      </dgm:t>
    </dgm:pt>
    <dgm:pt modelId="{3DAFCA8F-481E-4585-86A9-B86077647A79}" type="sibTrans" cxnId="{C38662CB-160E-4D67-9A40-FFFE00594918}">
      <dgm:prSet/>
      <dgm:spPr/>
      <dgm:t>
        <a:bodyPr/>
        <a:lstStyle/>
        <a:p>
          <a:endParaRPr lang="en-IN"/>
        </a:p>
      </dgm:t>
    </dgm:pt>
    <dgm:pt modelId="{6F10476F-C626-42C3-834E-606712868F1B}">
      <dgm:prSet phldrT="[Text]"/>
      <dgm:spPr/>
      <dgm:t>
        <a:bodyPr/>
        <a:lstStyle/>
        <a:p>
          <a:r>
            <a:rPr lang="en-IN" dirty="0" smtClean="0"/>
            <a:t>Applying NLP Techniques on Wikipedia articles</a:t>
          </a:r>
          <a:endParaRPr lang="en-IN" dirty="0"/>
        </a:p>
      </dgm:t>
    </dgm:pt>
    <dgm:pt modelId="{A3DEF15A-382E-4798-9331-8CA9C230E666}" type="parTrans" cxnId="{9B17165D-4BDA-46C1-A0D9-C233378F1B67}">
      <dgm:prSet/>
      <dgm:spPr/>
      <dgm:t>
        <a:bodyPr/>
        <a:lstStyle/>
        <a:p>
          <a:endParaRPr lang="en-IN"/>
        </a:p>
      </dgm:t>
    </dgm:pt>
    <dgm:pt modelId="{739E5A6A-1E80-48CA-BDC3-31F01C2CFAA8}" type="sibTrans" cxnId="{9B17165D-4BDA-46C1-A0D9-C233378F1B67}">
      <dgm:prSet/>
      <dgm:spPr/>
      <dgm:t>
        <a:bodyPr/>
        <a:lstStyle/>
        <a:p>
          <a:endParaRPr lang="en-IN"/>
        </a:p>
      </dgm:t>
    </dgm:pt>
    <dgm:pt modelId="{6C1C74F7-E186-47C8-A658-29406BB2EFD4}">
      <dgm:prSet phldrT="[Text]"/>
      <dgm:spPr/>
      <dgm:t>
        <a:bodyPr/>
        <a:lstStyle/>
        <a:p>
          <a:r>
            <a:rPr lang="en-IN" dirty="0" smtClean="0"/>
            <a:t>Feature extraction using transfer learning using day and night time satellite image</a:t>
          </a:r>
          <a:endParaRPr lang="en-IN" dirty="0"/>
        </a:p>
      </dgm:t>
    </dgm:pt>
    <dgm:pt modelId="{EC9C1FE9-80BA-41FF-9D56-1C8B8426EBF8}" type="parTrans" cxnId="{C3E82185-AF35-4AF5-BEC1-F4C9D609B3BC}">
      <dgm:prSet/>
      <dgm:spPr/>
      <dgm:t>
        <a:bodyPr/>
        <a:lstStyle/>
        <a:p>
          <a:endParaRPr lang="en-IN"/>
        </a:p>
      </dgm:t>
    </dgm:pt>
    <dgm:pt modelId="{9FD9F1B1-D63E-4490-9DA5-D9A18ECCBF6A}" type="sibTrans" cxnId="{C3E82185-AF35-4AF5-BEC1-F4C9D609B3BC}">
      <dgm:prSet/>
      <dgm:spPr/>
      <dgm:t>
        <a:bodyPr/>
        <a:lstStyle/>
        <a:p>
          <a:endParaRPr lang="en-IN"/>
        </a:p>
      </dgm:t>
    </dgm:pt>
    <dgm:pt modelId="{DBD0234F-6E4B-4D7E-9001-2A4A65E2413C}" type="pres">
      <dgm:prSet presAssocID="{BB51841D-4D4C-4B90-B5E3-FE26122828FC}" presName="compositeShape" presStyleCnt="0">
        <dgm:presLayoutVars>
          <dgm:chMax val="7"/>
          <dgm:dir/>
          <dgm:resizeHandles val="exact"/>
        </dgm:presLayoutVars>
      </dgm:prSet>
      <dgm:spPr/>
    </dgm:pt>
    <dgm:pt modelId="{5494B6DF-17E5-41CD-8779-FBF7E3F35B95}" type="pres">
      <dgm:prSet presAssocID="{BB51841D-4D4C-4B90-B5E3-FE26122828FC}" presName="wedge1" presStyleLbl="node1" presStyleIdx="0" presStyleCnt="3"/>
      <dgm:spPr/>
      <dgm:t>
        <a:bodyPr/>
        <a:lstStyle/>
        <a:p>
          <a:endParaRPr lang="en-IN"/>
        </a:p>
      </dgm:t>
    </dgm:pt>
    <dgm:pt modelId="{FC52D8E9-B336-48DA-8395-DA48E640CBE8}" type="pres">
      <dgm:prSet presAssocID="{BB51841D-4D4C-4B90-B5E3-FE26122828FC}" presName="dummy1a" presStyleCnt="0"/>
      <dgm:spPr/>
    </dgm:pt>
    <dgm:pt modelId="{1C2CCA57-C39A-4168-AF01-A0C7553C9ED6}" type="pres">
      <dgm:prSet presAssocID="{BB51841D-4D4C-4B90-B5E3-FE26122828FC}" presName="dummy1b" presStyleCnt="0"/>
      <dgm:spPr/>
    </dgm:pt>
    <dgm:pt modelId="{E8B48CE3-D2F7-4878-8EFE-63FECD2AD899}" type="pres">
      <dgm:prSet presAssocID="{BB51841D-4D4C-4B90-B5E3-FE26122828FC}" presName="wedge1Tx" presStyleLbl="node1" presStyleIdx="0" presStyleCnt="3">
        <dgm:presLayoutVars>
          <dgm:chMax val="0"/>
          <dgm:chPref val="0"/>
          <dgm:bulletEnabled val="1"/>
        </dgm:presLayoutVars>
      </dgm:prSet>
      <dgm:spPr/>
      <dgm:t>
        <a:bodyPr/>
        <a:lstStyle/>
        <a:p>
          <a:endParaRPr lang="en-IN"/>
        </a:p>
      </dgm:t>
    </dgm:pt>
    <dgm:pt modelId="{518A29DD-1B92-4070-99A2-E09F4AF13DEE}" type="pres">
      <dgm:prSet presAssocID="{BB51841D-4D4C-4B90-B5E3-FE26122828FC}" presName="wedge2" presStyleLbl="node1" presStyleIdx="1" presStyleCnt="3"/>
      <dgm:spPr/>
      <dgm:t>
        <a:bodyPr/>
        <a:lstStyle/>
        <a:p>
          <a:endParaRPr lang="en-IN"/>
        </a:p>
      </dgm:t>
    </dgm:pt>
    <dgm:pt modelId="{64B63658-05AB-4D32-8331-40801A3C2F65}" type="pres">
      <dgm:prSet presAssocID="{BB51841D-4D4C-4B90-B5E3-FE26122828FC}" presName="dummy2a" presStyleCnt="0"/>
      <dgm:spPr/>
    </dgm:pt>
    <dgm:pt modelId="{98A12D7B-5132-407C-82BA-34BD56AB7D16}" type="pres">
      <dgm:prSet presAssocID="{BB51841D-4D4C-4B90-B5E3-FE26122828FC}" presName="dummy2b" presStyleCnt="0"/>
      <dgm:spPr/>
    </dgm:pt>
    <dgm:pt modelId="{E22BB91E-97AE-4145-8B49-7DAD276E1C35}" type="pres">
      <dgm:prSet presAssocID="{BB51841D-4D4C-4B90-B5E3-FE26122828FC}" presName="wedge2Tx" presStyleLbl="node1" presStyleIdx="1" presStyleCnt="3">
        <dgm:presLayoutVars>
          <dgm:chMax val="0"/>
          <dgm:chPref val="0"/>
          <dgm:bulletEnabled val="1"/>
        </dgm:presLayoutVars>
      </dgm:prSet>
      <dgm:spPr/>
      <dgm:t>
        <a:bodyPr/>
        <a:lstStyle/>
        <a:p>
          <a:endParaRPr lang="en-IN"/>
        </a:p>
      </dgm:t>
    </dgm:pt>
    <dgm:pt modelId="{3060A17A-4DBF-4B0F-AC8D-7A885F281C4B}" type="pres">
      <dgm:prSet presAssocID="{BB51841D-4D4C-4B90-B5E3-FE26122828FC}" presName="wedge3" presStyleLbl="node1" presStyleIdx="2" presStyleCnt="3"/>
      <dgm:spPr/>
      <dgm:t>
        <a:bodyPr/>
        <a:lstStyle/>
        <a:p>
          <a:endParaRPr lang="en-IN"/>
        </a:p>
      </dgm:t>
    </dgm:pt>
    <dgm:pt modelId="{47AA75D8-4986-40FA-86BC-773496081B9A}" type="pres">
      <dgm:prSet presAssocID="{BB51841D-4D4C-4B90-B5E3-FE26122828FC}" presName="dummy3a" presStyleCnt="0"/>
      <dgm:spPr/>
    </dgm:pt>
    <dgm:pt modelId="{50EF77BB-436A-47E6-ABFB-335B5CA8A2AD}" type="pres">
      <dgm:prSet presAssocID="{BB51841D-4D4C-4B90-B5E3-FE26122828FC}" presName="dummy3b" presStyleCnt="0"/>
      <dgm:spPr/>
    </dgm:pt>
    <dgm:pt modelId="{B79735B6-020A-4A22-B825-DD13CAE842AD}" type="pres">
      <dgm:prSet presAssocID="{BB51841D-4D4C-4B90-B5E3-FE26122828FC}" presName="wedge3Tx" presStyleLbl="node1" presStyleIdx="2" presStyleCnt="3">
        <dgm:presLayoutVars>
          <dgm:chMax val="0"/>
          <dgm:chPref val="0"/>
          <dgm:bulletEnabled val="1"/>
        </dgm:presLayoutVars>
      </dgm:prSet>
      <dgm:spPr/>
      <dgm:t>
        <a:bodyPr/>
        <a:lstStyle/>
        <a:p>
          <a:endParaRPr lang="en-IN"/>
        </a:p>
      </dgm:t>
    </dgm:pt>
    <dgm:pt modelId="{DD4640F1-DDFD-48E7-A1DF-AE1D40EFDCD8}" type="pres">
      <dgm:prSet presAssocID="{3DAFCA8F-481E-4585-86A9-B86077647A79}" presName="arrowWedge1" presStyleLbl="fgSibTrans2D1" presStyleIdx="0" presStyleCnt="3"/>
      <dgm:spPr/>
    </dgm:pt>
    <dgm:pt modelId="{0817DAB7-FA75-4B16-AE22-7EECF6559A18}" type="pres">
      <dgm:prSet presAssocID="{739E5A6A-1E80-48CA-BDC3-31F01C2CFAA8}" presName="arrowWedge2" presStyleLbl="fgSibTrans2D1" presStyleIdx="1" presStyleCnt="3"/>
      <dgm:spPr/>
    </dgm:pt>
    <dgm:pt modelId="{6AE30E6B-D09C-4821-A0FC-2DE9DF85DFC3}" type="pres">
      <dgm:prSet presAssocID="{9FD9F1B1-D63E-4490-9DA5-D9A18ECCBF6A}" presName="arrowWedge3" presStyleLbl="fgSibTrans2D1" presStyleIdx="2" presStyleCnt="3"/>
      <dgm:spPr/>
    </dgm:pt>
  </dgm:ptLst>
  <dgm:cxnLst>
    <dgm:cxn modelId="{C294BBE5-8D8A-4AA9-A3B8-C9501E44145D}" type="presOf" srcId="{6F10476F-C626-42C3-834E-606712868F1B}" destId="{518A29DD-1B92-4070-99A2-E09F4AF13DEE}" srcOrd="0" destOrd="0" presId="urn:microsoft.com/office/officeart/2005/8/layout/cycle8"/>
    <dgm:cxn modelId="{45D00AEE-83A0-4900-8D9E-78C604D10325}" type="presOf" srcId="{6C1C74F7-E186-47C8-A658-29406BB2EFD4}" destId="{B79735B6-020A-4A22-B825-DD13CAE842AD}" srcOrd="1" destOrd="0" presId="urn:microsoft.com/office/officeart/2005/8/layout/cycle8"/>
    <dgm:cxn modelId="{ACC3A8CD-9A2B-4AC8-AF50-E521273F2B12}" type="presOf" srcId="{5BD22202-27E4-403E-B227-0AA41773E913}" destId="{E8B48CE3-D2F7-4878-8EFE-63FECD2AD899}" srcOrd="1" destOrd="0" presId="urn:microsoft.com/office/officeart/2005/8/layout/cycle8"/>
    <dgm:cxn modelId="{06F0EFB8-CD70-4C30-AEC5-458185CFF9A7}" type="presOf" srcId="{5BD22202-27E4-403E-B227-0AA41773E913}" destId="{5494B6DF-17E5-41CD-8779-FBF7E3F35B95}" srcOrd="0" destOrd="0" presId="urn:microsoft.com/office/officeart/2005/8/layout/cycle8"/>
    <dgm:cxn modelId="{B153397F-3E55-49FD-BF2B-CF3896021D9B}" type="presOf" srcId="{BB51841D-4D4C-4B90-B5E3-FE26122828FC}" destId="{DBD0234F-6E4B-4D7E-9001-2A4A65E2413C}" srcOrd="0" destOrd="0" presId="urn:microsoft.com/office/officeart/2005/8/layout/cycle8"/>
    <dgm:cxn modelId="{2EF88C65-C669-4DAC-877B-01EF345A9B1A}" type="presOf" srcId="{6C1C74F7-E186-47C8-A658-29406BB2EFD4}" destId="{3060A17A-4DBF-4B0F-AC8D-7A885F281C4B}" srcOrd="0" destOrd="0" presId="urn:microsoft.com/office/officeart/2005/8/layout/cycle8"/>
    <dgm:cxn modelId="{C3E82185-AF35-4AF5-BEC1-F4C9D609B3BC}" srcId="{BB51841D-4D4C-4B90-B5E3-FE26122828FC}" destId="{6C1C74F7-E186-47C8-A658-29406BB2EFD4}" srcOrd="2" destOrd="0" parTransId="{EC9C1FE9-80BA-41FF-9D56-1C8B8426EBF8}" sibTransId="{9FD9F1B1-D63E-4490-9DA5-D9A18ECCBF6A}"/>
    <dgm:cxn modelId="{9B17165D-4BDA-46C1-A0D9-C233378F1B67}" srcId="{BB51841D-4D4C-4B90-B5E3-FE26122828FC}" destId="{6F10476F-C626-42C3-834E-606712868F1B}" srcOrd="1" destOrd="0" parTransId="{A3DEF15A-382E-4798-9331-8CA9C230E666}" sibTransId="{739E5A6A-1E80-48CA-BDC3-31F01C2CFAA8}"/>
    <dgm:cxn modelId="{C38662CB-160E-4D67-9A40-FFFE00594918}" srcId="{BB51841D-4D4C-4B90-B5E3-FE26122828FC}" destId="{5BD22202-27E4-403E-B227-0AA41773E913}" srcOrd="0" destOrd="0" parTransId="{DFF6935A-1663-459D-A3B1-90E3805681B3}" sibTransId="{3DAFCA8F-481E-4585-86A9-B86077647A79}"/>
    <dgm:cxn modelId="{AA0D13B4-6839-4F5F-9DAE-6AD73B73FBB7}" type="presOf" srcId="{6F10476F-C626-42C3-834E-606712868F1B}" destId="{E22BB91E-97AE-4145-8B49-7DAD276E1C35}" srcOrd="1" destOrd="0" presId="urn:microsoft.com/office/officeart/2005/8/layout/cycle8"/>
    <dgm:cxn modelId="{1A349C3E-4616-4727-883F-1C158C1FB5DA}" type="presParOf" srcId="{DBD0234F-6E4B-4D7E-9001-2A4A65E2413C}" destId="{5494B6DF-17E5-41CD-8779-FBF7E3F35B95}" srcOrd="0" destOrd="0" presId="urn:microsoft.com/office/officeart/2005/8/layout/cycle8"/>
    <dgm:cxn modelId="{18648562-8ED8-471F-8771-5FD231E7F052}" type="presParOf" srcId="{DBD0234F-6E4B-4D7E-9001-2A4A65E2413C}" destId="{FC52D8E9-B336-48DA-8395-DA48E640CBE8}" srcOrd="1" destOrd="0" presId="urn:microsoft.com/office/officeart/2005/8/layout/cycle8"/>
    <dgm:cxn modelId="{343C161A-4744-4B3E-A3E7-DC46F407650F}" type="presParOf" srcId="{DBD0234F-6E4B-4D7E-9001-2A4A65E2413C}" destId="{1C2CCA57-C39A-4168-AF01-A0C7553C9ED6}" srcOrd="2" destOrd="0" presId="urn:microsoft.com/office/officeart/2005/8/layout/cycle8"/>
    <dgm:cxn modelId="{627AAFC2-7528-468D-B5CE-886A9CF845B8}" type="presParOf" srcId="{DBD0234F-6E4B-4D7E-9001-2A4A65E2413C}" destId="{E8B48CE3-D2F7-4878-8EFE-63FECD2AD899}" srcOrd="3" destOrd="0" presId="urn:microsoft.com/office/officeart/2005/8/layout/cycle8"/>
    <dgm:cxn modelId="{40A6BAC1-0485-4D45-8B87-C7C605E58178}" type="presParOf" srcId="{DBD0234F-6E4B-4D7E-9001-2A4A65E2413C}" destId="{518A29DD-1B92-4070-99A2-E09F4AF13DEE}" srcOrd="4" destOrd="0" presId="urn:microsoft.com/office/officeart/2005/8/layout/cycle8"/>
    <dgm:cxn modelId="{7F66223E-6ECE-4FEE-B309-8AAE91F893E0}" type="presParOf" srcId="{DBD0234F-6E4B-4D7E-9001-2A4A65E2413C}" destId="{64B63658-05AB-4D32-8331-40801A3C2F65}" srcOrd="5" destOrd="0" presId="urn:microsoft.com/office/officeart/2005/8/layout/cycle8"/>
    <dgm:cxn modelId="{57E834B3-F16B-4900-8E5F-09D585CDD33A}" type="presParOf" srcId="{DBD0234F-6E4B-4D7E-9001-2A4A65E2413C}" destId="{98A12D7B-5132-407C-82BA-34BD56AB7D16}" srcOrd="6" destOrd="0" presId="urn:microsoft.com/office/officeart/2005/8/layout/cycle8"/>
    <dgm:cxn modelId="{F11CC689-E234-44F6-B160-99E00F937EEE}" type="presParOf" srcId="{DBD0234F-6E4B-4D7E-9001-2A4A65E2413C}" destId="{E22BB91E-97AE-4145-8B49-7DAD276E1C35}" srcOrd="7" destOrd="0" presId="urn:microsoft.com/office/officeart/2005/8/layout/cycle8"/>
    <dgm:cxn modelId="{7DF366F7-C0EC-4117-B36A-E4333A26A94A}" type="presParOf" srcId="{DBD0234F-6E4B-4D7E-9001-2A4A65E2413C}" destId="{3060A17A-4DBF-4B0F-AC8D-7A885F281C4B}" srcOrd="8" destOrd="0" presId="urn:microsoft.com/office/officeart/2005/8/layout/cycle8"/>
    <dgm:cxn modelId="{D65503DB-B391-4ED5-BD43-52A9576C6DC1}" type="presParOf" srcId="{DBD0234F-6E4B-4D7E-9001-2A4A65E2413C}" destId="{47AA75D8-4986-40FA-86BC-773496081B9A}" srcOrd="9" destOrd="0" presId="urn:microsoft.com/office/officeart/2005/8/layout/cycle8"/>
    <dgm:cxn modelId="{7662B5CA-F410-4952-82DF-C62D9965956B}" type="presParOf" srcId="{DBD0234F-6E4B-4D7E-9001-2A4A65E2413C}" destId="{50EF77BB-436A-47E6-ABFB-335B5CA8A2AD}" srcOrd="10" destOrd="0" presId="urn:microsoft.com/office/officeart/2005/8/layout/cycle8"/>
    <dgm:cxn modelId="{C1F3EEFC-0E1F-4486-96E5-D3297DAE300C}" type="presParOf" srcId="{DBD0234F-6E4B-4D7E-9001-2A4A65E2413C}" destId="{B79735B6-020A-4A22-B825-DD13CAE842AD}" srcOrd="11" destOrd="0" presId="urn:microsoft.com/office/officeart/2005/8/layout/cycle8"/>
    <dgm:cxn modelId="{8A18B991-AA43-4A84-B088-673049A3C36D}" type="presParOf" srcId="{DBD0234F-6E4B-4D7E-9001-2A4A65E2413C}" destId="{DD4640F1-DDFD-48E7-A1DF-AE1D40EFDCD8}" srcOrd="12" destOrd="0" presId="urn:microsoft.com/office/officeart/2005/8/layout/cycle8"/>
    <dgm:cxn modelId="{BEC226EF-81AE-4DF8-BB24-494CADBFC1A6}" type="presParOf" srcId="{DBD0234F-6E4B-4D7E-9001-2A4A65E2413C}" destId="{0817DAB7-FA75-4B16-AE22-7EECF6559A18}" srcOrd="13" destOrd="0" presId="urn:microsoft.com/office/officeart/2005/8/layout/cycle8"/>
    <dgm:cxn modelId="{EAA30451-C8BD-4A49-9D76-37CF726A328C}" type="presParOf" srcId="{DBD0234F-6E4B-4D7E-9001-2A4A65E2413C}" destId="{6AE30E6B-D09C-4821-A0FC-2DE9DF85DFC3}" srcOrd="14" destOrd="0" presId="urn:microsoft.com/office/officeart/2005/8/layout/cycle8"/>
  </dgm:cxnLst>
  <dgm:bg/>
  <dgm:whole/>
</dgm:dataModel>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9D6942-F3E5-4F27-9F29-DC6E66FA3B83}" type="datetimeFigureOut">
              <a:rPr lang="en-US" smtClean="0"/>
              <a:t>1/23/2021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D6942-F3E5-4F27-9F29-DC6E66FA3B83}" type="datetimeFigureOut">
              <a:rPr lang="en-US" smtClean="0"/>
              <a:t>1/23/2021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D6942-F3E5-4F27-9F29-DC6E66FA3B83}" type="datetimeFigureOut">
              <a:rPr lang="en-US" smtClean="0"/>
              <a:t>1/23/2021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D6942-F3E5-4F27-9F29-DC6E66FA3B83}" type="datetimeFigureOut">
              <a:rPr lang="en-US" smtClean="0"/>
              <a:t>1/23/2021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D6942-F3E5-4F27-9F29-DC6E66FA3B83}" type="datetimeFigureOut">
              <a:rPr lang="en-US" smtClean="0"/>
              <a:t>1/23/2021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9D6942-F3E5-4F27-9F29-DC6E66FA3B83}" type="datetimeFigureOut">
              <a:rPr lang="en-US" smtClean="0"/>
              <a:t>1/23/2021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9D6942-F3E5-4F27-9F29-DC6E66FA3B83}" type="datetimeFigureOut">
              <a:rPr lang="en-US" smtClean="0"/>
              <a:t>1/23/2021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9D6942-F3E5-4F27-9F29-DC6E66FA3B83}" type="datetimeFigureOut">
              <a:rPr lang="en-US" smtClean="0"/>
              <a:t>1/23/2021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D6942-F3E5-4F27-9F29-DC6E66FA3B83}" type="datetimeFigureOut">
              <a:rPr lang="en-US" smtClean="0"/>
              <a:t>1/23/2021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D6942-F3E5-4F27-9F29-DC6E66FA3B83}" type="datetimeFigureOut">
              <a:rPr lang="en-US" smtClean="0"/>
              <a:t>1/23/2021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D6942-F3E5-4F27-9F29-DC6E66FA3B83}" type="datetimeFigureOut">
              <a:rPr lang="en-US" smtClean="0"/>
              <a:t>1/23/2021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370C5-2FF0-4309-8909-524861CF08B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D6942-F3E5-4F27-9F29-DC6E66FA3B83}" type="datetimeFigureOut">
              <a:rPr lang="en-US" smtClean="0"/>
              <a:t>1/23/2021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370C5-2FF0-4309-8909-524861CF08B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Generating Interpretable Poverty Maps using Object Detection in Satellite Images </a:t>
            </a:r>
            <a:endParaRPr lang="en-IN" dirty="0"/>
          </a:p>
        </p:txBody>
      </p:sp>
      <p:sp>
        <p:nvSpPr>
          <p:cNvPr id="3" name="Subtitle 2"/>
          <p:cNvSpPr>
            <a:spLocks noGrp="1"/>
          </p:cNvSpPr>
          <p:nvPr>
            <p:ph type="subTitle" idx="1"/>
          </p:nvPr>
        </p:nvSpPr>
        <p:spPr/>
        <p:txBody>
          <a:bodyPr/>
          <a:lstStyle/>
          <a:p>
            <a:r>
              <a:rPr lang="en-IN" dirty="0" smtClean="0"/>
              <a:t>Summary of Work of Kumar Ayush</a:t>
            </a:r>
          </a:p>
          <a:p>
            <a:r>
              <a:rPr lang="en-IN" dirty="0" smtClean="0"/>
              <a:t>Stanford University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wikimedia.org/wikipedia/commons/6/6f/UN_..."/>
          <p:cNvPicPr>
            <a:picLocks noChangeAspect="1" noChangeArrowheads="1"/>
          </p:cNvPicPr>
          <p:nvPr/>
        </p:nvPicPr>
        <p:blipFill>
          <a:blip r:embed="rId2"/>
          <a:srcRect/>
          <a:stretch>
            <a:fillRect/>
          </a:stretch>
        </p:blipFill>
        <p:spPr bwMode="auto">
          <a:xfrm>
            <a:off x="357158" y="1500174"/>
            <a:ext cx="2597117" cy="2500330"/>
          </a:xfrm>
          <a:prstGeom prst="rect">
            <a:avLst/>
          </a:prstGeom>
          <a:noFill/>
        </p:spPr>
      </p:pic>
      <p:sp>
        <p:nvSpPr>
          <p:cNvPr id="7" name="Rectangle 6"/>
          <p:cNvSpPr/>
          <p:nvPr/>
        </p:nvSpPr>
        <p:spPr>
          <a:xfrm>
            <a:off x="3571868" y="642918"/>
            <a:ext cx="5286412" cy="480131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fontAlgn="base"/>
            <a:r>
              <a:rPr lang="en-IN" dirty="0"/>
              <a:t>GOAL 1: No Poverty</a:t>
            </a:r>
          </a:p>
          <a:p>
            <a:pPr fontAlgn="base"/>
            <a:r>
              <a:rPr lang="en-IN" dirty="0"/>
              <a:t>GOAL 2: Zero Hunger</a:t>
            </a:r>
          </a:p>
          <a:p>
            <a:pPr fontAlgn="base"/>
            <a:r>
              <a:rPr lang="en-IN" dirty="0"/>
              <a:t>GOAL 3: Good Health and Well-being</a:t>
            </a:r>
          </a:p>
          <a:p>
            <a:pPr fontAlgn="base"/>
            <a:r>
              <a:rPr lang="en-IN" dirty="0"/>
              <a:t>GOAL 4: Quality Education</a:t>
            </a:r>
          </a:p>
          <a:p>
            <a:pPr fontAlgn="base"/>
            <a:r>
              <a:rPr lang="en-IN" dirty="0"/>
              <a:t>GOAL 5: Gender Equality</a:t>
            </a:r>
          </a:p>
          <a:p>
            <a:pPr fontAlgn="base"/>
            <a:r>
              <a:rPr lang="en-IN" dirty="0"/>
              <a:t>GOAL 6: Clean Water and Sanitation</a:t>
            </a:r>
          </a:p>
          <a:p>
            <a:pPr fontAlgn="base"/>
            <a:r>
              <a:rPr lang="en-IN" dirty="0"/>
              <a:t>GOAL 7: Affordable and Clean Energy</a:t>
            </a:r>
          </a:p>
          <a:p>
            <a:pPr fontAlgn="base"/>
            <a:r>
              <a:rPr lang="en-IN" dirty="0"/>
              <a:t>GOAL 8: Decent Work and Economic Growth</a:t>
            </a:r>
          </a:p>
          <a:p>
            <a:pPr fontAlgn="base"/>
            <a:r>
              <a:rPr lang="en-IN" dirty="0"/>
              <a:t>GOAL 9: Industry, Innovation and Infrastructure</a:t>
            </a:r>
          </a:p>
          <a:p>
            <a:pPr fontAlgn="base"/>
            <a:r>
              <a:rPr lang="en-IN" dirty="0"/>
              <a:t>GOAL 10: Reduced Inequality</a:t>
            </a:r>
          </a:p>
          <a:p>
            <a:pPr fontAlgn="base"/>
            <a:r>
              <a:rPr lang="en-IN" dirty="0"/>
              <a:t>GOAL 11: Sustainable Cities and Communities</a:t>
            </a:r>
          </a:p>
          <a:p>
            <a:pPr fontAlgn="base"/>
            <a:r>
              <a:rPr lang="en-IN" dirty="0"/>
              <a:t>GOAL 12: Responsible Consumption and Production</a:t>
            </a:r>
          </a:p>
          <a:p>
            <a:pPr fontAlgn="base"/>
            <a:r>
              <a:rPr lang="en-IN" dirty="0"/>
              <a:t>GOAL 13: Climate Action</a:t>
            </a:r>
          </a:p>
          <a:p>
            <a:pPr fontAlgn="base"/>
            <a:r>
              <a:rPr lang="en-IN" dirty="0"/>
              <a:t>GOAL 14: Life Below Water</a:t>
            </a:r>
          </a:p>
          <a:p>
            <a:pPr fontAlgn="base"/>
            <a:r>
              <a:rPr lang="en-IN" dirty="0"/>
              <a:t>GOAL 15: Life on Land</a:t>
            </a:r>
          </a:p>
          <a:p>
            <a:pPr fontAlgn="base"/>
            <a:r>
              <a:rPr lang="en-IN" dirty="0"/>
              <a:t>GOAL 16: Peace and Justice Strong Institutions</a:t>
            </a:r>
          </a:p>
          <a:p>
            <a:pPr fontAlgn="base"/>
            <a:r>
              <a:rPr lang="en-IN" dirty="0"/>
              <a:t>GOAL 17: Partnerships to achieve the Goal</a:t>
            </a:r>
          </a:p>
        </p:txBody>
      </p:sp>
      <p:sp>
        <p:nvSpPr>
          <p:cNvPr id="8" name="TextBox 7"/>
          <p:cNvSpPr txBox="1"/>
          <p:nvPr/>
        </p:nvSpPr>
        <p:spPr>
          <a:xfrm>
            <a:off x="357158" y="928670"/>
            <a:ext cx="2688365" cy="584775"/>
          </a:xfrm>
          <a:prstGeom prst="rect">
            <a:avLst/>
          </a:prstGeom>
          <a:noFill/>
        </p:spPr>
        <p:txBody>
          <a:bodyPr wrap="none" rtlCol="0">
            <a:spAutoFit/>
          </a:bodyPr>
          <a:lstStyle/>
          <a:p>
            <a:r>
              <a:rPr lang="en-IN" sz="3200" dirty="0" smtClean="0"/>
              <a:t>United Nations</a:t>
            </a:r>
            <a:endParaRPr lang="en-IN" sz="3200" dirty="0"/>
          </a:p>
        </p:txBody>
      </p:sp>
      <p:sp>
        <p:nvSpPr>
          <p:cNvPr id="9" name="Rectangle 8"/>
          <p:cNvSpPr/>
          <p:nvPr/>
        </p:nvSpPr>
        <p:spPr>
          <a:xfrm>
            <a:off x="3428992" y="571480"/>
            <a:ext cx="2643206" cy="428628"/>
          </a:xfrm>
          <a:prstGeom prst="rect">
            <a:avLst/>
          </a:prstGeom>
          <a:solidFill>
            <a:schemeClr val="lt1">
              <a:alpha val="8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Data Revolution for SDG </a:t>
            </a:r>
            <a:endParaRPr lang="en-IN" dirty="0"/>
          </a:p>
        </p:txBody>
      </p:sp>
      <p:sp>
        <p:nvSpPr>
          <p:cNvPr id="5" name="Rectangle 4"/>
          <p:cNvSpPr/>
          <p:nvPr/>
        </p:nvSpPr>
        <p:spPr>
          <a:xfrm>
            <a:off x="285720" y="1071546"/>
            <a:ext cx="8572560"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t>In March 2015, presidents and prime ministers around the world signed up to the United Nations’ 2030 Agenda for Sustainable Development. That agenda is the most ambitious development plan ever conceived by the UN. The 169 targets cover just about every dimension of development imaginable, including no less than the total eradication of extreme poverty by 2030. This programme foresees that 232 statistical indicators or performance metrics will be produced by every country in the world to benchmark progress towards the Sustainable Development Goals (SDGs).</a:t>
            </a:r>
          </a:p>
        </p:txBody>
      </p:sp>
      <p:pic>
        <p:nvPicPr>
          <p:cNvPr id="15364" name="Picture 4" descr="A proposed future"/>
          <p:cNvPicPr>
            <a:picLocks noChangeAspect="1" noChangeArrowheads="1"/>
          </p:cNvPicPr>
          <p:nvPr/>
        </p:nvPicPr>
        <p:blipFill>
          <a:blip r:embed="rId2"/>
          <a:srcRect/>
          <a:stretch>
            <a:fillRect/>
          </a:stretch>
        </p:blipFill>
        <p:spPr bwMode="auto">
          <a:xfrm>
            <a:off x="571472" y="2285992"/>
            <a:ext cx="8096250" cy="4371975"/>
          </a:xfrm>
          <a:prstGeom prst="rect">
            <a:avLst/>
          </a:prstGeom>
        </p:spPr>
        <p:style>
          <a:lnRef idx="1">
            <a:schemeClr val="accent2"/>
          </a:lnRef>
          <a:fillRef idx="2">
            <a:schemeClr val="accent2"/>
          </a:fillRef>
          <a:effectRef idx="1">
            <a:schemeClr val="accent2"/>
          </a:effectRef>
          <a:fontRef idx="minor">
            <a:schemeClr val="dk1"/>
          </a:fontRef>
        </p:style>
      </p:pic>
      <p:sp>
        <p:nvSpPr>
          <p:cNvPr id="7" name="Rectangle 6"/>
          <p:cNvSpPr/>
          <p:nvPr/>
        </p:nvSpPr>
        <p:spPr>
          <a:xfrm rot="19031913">
            <a:off x="1726413" y="3447821"/>
            <a:ext cx="441255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Fit for purpose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Meaning of Fit for Purpose</a:t>
            </a:r>
            <a:endParaRPr lang="en-IN" dirty="0"/>
          </a:p>
        </p:txBody>
      </p:sp>
      <p:sp>
        <p:nvSpPr>
          <p:cNvPr id="3" name="Content Placeholder 2"/>
          <p:cNvSpPr>
            <a:spLocks noGrp="1"/>
          </p:cNvSpPr>
          <p:nvPr>
            <p:ph idx="1"/>
          </p:nvPr>
        </p:nvSpPr>
        <p:spPr/>
        <p:txBody>
          <a:bodyPr>
            <a:normAutofit fontScale="85000" lnSpcReduction="20000"/>
          </a:bodyPr>
          <a:lstStyle/>
          <a:p>
            <a:r>
              <a:rPr lang="en-IN" dirty="0"/>
              <a:t>Fit for purpose means that an indicator or statistic adheres to pre-defined quality and metadata standards. These standards would be set in advance and open to all. Prospective compilers of official SDG indicators would be required to guarantee that they can supply those indicators for, at least, the lifetime of Agenda 2030. In practical terms, this means being able to supply, at a minimum, the statistic on an annual basis for the years 2010–2030. Their input data and methodologies must also be non-proprietary, available to all and open to scrutiny (subject to sensible confidentiality constraints).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Core Problem Statement and immediate impact</a:t>
            </a:r>
            <a:endParaRPr lang="en-IN" dirty="0"/>
          </a:p>
        </p:txBody>
      </p:sp>
      <p:sp>
        <p:nvSpPr>
          <p:cNvPr id="3" name="Content Placeholder 2"/>
          <p:cNvSpPr>
            <a:spLocks noGrp="1"/>
          </p:cNvSpPr>
          <p:nvPr>
            <p:ph idx="1"/>
          </p:nvPr>
        </p:nvSpPr>
        <p:spPr>
          <a:xfrm>
            <a:off x="428596" y="1928803"/>
            <a:ext cx="8429684" cy="4071966"/>
          </a:xfrm>
        </p:spPr>
        <p:txBody>
          <a:bodyPr/>
          <a:lstStyle/>
          <a:p>
            <a:r>
              <a:rPr lang="en-IN" dirty="0"/>
              <a:t>L</a:t>
            </a:r>
            <a:r>
              <a:rPr lang="en-IN" dirty="0" smtClean="0"/>
              <a:t>ack of frequent, reliable local-level information/data on economic livelihoods </a:t>
            </a:r>
          </a:p>
          <a:p>
            <a:r>
              <a:rPr lang="en-IN" dirty="0" smtClean="0"/>
              <a:t>This impacts the ability of governments and other organizations to predict poverty appropriately.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Few known approaches to solve the problem</a:t>
            </a:r>
            <a:endParaRPr lang="en-IN" dirty="0"/>
          </a:p>
        </p:txBody>
      </p:sp>
      <p:graphicFrame>
        <p:nvGraphicFramePr>
          <p:cNvPr id="4" name="Content Placeholder 3"/>
          <p:cNvGraphicFramePr>
            <a:graphicFrameLocks noGrp="1"/>
          </p:cNvGraphicFramePr>
          <p:nvPr>
            <p:ph idx="1"/>
          </p:nvPr>
        </p:nvGraphicFramePr>
        <p:xfrm>
          <a:off x="242918" y="1428736"/>
          <a:ext cx="8686800" cy="490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xplosion 2 4"/>
          <p:cNvSpPr/>
          <p:nvPr/>
        </p:nvSpPr>
        <p:spPr>
          <a:xfrm>
            <a:off x="0" y="1000108"/>
            <a:ext cx="3214710" cy="164307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Only done in African Countries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Issues with the Current Approaches</a:t>
            </a:r>
            <a:endParaRPr lang="en-IN" dirty="0"/>
          </a:p>
        </p:txBody>
      </p:sp>
      <p:sp>
        <p:nvSpPr>
          <p:cNvPr id="3" name="Content Placeholder 2"/>
          <p:cNvSpPr>
            <a:spLocks noGrp="1"/>
          </p:cNvSpPr>
          <p:nvPr>
            <p:ph idx="1"/>
          </p:nvPr>
        </p:nvSpPr>
        <p:spPr/>
        <p:txBody>
          <a:bodyPr/>
          <a:lstStyle/>
          <a:p>
            <a:r>
              <a:rPr lang="en-IN" dirty="0" smtClean="0"/>
              <a:t>The existing approaches does not focus on consumption patterns, rather it focuses on parameters like asset wealth.</a:t>
            </a:r>
          </a:p>
          <a:p>
            <a:r>
              <a:rPr lang="en-IN" dirty="0" smtClean="0"/>
              <a:t>Interpretability of model parameters which is relevant for decision makers.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paper</a:t>
            </a:r>
            <a:endParaRPr lang="en-IN" dirty="0"/>
          </a:p>
        </p:txBody>
      </p:sp>
      <p:sp>
        <p:nvSpPr>
          <p:cNvPr id="3" name="Content Placeholder 2"/>
          <p:cNvSpPr>
            <a:spLocks noGrp="1"/>
          </p:cNvSpPr>
          <p:nvPr>
            <p:ph idx="1"/>
          </p:nvPr>
        </p:nvSpPr>
        <p:spPr/>
        <p:txBody>
          <a:bodyPr/>
          <a:lstStyle/>
          <a:p>
            <a:r>
              <a:rPr lang="en-IN" dirty="0" smtClean="0"/>
              <a:t>Interpretable computational framework for predicting local level consumption expenditure.</a:t>
            </a:r>
          </a:p>
          <a:p>
            <a:r>
              <a:rPr lang="en-IN" dirty="0" smtClean="0"/>
              <a:t>This is done using high resolution satellite image taken during daytime [30 cm]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High Level Approach taken in the paper</a:t>
            </a:r>
            <a:endParaRPr lang="en-IN" dirty="0"/>
          </a:p>
        </p:txBody>
      </p:sp>
      <p:sp>
        <p:nvSpPr>
          <p:cNvPr id="4" name="Rounded Rectangle 3"/>
          <p:cNvSpPr/>
          <p:nvPr/>
        </p:nvSpPr>
        <p:spPr>
          <a:xfrm>
            <a:off x="1071538" y="1785926"/>
            <a:ext cx="2428892"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t>
            </a:r>
            <a:r>
              <a:rPr lang="fr-FR" dirty="0" smtClean="0"/>
              <a:t>rain a satellite imagery Object detector using XView dataset</a:t>
            </a:r>
            <a:endParaRPr lang="en-IN" dirty="0"/>
          </a:p>
        </p:txBody>
      </p:sp>
      <p:sp>
        <p:nvSpPr>
          <p:cNvPr id="5" name="Rounded Rectangle 4"/>
          <p:cNvSpPr/>
          <p:nvPr/>
        </p:nvSpPr>
        <p:spPr>
          <a:xfrm>
            <a:off x="1142976" y="4143380"/>
            <a:ext cx="228601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is applied on hi-res images of 100s of images of villages of Uganda</a:t>
            </a:r>
            <a:endParaRPr lang="en-IN" dirty="0"/>
          </a:p>
        </p:txBody>
      </p:sp>
      <p:cxnSp>
        <p:nvCxnSpPr>
          <p:cNvPr id="7" name="Straight Arrow Connector 6"/>
          <p:cNvCxnSpPr>
            <a:stCxn id="4" idx="2"/>
            <a:endCxn id="5" idx="0"/>
          </p:cNvCxnSpPr>
          <p:nvPr/>
        </p:nvCxnSpPr>
        <p:spPr>
          <a:xfrm rot="5400000">
            <a:off x="1750199" y="3607595"/>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214942" y="4071942"/>
            <a:ext cx="2357454"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Referenced against existing geo-referenced household survey</a:t>
            </a:r>
            <a:endParaRPr lang="en-IN" dirty="0"/>
          </a:p>
        </p:txBody>
      </p:sp>
      <p:cxnSp>
        <p:nvCxnSpPr>
          <p:cNvPr id="10" name="Straight Arrow Connector 9"/>
          <p:cNvCxnSpPr>
            <a:stCxn id="5" idx="3"/>
            <a:endCxn id="8" idx="1"/>
          </p:cNvCxnSpPr>
          <p:nvPr/>
        </p:nvCxnSpPr>
        <p:spPr>
          <a:xfrm>
            <a:off x="3428992" y="4679165"/>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Explosion 2 11"/>
          <p:cNvSpPr/>
          <p:nvPr/>
        </p:nvSpPr>
        <p:spPr>
          <a:xfrm>
            <a:off x="4857752" y="1571612"/>
            <a:ext cx="3214710" cy="164307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a:t>
            </a:r>
            <a:endParaRPr lang="en-IN" dirty="0"/>
          </a:p>
        </p:txBody>
      </p:sp>
      <p:cxnSp>
        <p:nvCxnSpPr>
          <p:cNvPr id="14" name="Straight Arrow Connector 13"/>
          <p:cNvCxnSpPr>
            <a:stCxn id="8" idx="0"/>
          </p:cNvCxnSpPr>
          <p:nvPr/>
        </p:nvCxnSpPr>
        <p:spPr>
          <a:xfrm rot="16200000" flipV="1">
            <a:off x="5804306" y="3482578"/>
            <a:ext cx="114300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00034" y="5500702"/>
            <a:ext cx="8358246" cy="646331"/>
          </a:xfrm>
          <a:prstGeom prst="rect">
            <a:avLst/>
          </a:prstGeom>
        </p:spPr>
        <p:txBody>
          <a:bodyPr wrap="square">
            <a:spAutoFit/>
          </a:bodyPr>
          <a:lstStyle/>
          <a:p>
            <a:r>
              <a:rPr lang="en-IN" b="1" dirty="0" err="1" smtClean="0"/>
              <a:t>xView</a:t>
            </a:r>
            <a:r>
              <a:rPr lang="en-IN" dirty="0" smtClean="0"/>
              <a:t> is one of the largest and most diverse publicly available overhead imagery datasets for object detection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449</Words>
  <Application>Microsoft Office PowerPoint</Application>
  <PresentationFormat>On-screen Show (4:3)</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Generating Interpretable Poverty Maps using Object Detection in Satellite Images </vt:lpstr>
      <vt:lpstr>Slide 2</vt:lpstr>
      <vt:lpstr>Data Revolution for SDG </vt:lpstr>
      <vt:lpstr>Meaning of Fit for Purpose</vt:lpstr>
      <vt:lpstr>The Core Problem Statement and immediate impact</vt:lpstr>
      <vt:lpstr>Few known approaches to solve the problem</vt:lpstr>
      <vt:lpstr>Issues with the Current Approaches</vt:lpstr>
      <vt:lpstr>Scope of the paper</vt:lpstr>
      <vt:lpstr>High Level Approach taken in the paper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Interpretable Poverty Maps using Object Detection in Satellite Images </dc:title>
  <dc:creator>RAGHUBIR</dc:creator>
  <cp:lastModifiedBy>RAGHUBIR</cp:lastModifiedBy>
  <cp:revision>3</cp:revision>
  <dcterms:created xsi:type="dcterms:W3CDTF">2021-01-23T15:23:30Z</dcterms:created>
  <dcterms:modified xsi:type="dcterms:W3CDTF">2021-01-23T17:12:40Z</dcterms:modified>
</cp:coreProperties>
</file>