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24"/>
  </p:notesMasterIdLst>
  <p:handoutMasterIdLst>
    <p:handoutMasterId r:id="rId25"/>
  </p:handoutMasterIdLst>
  <p:sldIdLst>
    <p:sldId id="256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49" r:id="rId14"/>
    <p:sldId id="350" r:id="rId15"/>
    <p:sldId id="351" r:id="rId16"/>
    <p:sldId id="356" r:id="rId17"/>
    <p:sldId id="353" r:id="rId18"/>
    <p:sldId id="352" r:id="rId19"/>
    <p:sldId id="357" r:id="rId20"/>
    <p:sldId id="354" r:id="rId21"/>
    <p:sldId id="265" r:id="rId22"/>
    <p:sldId id="33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D6DE-6979-4EFD-C5B7-1B32E1FD8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05CDB-1FF5-BB34-04B5-DBE509D97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20E2-C3B6-BB86-1A15-783AB1CA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80CF-F3B6-9A00-C5B1-1210D56C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E45C-25AC-F7BA-654B-05413B84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377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872D-6898-216E-CA88-3931459E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B2B06-F83C-7631-51FF-BF792115B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C2D3-F161-ADE8-E35B-FE4867B4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2CE8-237A-8C92-A24D-798FA6EF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E357B-8F49-AB81-B0F1-BCC01311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779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CA002-957D-4A5D-8289-60C600DD9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F6E3-6817-B94C-CD2E-D4A98C19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A883-980A-B26D-CA9D-34345D51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D3971-4EB0-3207-1C0E-4025497B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90EB-1332-958B-23F8-CA481F88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194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77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4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it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E570-AEF1-B9E5-241F-5B9C308F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07C5-BCBF-DB71-6642-E279D4C9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BC10C-9435-0512-C6CB-22A964D1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29CE-DB44-C55A-4913-8A71A306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B77F5-C168-9CDC-0004-AADDCDC8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8523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B3E9-5824-FFA9-34BF-C8E83BFF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EBDC0-56B0-2432-7BC3-89713BD3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E91B-0F14-641A-9B50-9C1A3044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AA07-E936-FF56-D710-67AA85D5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EB11-63B4-1582-B1AE-25922BE3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40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884F-8D86-C914-3CCD-3A12ADA0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C20E-E3D9-0113-64FC-3C2D5DB29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FBC53-E5E6-60A2-1A5E-2F9B9A8C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F4924-767A-3984-E993-E5E3BCFE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E955F-5E28-7B30-68C0-2821FC07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451F8-88CE-B344-D0C2-E1DD28E0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596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47D7-0271-6613-7663-9AF5FB72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F007F-7642-8082-63A6-5B9F3B70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10970-8B08-AB4F-BB62-60EA88802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E653F-E125-F99F-E79C-A4A187B0E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E4942-D549-182E-78FE-97E2805BE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7D73E-7558-BA5A-27E4-245E78D9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ECC50-B9DF-86B4-1A37-DD55149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19B15-EB9D-8CD7-D95E-0B321E7A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26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79B2-9B09-BB92-DE90-58FF820B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8A988-6B81-D9B5-E66B-016437B7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D9208-A8B8-6353-B6F2-AE58CE35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2D9D5-D7FA-8E4E-8A1A-932B4F6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3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5448-4074-B007-E061-141A1C6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3D8EE-E7CF-1796-31DE-31DB4E93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8EDB2-E909-C7BA-B9D1-B57EE4FE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3F21-3E5B-DBC0-364C-AFF25C69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1CB1-9F53-18F0-E671-D199836D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1AC43-3655-8286-DCF8-D3BE3D063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360A5-D34F-75DB-90B5-EC1B5783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24CC-B459-F038-D5BF-F5F929D0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5514B-C9DA-1C3C-8703-615D48EC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4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8DAD-AE2C-DB6C-650D-0394C6B7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71E3D-B4BF-C18C-D6EB-FBFE41526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C3C76-C5E7-D330-DE18-52D08625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7D62-56B1-D899-07F8-9986B684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13FEB-E661-84ED-A677-86410C0E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9A522-477A-2873-505E-6794B378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CC38F-4A86-B12F-B3F4-FDE7019F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B317D-A7C5-0BA7-2096-BF44437A0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44D-FA45-AD52-DBD0-E75D23422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DE96-4799-4D57-93F7-8E3944C068C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64EC9-6E61-C478-2F76-49EECBE4C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2A40-CA75-2F16-F403-D39FF07BA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0C88F0-A395-DE1C-8710-7D709B96B69E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4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  <p:sldLayoutId id="2147483688" r:id="rId13"/>
    <p:sldLayoutId id="2147483661" r:id="rId14"/>
    <p:sldLayoutId id="2147483662" r:id="rId15"/>
    <p:sldLayoutId id="2147483663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nOxm2GOFtYwKQHlHRiN3n10MFEnv1_U/view?usp=sharing" TargetMode="Externa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T1qZ8rQjO_ZUgpXDP9Mpn4OXdjktpUof/view?usp=shari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915" y="115413"/>
            <a:ext cx="5936085" cy="1054159"/>
          </a:xfrm>
          <a:custGeom>
            <a:avLst/>
            <a:gdLst/>
            <a:ahLst/>
            <a:cxnLst/>
            <a:rect l="l" t="t" r="r" b="b"/>
            <a:pathLst>
              <a:path w="8904128" h="1581238">
                <a:moveTo>
                  <a:pt x="0" y="0"/>
                </a:moveTo>
                <a:lnTo>
                  <a:pt x="8904128" y="0"/>
                </a:lnTo>
                <a:lnTo>
                  <a:pt x="8904128" y="1581238"/>
                </a:lnTo>
                <a:lnTo>
                  <a:pt x="0" y="1581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6018" y="3038521"/>
            <a:ext cx="1133600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3200" i="0" dirty="0">
                <a:effectLst/>
                <a:latin typeface="Arial" panose="020B0604020202020204" pitchFamily="34" charset="0"/>
              </a:rPr>
              <a:t>Technical Report of Predictive Active Steering Control for Autonomous Vehicle Systems</a:t>
            </a:r>
            <a:br>
              <a:rPr lang="en-US" sz="3200" dirty="0"/>
            </a:br>
            <a:endParaRPr lang="en-US" sz="3200" spc="519" dirty="0">
              <a:solidFill>
                <a:srgbClr val="504C44"/>
              </a:solidFill>
              <a:latin typeface="Baskerville Display P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98229" y="5172252"/>
            <a:ext cx="4395543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4"/>
              </a:lnSpc>
            </a:pPr>
            <a:r>
              <a:rPr lang="en-US" sz="2000" cap="none" dirty="0" err="1"/>
              <a:t>Charith</a:t>
            </a:r>
            <a:r>
              <a:rPr lang="en-US" sz="2000" cap="none" dirty="0"/>
              <a:t> Reddy </a:t>
            </a:r>
            <a:r>
              <a:rPr lang="en-US" sz="2000" cap="none" dirty="0" err="1"/>
              <a:t>Gannapureddy</a:t>
            </a:r>
            <a:r>
              <a:rPr lang="en-US" sz="2000" cap="none" dirty="0"/>
              <a:t> </a:t>
            </a:r>
          </a:p>
          <a:p>
            <a:pPr algn="ctr">
              <a:lnSpc>
                <a:spcPts val="2204"/>
              </a:lnSpc>
            </a:pPr>
            <a:r>
              <a:rPr lang="en-US" sz="2000" cap="none" dirty="0"/>
              <a:t>Raghu Dharahas Reddy Kotla </a:t>
            </a:r>
            <a:endParaRPr lang="en-US" sz="1574" spc="315" dirty="0">
              <a:solidFill>
                <a:srgbClr val="504C44"/>
              </a:solidFill>
              <a:latin typeface="Int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9477" y="2136501"/>
            <a:ext cx="11233047" cy="42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599" spc="519" dirty="0">
                <a:solidFill>
                  <a:srgbClr val="504C44"/>
                </a:solidFill>
                <a:latin typeface="Baskerville Display PT"/>
              </a:rPr>
              <a:t>ENPM 662 - PROJECT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B47AA-D8D3-CB7E-187E-6C6ACDFE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2" y="494178"/>
            <a:ext cx="3811434" cy="530352"/>
          </a:xfrm>
        </p:spPr>
        <p:txBody>
          <a:bodyPr/>
          <a:lstStyle/>
          <a:p>
            <a:r>
              <a:rPr lang="en-US" sz="1800" b="1" dirty="0"/>
              <a:t>Tire model continues….</a:t>
            </a:r>
            <a:endParaRPr lang="en-IN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206F3-572D-E6FE-0EDC-4D61243E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212" y="1129554"/>
            <a:ext cx="5085980" cy="388171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3AFB7-496A-0463-CF79-46F6412E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656" y="5471893"/>
            <a:ext cx="10021824" cy="732058"/>
          </a:xfrm>
        </p:spPr>
        <p:txBody>
          <a:bodyPr/>
          <a:lstStyle/>
          <a:p>
            <a:r>
              <a:rPr lang="en-US" sz="2000" b="1" dirty="0"/>
              <a:t>Fig. 2</a:t>
            </a:r>
            <a:r>
              <a:rPr lang="en-US" sz="2000" dirty="0"/>
              <a:t> &amp; </a:t>
            </a:r>
            <a:r>
              <a:rPr lang="en-US" sz="2000" b="1" dirty="0"/>
              <a:t>Fig.3 </a:t>
            </a:r>
            <a:r>
              <a:rPr lang="en-US" sz="2000" dirty="0"/>
              <a:t>represents the longitudinal and lateral forces versus longitudinal slip and slip angle, for fixed values of the friction coefficients.</a:t>
            </a:r>
            <a:endParaRPr lang="en-IN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A87F-43FD-3545-778E-69F230318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5364" y="1129554"/>
            <a:ext cx="5085980" cy="3881718"/>
          </a:xfr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F51220-4ABB-21FA-E29C-860F6047E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AFA2FA-A7A2-1277-70B0-EC207F355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56" y="1254840"/>
            <a:ext cx="4501000" cy="3665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447131-D014-C90C-D89C-99A1DA87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19" y="1254840"/>
            <a:ext cx="4376872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0B11EB8-B0C2-D827-26E3-CB385476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039906"/>
            <a:ext cx="10058400" cy="60063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 </a:t>
            </a:r>
            <a:r>
              <a:rPr lang="en-US" sz="4000" b="1" dirty="0"/>
              <a:t>Types of controllers:</a:t>
            </a:r>
            <a:endParaRPr lang="en-IN" sz="40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BEC593-9384-F6F6-05EA-95496A98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36376"/>
            <a:ext cx="9820656" cy="418651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NL MPC: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Discretization and optimization for real-time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Trade-off management between target tracking and steering effort.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Solve the optimization problem at each time step to find the optimal control inputs, forming the state feedback control law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LTV MPC:</a:t>
            </a:r>
            <a:endParaRPr lang="en-US" sz="2400" b="0" i="0" dirty="0"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LTV MPC addresses systems that change over time by predicting future behavior and optimizing control inputs accordingly.</a:t>
            </a:r>
          </a:p>
          <a:p>
            <a:pPr lvl="1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Linearize the nonlinear dynamical system around a trajectory to create a linear time-varying model.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CA58F3-8DEA-04C7-B9FB-D95C08A5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2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B9EC-7888-D422-A50D-50A224B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222"/>
            <a:ext cx="6272175" cy="55170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Simulation Diagram of NL MPC Controller at 7-m/s:</a:t>
            </a: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BB6A7-4E24-D0B4-0D39-C694E638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3019C-3582-C666-D1AB-EE25119A680E}"/>
              </a:ext>
            </a:extLst>
          </p:cNvPr>
          <p:cNvSpPr txBox="1"/>
          <p:nvPr/>
        </p:nvSpPr>
        <p:spPr>
          <a:xfrm>
            <a:off x="2390775" y="5952564"/>
            <a:ext cx="80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Figure-4 </a:t>
            </a:r>
            <a:r>
              <a:rPr lang="en-US" sz="1800" b="0" i="0" u="none" strike="noStrike" baseline="0" dirty="0">
                <a:latin typeface="NimbusRomNo9L-Regu"/>
              </a:rPr>
              <a:t>Simulation results at 7-m/s entry speed with Controller A - NL MPC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9A28F-C6B2-700A-79FC-E59C8484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6354"/>
            <a:ext cx="10055181" cy="54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7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B9EC-7888-D422-A50D-50A224B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78" y="433768"/>
            <a:ext cx="6272175" cy="55170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Simulation Diagram of NL MPC Controller at 21-m/s:</a:t>
            </a: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BB6A7-4E24-D0B4-0D39-C694E638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3019C-3582-C666-D1AB-EE25119A680E}"/>
              </a:ext>
            </a:extLst>
          </p:cNvPr>
          <p:cNvSpPr txBox="1"/>
          <p:nvPr/>
        </p:nvSpPr>
        <p:spPr>
          <a:xfrm>
            <a:off x="2390775" y="5952564"/>
            <a:ext cx="80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Figure-4 </a:t>
            </a:r>
            <a:r>
              <a:rPr lang="en-US" sz="1800" b="0" i="0" u="none" strike="noStrike" baseline="0" dirty="0">
                <a:latin typeface="NimbusRomNo9L-Regu"/>
              </a:rPr>
              <a:t>Simulation results at 7-m/s entry speed with Controller A - NL MPC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E82B7-AF69-644F-36A9-A5C56DA7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78" y="1019925"/>
            <a:ext cx="8866247" cy="52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C255-857A-F85A-9572-C9CE7FB9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484094"/>
          </a:xfrm>
        </p:spPr>
        <p:txBody>
          <a:bodyPr>
            <a:normAutofit/>
          </a:bodyPr>
          <a:lstStyle/>
          <a:p>
            <a:r>
              <a:rPr lang="en-US" sz="2800" b="1" dirty="0"/>
              <a:t>Discussion of results of NL MPC Controller(Fig-5 &amp; Fig-6) 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94D1-5E93-41CB-1EF5-5114462B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74375"/>
            <a:ext cx="9820656" cy="5360895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Optimization Strategy:</a:t>
            </a:r>
            <a:endParaRPr lang="en-US" sz="2000" b="0" i="0" dirty="0">
              <a:effectLst/>
              <a:latin typeface="Söhne"/>
            </a:endParaRPr>
          </a:p>
          <a:p>
            <a:pPr lvl="1"/>
            <a:r>
              <a:rPr lang="en-US" sz="1800" b="0" i="0" dirty="0">
                <a:effectLst/>
                <a:latin typeface="Söhne"/>
              </a:rPr>
              <a:t>FMINCON solver in MATLAB used for non-linear optimization.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Computational constraints addressed by assuming slow entry speeds.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Challenges in path prediction at higher speeds due to increased computational demands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Simulation Results - Tracking Errors:</a:t>
            </a:r>
            <a:endParaRPr lang="en-US" sz="2000" b="0" i="0" dirty="0">
              <a:effectLst/>
              <a:latin typeface="Söhne"/>
            </a:endParaRPr>
          </a:p>
          <a:p>
            <a:pPr lvl="1"/>
            <a:r>
              <a:rPr lang="en-US" sz="1800" b="0" i="0" dirty="0">
                <a:effectLst/>
                <a:latin typeface="Söhne"/>
              </a:rPr>
              <a:t>Comparison with Original Paper at 7 m/s entry speed and μ = 0.3.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Small tracking errors observed (</a:t>
            </a:r>
            <a:r>
              <a:rPr lang="en-US" sz="1800" b="0" i="0" dirty="0" err="1">
                <a:effectLst/>
                <a:latin typeface="Söhne"/>
              </a:rPr>
              <a:t>Yrms</a:t>
            </a:r>
            <a:r>
              <a:rPr lang="en-US" sz="1800" b="0" i="0" dirty="0">
                <a:effectLst/>
                <a:latin typeface="Söhne"/>
              </a:rPr>
              <a:t> = 0.0481, </a:t>
            </a:r>
            <a:r>
              <a:rPr lang="en-US" sz="1800" b="0" i="0" dirty="0" err="1">
                <a:effectLst/>
                <a:latin typeface="Söhne"/>
              </a:rPr>
              <a:t>ψrms</a:t>
            </a:r>
            <a:r>
              <a:rPr lang="en-US" sz="1800" b="0" i="0" dirty="0">
                <a:effectLst/>
                <a:latin typeface="Söhne"/>
              </a:rPr>
              <a:t> = 0.055) at slow entry speeds.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Impact of Entry Speed: Highlighted computational challenges and path prediction difficulties at higher speeds.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Controller Behavior at Different Speeds:</a:t>
            </a:r>
            <a:endParaRPr lang="en-US" sz="2000" b="0" i="0" dirty="0">
              <a:effectLst/>
              <a:latin typeface="Söhne"/>
            </a:endParaRPr>
          </a:p>
          <a:p>
            <a:pPr lvl="1"/>
            <a:r>
              <a:rPr lang="en-US" sz="1800" b="0" i="0" dirty="0">
                <a:effectLst/>
                <a:latin typeface="Söhne"/>
              </a:rPr>
              <a:t>Showcased behavior at 7 m/s and 21 m/s entry speeds.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Performance Differences: Effective tracking at 7 m/s vs. challenges at 21 m/s.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Observations: Larger overshoot, longer settling time, and increased computation at higher speeds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BF29B-7DD6-D3A4-E5AF-1C446396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5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EC0EE-09B8-BFD1-C62C-05720F10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53F40-9261-846D-8835-437D1267ED1D}"/>
              </a:ext>
            </a:extLst>
          </p:cNvPr>
          <p:cNvSpPr txBox="1"/>
          <p:nvPr/>
        </p:nvSpPr>
        <p:spPr>
          <a:xfrm>
            <a:off x="994365" y="423216"/>
            <a:ext cx="840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Simulation Diagram of LTV MPC Controller at 10-m/s:</a:t>
            </a:r>
            <a:endParaRPr lang="en-IN" sz="24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6DFF3-57EB-8DBF-F1A9-A589421A0D3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Figure-4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9FCC1-B029-5962-1484-1819B8CB5C11}"/>
              </a:ext>
            </a:extLst>
          </p:cNvPr>
          <p:cNvSpPr txBox="1"/>
          <p:nvPr/>
        </p:nvSpPr>
        <p:spPr>
          <a:xfrm>
            <a:off x="4258235" y="5835135"/>
            <a:ext cx="285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Figure- 5: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B678EE-A277-07A9-B8E6-C0D5CFC4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64" y="929773"/>
            <a:ext cx="9654585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4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EC0EE-09B8-BFD1-C62C-05720F10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53F40-9261-846D-8835-437D1267ED1D}"/>
              </a:ext>
            </a:extLst>
          </p:cNvPr>
          <p:cNvSpPr txBox="1"/>
          <p:nvPr/>
        </p:nvSpPr>
        <p:spPr>
          <a:xfrm>
            <a:off x="994365" y="423216"/>
            <a:ext cx="840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Simulation Diagram of LTV MPC Controller at 21-m/s:</a:t>
            </a:r>
            <a:endParaRPr lang="en-IN" sz="24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6DFF3-57EB-8DBF-F1A9-A589421A0D3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Figure-4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9FCC1-B029-5962-1484-1819B8CB5C11}"/>
              </a:ext>
            </a:extLst>
          </p:cNvPr>
          <p:cNvSpPr txBox="1"/>
          <p:nvPr/>
        </p:nvSpPr>
        <p:spPr>
          <a:xfrm>
            <a:off x="4258235" y="5835135"/>
            <a:ext cx="285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Figure- 5: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713CD-1698-A232-247E-AEF39919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65" y="998359"/>
            <a:ext cx="9692685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5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586-8CF3-B9DC-CE47-4230B46F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609600"/>
            <a:ext cx="7463120" cy="340659"/>
          </a:xfrm>
        </p:spPr>
        <p:txBody>
          <a:bodyPr>
            <a:normAutofit fontScale="90000"/>
          </a:bodyPr>
          <a:lstStyle/>
          <a:p>
            <a:r>
              <a:rPr lang="en-IN" sz="2400" b="1" i="0" dirty="0">
                <a:solidFill>
                  <a:srgbClr val="0F0F0F"/>
                </a:solidFill>
                <a:effectLst/>
                <a:latin typeface="Söhne"/>
              </a:rPr>
              <a:t>LTV-MPC Controller Observations:(Fig-7 &amp; Fig-8)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9286-8ECB-E055-B86A-78CCA154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672" y="1252728"/>
            <a:ext cx="9820656" cy="5228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i="0" dirty="0">
                <a:effectLst/>
                <a:latin typeface="Söhne"/>
              </a:rPr>
              <a:t>Implementation:</a:t>
            </a:r>
          </a:p>
          <a:p>
            <a:pPr lvl="2"/>
            <a:r>
              <a:rPr lang="en-IN" b="0" i="0" dirty="0">
                <a:effectLst/>
                <a:latin typeface="Söhne"/>
              </a:rPr>
              <a:t>Linearized nonlinear vehicle dynamics for LTV-MPC.</a:t>
            </a:r>
          </a:p>
          <a:p>
            <a:pPr lvl="2"/>
            <a:r>
              <a:rPr lang="en-IN" b="0" i="0" dirty="0">
                <a:effectLst/>
                <a:latin typeface="Söhne"/>
              </a:rPr>
              <a:t>Analytic differentiation and numeric tire model linearization.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2000" b="1" i="0" dirty="0">
                <a:solidFill>
                  <a:srgbClr val="0F0F0F"/>
                </a:solidFill>
                <a:effectLst/>
                <a:latin typeface="Söhne"/>
              </a:rPr>
              <a:t>Simulation Results</a:t>
            </a:r>
            <a:r>
              <a:rPr lang="en-IN" sz="2000" b="1" i="0" dirty="0">
                <a:effectLst/>
                <a:latin typeface="Söhne"/>
              </a:rPr>
              <a:t>: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Entry Speed Comparison: 10 m/s vs. 21 m/s.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Yaw Rate Tracking: Better accuracy, less overshoot, and quicker settling at 10 m/s.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Front Slip Angle Control: Well-maintained within desired bounds at 10 m/s.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Challenges at 21 m/s: Front slip angle briefly reaches upper bound.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800" dirty="0">
                <a:latin typeface="Söhne"/>
              </a:rPr>
              <a:t> </a:t>
            </a:r>
            <a:r>
              <a:rPr lang="en-IN" sz="2000" b="1" i="0" dirty="0">
                <a:effectLst/>
                <a:latin typeface="Söhne"/>
              </a:rPr>
              <a:t>Computational Aspects:</a:t>
            </a:r>
            <a:endParaRPr lang="en-IN" sz="2000" b="0" i="0" dirty="0">
              <a:effectLst/>
              <a:latin typeface="Söhne"/>
            </a:endParaRPr>
          </a:p>
          <a:p>
            <a:pPr lvl="1"/>
            <a:r>
              <a:rPr lang="en-US" sz="1600" b="0" i="0" dirty="0">
                <a:effectLst/>
                <a:latin typeface="Söhne"/>
              </a:rPr>
              <a:t>Computation Time: Shorter at 10 m/s due to optimization over a longer horizon at 21 m/s.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Handling Challenges: LTV-MPC copes well with increased momentum and lateral force requirements at 21 m/s.</a:t>
            </a:r>
          </a:p>
          <a:p>
            <a:pPr marL="457200" lvl="1" indent="0">
              <a:buNone/>
            </a:pPr>
            <a:endParaRPr lang="en-IN" sz="1600" i="0" dirty="0"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2000" b="1" i="0" dirty="0">
                <a:effectLst/>
                <a:latin typeface="Söhne"/>
              </a:rPr>
              <a:t>Conclusion:</a:t>
            </a:r>
            <a:endParaRPr lang="en-IN" sz="2000" b="0" i="0" dirty="0">
              <a:effectLst/>
              <a:latin typeface="Söhne"/>
            </a:endParaRPr>
          </a:p>
          <a:p>
            <a:pPr lvl="1"/>
            <a:r>
              <a:rPr lang="en-IN" sz="1600" i="0" dirty="0">
                <a:effectLst/>
                <a:latin typeface="Söhne"/>
              </a:rPr>
              <a:t>10 m/s Performance: Superior control.</a:t>
            </a:r>
          </a:p>
          <a:p>
            <a:pPr lvl="1"/>
            <a:r>
              <a:rPr lang="en-IN" sz="1600" i="0" dirty="0">
                <a:effectLst/>
                <a:latin typeface="Söhne"/>
              </a:rPr>
              <a:t>21 m/s Performance: Adequate, promising for high speeds.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CCF0F-B7ED-9402-DAE2-9D204761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4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3132" y="708835"/>
            <a:ext cx="7448515" cy="433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33"/>
              </a:lnSpc>
            </a:pPr>
            <a:r>
              <a:rPr lang="en-US" sz="2666" spc="533" dirty="0">
                <a:solidFill>
                  <a:srgbClr val="504C44"/>
                </a:solidFill>
                <a:latin typeface="Baskerville Display PT"/>
              </a:rPr>
              <a:t>SIMULATION VIDEO LINKS: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3132" y="4048940"/>
            <a:ext cx="10002301" cy="112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"/>
              </a:lnSpc>
            </a:pPr>
            <a:endParaRPr sz="1200" dirty="0"/>
          </a:p>
          <a:p>
            <a:pPr>
              <a:lnSpc>
                <a:spcPts val="2280"/>
              </a:lnSpc>
            </a:pPr>
            <a:endParaRPr sz="1200" dirty="0"/>
          </a:p>
          <a:p>
            <a:pPr>
              <a:lnSpc>
                <a:spcPts val="2520"/>
              </a:lnSpc>
            </a:pPr>
            <a:r>
              <a:rPr lang="en-US" dirty="0">
                <a:solidFill>
                  <a:srgbClr val="504C44"/>
                </a:solidFill>
                <a:latin typeface="Inter"/>
              </a:rPr>
              <a:t>The above links contains the video of MATLAB simulation to obtain the plots shown in the slides before.</a:t>
            </a:r>
          </a:p>
          <a:p>
            <a:pPr>
              <a:lnSpc>
                <a:spcPts val="563"/>
              </a:lnSpc>
            </a:pPr>
            <a:endParaRPr lang="en-US" dirty="0">
              <a:solidFill>
                <a:srgbClr val="504C44"/>
              </a:solidFill>
              <a:latin typeface="Inter"/>
            </a:endParaRP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1D9F001D-3D81-BE31-336D-7B7580C6D503}"/>
              </a:ext>
            </a:extLst>
          </p:cNvPr>
          <p:cNvSpPr txBox="1"/>
          <p:nvPr/>
        </p:nvSpPr>
        <p:spPr>
          <a:xfrm>
            <a:off x="914400" y="1971340"/>
            <a:ext cx="993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link of NL MPC Controller simulation : </a:t>
            </a:r>
            <a:r>
              <a:rPr lang="en-US" dirty="0">
                <a:hlinkClick r:id="rId3"/>
              </a:rPr>
              <a:t>https://drive.google.com/file/d/11nOxm2GOFtYwKQHlHRiN3n10MFEnv1_U/view?usp=sharing </a:t>
            </a:r>
            <a:endParaRPr lang="en-IN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D46D3497-B6D3-12F5-99FD-B32461F9ABC7}"/>
              </a:ext>
            </a:extLst>
          </p:cNvPr>
          <p:cNvSpPr txBox="1"/>
          <p:nvPr/>
        </p:nvSpPr>
        <p:spPr>
          <a:xfrm>
            <a:off x="914400" y="3123302"/>
            <a:ext cx="993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link of LTV MPC Controller simulation : </a:t>
            </a:r>
          </a:p>
          <a:p>
            <a:r>
              <a:rPr lang="en-US" dirty="0">
                <a:hlinkClick r:id="rId4"/>
              </a:rPr>
              <a:t>https://drive.google.com/file/d/1T1qZ8rQjO_ZUgpXDP9Mpn4OXdjktpUof/view?usp=sharing  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4" y="1890133"/>
            <a:ext cx="9120570" cy="307773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55ED-369F-1DE0-1603-99B7CBE7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9601201" cy="564776"/>
          </a:xfrm>
        </p:spPr>
        <p:txBody>
          <a:bodyPr/>
          <a:lstStyle/>
          <a:p>
            <a:r>
              <a:rPr lang="en-US" sz="3200" dirty="0"/>
              <a:t>Table of contents 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0C2D-2776-D8B3-56A6-DACC9A14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74376"/>
            <a:ext cx="9820656" cy="5034113"/>
          </a:xfrm>
        </p:spPr>
        <p:txBody>
          <a:bodyPr tIns="360000"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Scope of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Dynamics and kinematic equations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Simulation Diagram of NL MPC 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Discussion of results of NL MPC 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Simulation Diagram of LTV MPC 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LTV-MPC Controller Observation</a:t>
            </a:r>
            <a:r>
              <a:rPr lang="en-US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C88BB-5C1C-8BF8-B4EC-BA8E3ACD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603A-A341-88A1-9950-6F8926BB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052" y="636119"/>
            <a:ext cx="9551895" cy="690282"/>
          </a:xfrm>
        </p:spPr>
        <p:txBody>
          <a:bodyPr/>
          <a:lstStyle/>
          <a:p>
            <a:r>
              <a:rPr lang="en-US" sz="4000" dirty="0">
                <a:hlinkClick r:id="rId2" action="ppaction://hlinksldjump"/>
              </a:rPr>
              <a:t>Introduction</a:t>
            </a:r>
            <a:r>
              <a:rPr lang="en-US" sz="4000" dirty="0"/>
              <a:t> 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10A3-D981-5DF7-AB29-796AE85C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672" y="1667435"/>
            <a:ext cx="9820656" cy="414169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Overview of Industry Trends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Increased integration of electronics, computers, and controls in the automotive sector.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Emphasis on improved functionality and overall system robustness.</a:t>
            </a:r>
            <a:br>
              <a:rPr lang="en-US" b="0" i="0" dirty="0">
                <a:effectLst/>
                <a:latin typeface="Söhne"/>
              </a:rPr>
            </a:b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1" dirty="0">
                <a:effectLst/>
                <a:latin typeface="Söhne"/>
              </a:rPr>
              <a:t>Passive vs. Active Safety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Passive safety focuses on structural integrity, while active safety aims at preventing accidents and enhancing controllability.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Particular interest in active safety's role in emergency situations, such as on slippery roads.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EF2C-A7D8-7D8C-42FB-BE17532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8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14DE-FB59-0043-3ECE-72E3CF5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58" y="614139"/>
            <a:ext cx="10529048" cy="510988"/>
          </a:xfrm>
        </p:spPr>
        <p:txBody>
          <a:bodyPr>
            <a:noAutofit/>
          </a:bodyPr>
          <a:lstStyle/>
          <a:p>
            <a:r>
              <a:rPr lang="en-US" sz="4000" b="1" i="0" dirty="0">
                <a:effectLst/>
              </a:rPr>
              <a:t>Evolution of Active Safety Systems</a:t>
            </a:r>
            <a:br>
              <a:rPr lang="en-US" sz="4000" b="1" i="0" dirty="0">
                <a:effectLst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A369-0EA2-6731-C347-7B676DE0A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2988"/>
            <a:ext cx="9820656" cy="4935501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Historical Perspective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Early active safety systems in the 1980s targeting longitudinal dynamics, ABS, and traction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Introduction of various vehicle stability control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1" dirty="0">
                <a:effectLst/>
                <a:latin typeface="Söhne"/>
              </a:rPr>
              <a:t>Role of Active Front Steering (AFS) Systems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AFS and four-wheel steer (4WS) systems improve lateral vehicle stability.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Application of AFS in autonomous vehicles, including magnetic sensors and lane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1" dirty="0">
                <a:effectLst/>
                <a:latin typeface="Söhne"/>
              </a:rPr>
              <a:t>Future Prospects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Anticipation of future systems with increased effectiveness.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Introduction of additional actuators (4WS, active steering) and sensors (GPS) for advanced safety.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F76F-8F61-A133-898B-CAD05B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E84-B024-E332-2669-A7EA98F3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762281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Focus of the Paper and Model Predictive Control (MPC)</a:t>
            </a:r>
            <a:br>
              <a:rPr lang="en-US" sz="4000" b="1" i="0" dirty="0">
                <a:effectLst/>
                <a:latin typeface="Söhne"/>
              </a:rPr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D00E-7EED-DB6B-1183-C47DECAA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Paper Focus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Specific focus on controlling yaw and lateral vehicle dynamics via AFS.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Assumption of a trajectory planning system in a double lane change scenario on a slippery road.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1" dirty="0">
                <a:effectLst/>
                <a:latin typeface="Söhne"/>
              </a:rPr>
              <a:t>MPC Overview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Brief introduction to Model Predictive Control (MPC) for vehicle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Reference to ongoing research efforts since the early 2000s.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AFS MPC Formulations and Simulation Validation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Introduction of two AFS MPC formulations in the paper.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Challenges in computational burden and solutions, including simulations validation on snow-covered and icy roads.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88C2A-8E60-AF55-A51E-334B3C1E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2351-1939-4AC0-38D6-E6EFBED7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Scope of study: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4D6B-2279-F564-FDBF-A9DD73C8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9506"/>
            <a:ext cx="9820656" cy="43702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u="sng" dirty="0">
                <a:solidFill>
                  <a:srgbClr val="0F0F0F"/>
                </a:solidFill>
                <a:effectLst/>
                <a:latin typeface="Söhne"/>
              </a:rPr>
              <a:t>Objective: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To develop an MPC-based approach that determines the optimal front steering angle at each time step.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primary goal is to enable the autonomous vehicle to effectively follow a known trajectory on slippery roads in double lane changing scenario, maximizing entry speed.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0F0F0F"/>
                </a:solidFill>
                <a:latin typeface="Söhne"/>
              </a:rPr>
              <a:t>Assumptions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Söhne"/>
              </a:rPr>
              <a:t>:</a:t>
            </a:r>
          </a:p>
          <a:p>
            <a:pPr marL="742950" lvl="1" indent="-285750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Assuming the availability of a known trajectory over a finite horizon at each time step</a:t>
            </a:r>
            <a:endParaRPr lang="en-US" b="1" u="sng" dirty="0">
              <a:solidFill>
                <a:srgbClr val="0F0F0F"/>
              </a:solidFill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Forward velocity is always constant.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u="sng" dirty="0">
                <a:solidFill>
                  <a:srgbClr val="0F0F0F"/>
                </a:solidFill>
                <a:effectLst/>
                <a:latin typeface="Söhne"/>
              </a:rPr>
              <a:t>Goal:</a:t>
            </a:r>
          </a:p>
          <a:p>
            <a:pPr marL="742950" lvl="1" indent="-285750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follow the desired trajectory or target as close as possible.</a:t>
            </a:r>
          </a:p>
          <a:p>
            <a:pPr marL="742950" lvl="1" indent="-285750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Fulfilling various constraints reflecting vehicle physical limits.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b="1" i="0" u="sng" dirty="0">
              <a:solidFill>
                <a:srgbClr val="0F0F0F"/>
              </a:solidFill>
              <a:effectLst/>
              <a:latin typeface="Söhne"/>
            </a:endParaRPr>
          </a:p>
          <a:p>
            <a:pPr marL="914400" lvl="2" indent="0">
              <a:buNone/>
            </a:pPr>
            <a:endParaRPr lang="en-US" dirty="0">
              <a:solidFill>
                <a:srgbClr val="0F0F0F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87337-592D-6CA0-A696-2CCABBBD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65B1-C8FB-6AAA-BBE5-CAF27744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10400493" cy="70821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 and kinematic equations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A8A7D2-747D-41C8-4780-1AC02D5590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893" r="11893"/>
          <a:stretch/>
        </p:blipFill>
        <p:spPr>
          <a:effectLst>
            <a:softEdge rad="25400"/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A42070-41BF-26FD-03BD-51F69C58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7824" y="1371599"/>
            <a:ext cx="4352861" cy="4832351"/>
          </a:xfrm>
        </p:spPr>
        <p:txBody>
          <a:bodyPr/>
          <a:lstStyle/>
          <a:p>
            <a:r>
              <a:rPr lang="en-US" b="1" u="sng" dirty="0"/>
              <a:t>Dynamic Equations :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Kinematic Equations:</a:t>
            </a:r>
          </a:p>
          <a:p>
            <a:endParaRPr lang="en-US" b="1" u="sng" dirty="0"/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b="1" u="sng" dirty="0"/>
              <a:t>Tire Forces : </a:t>
            </a:r>
            <a:r>
              <a:rPr lang="en-IN" b="1" dirty="0"/>
              <a:t>Longitudinal and lateral tire forces-</a:t>
            </a:r>
          </a:p>
          <a:p>
            <a:endParaRPr lang="en-IN" b="1" u="sng" dirty="0"/>
          </a:p>
          <a:p>
            <a:endParaRPr lang="en-IN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7254D-FE4F-BA00-F751-3E222328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76E80-9965-5251-77B4-734EF42CF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781432"/>
            <a:ext cx="4093326" cy="1312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6DF5F0-B436-0A9A-5C6E-5BA2E722B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40" y="3760244"/>
            <a:ext cx="3133868" cy="8655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AE8622-F6F2-DE6A-3D4E-759190F35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498" y="5270150"/>
            <a:ext cx="247671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4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C8FBC3-974F-1D58-71A5-99894CF4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412377"/>
            <a:ext cx="9829800" cy="5686672"/>
          </a:xfrm>
        </p:spPr>
        <p:txBody>
          <a:bodyPr/>
          <a:lstStyle/>
          <a:p>
            <a:r>
              <a:rPr lang="en-US" b="1" u="sng" dirty="0"/>
              <a:t>Non-Linear State Space Equation :</a:t>
            </a:r>
          </a:p>
          <a:p>
            <a:endParaRPr lang="en-US" b="1" u="sng" dirty="0"/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C00C2-BF32-7C71-5530-C790A08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01F41-0075-61CD-C90B-F60F0004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7" y="1052985"/>
            <a:ext cx="5865095" cy="4110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3A1755-EA3F-6079-F794-93A55D19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06" y="5106416"/>
            <a:ext cx="7216588" cy="11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CADC-AED4-DEC4-3F87-379E323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357964"/>
            <a:ext cx="4243704" cy="646331"/>
          </a:xfrm>
        </p:spPr>
        <p:txBody>
          <a:bodyPr>
            <a:normAutofit/>
          </a:bodyPr>
          <a:lstStyle/>
          <a:p>
            <a:r>
              <a:rPr lang="en-US" sz="3200" dirty="0"/>
              <a:t>Tire Model: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7FD20-05E7-6ED6-36C8-03DC1261D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7824" y="1138517"/>
            <a:ext cx="4671329" cy="535192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paper employs the </a:t>
            </a:r>
            <a:r>
              <a:rPr lang="en-US" sz="2000" b="0" i="0" dirty="0" err="1">
                <a:effectLst/>
                <a:latin typeface="Söhne"/>
              </a:rPr>
              <a:t>Pacejka</a:t>
            </a:r>
            <a:r>
              <a:rPr lang="en-US" sz="2000" b="0" i="0" dirty="0">
                <a:effectLst/>
                <a:latin typeface="Söhne"/>
              </a:rPr>
              <a:t> Tire Model to calculate tire longitudinal and cornering forces.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</a:t>
            </a:r>
            <a:r>
              <a:rPr lang="en-US" sz="2000" b="0" i="0" dirty="0" err="1">
                <a:effectLst/>
                <a:latin typeface="Söhne"/>
              </a:rPr>
              <a:t>Pacejka</a:t>
            </a:r>
            <a:r>
              <a:rPr lang="en-US" sz="2000" b="0" i="0" dirty="0">
                <a:effectLst/>
                <a:latin typeface="Söhne"/>
              </a:rPr>
              <a:t> model is described as a complex, semi-empirical nonlinear formula that accounts for the interaction between longitudinal and cornering forces during combined steering and braking.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forces are assumed to depend on slip angle, normal force, slip ratio, and fixed values of friction coefficients.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1F106-C61B-C8FC-B6BE-3BFD096A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2DED4-C379-27C4-F04B-9FC952F6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20" y="923365"/>
            <a:ext cx="4145452" cy="3014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BB2C0-0FC0-0171-562F-C68CF683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120" y="4016141"/>
            <a:ext cx="4145452" cy="27053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E23CB-4A60-292D-ECEE-0243AD4EE2C9}"/>
              </a:ext>
            </a:extLst>
          </p:cNvPr>
          <p:cNvSpPr txBox="1"/>
          <p:nvPr/>
        </p:nvSpPr>
        <p:spPr>
          <a:xfrm>
            <a:off x="6257363" y="277034"/>
            <a:ext cx="458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Longitudinal and lateral equations of tire model: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68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1140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Baskerville Display PT</vt:lpstr>
      <vt:lpstr>Calibri</vt:lpstr>
      <vt:lpstr>Calibri Light</vt:lpstr>
      <vt:lpstr>Inter</vt:lpstr>
      <vt:lpstr>NimbusRomNo9L-Regu</vt:lpstr>
      <vt:lpstr>Roboto</vt:lpstr>
      <vt:lpstr>Söhne</vt:lpstr>
      <vt:lpstr>Times New Roman</vt:lpstr>
      <vt:lpstr>Wingdings</vt:lpstr>
      <vt:lpstr>Office Theme</vt:lpstr>
      <vt:lpstr>PowerPoint Presentation</vt:lpstr>
      <vt:lpstr>Table of contents :</vt:lpstr>
      <vt:lpstr>Introduction :</vt:lpstr>
      <vt:lpstr>Evolution of Active Safety Systems </vt:lpstr>
      <vt:lpstr>Focus of the Paper and Model Predictive Control (MPC) </vt:lpstr>
      <vt:lpstr>Scope of study:</vt:lpstr>
      <vt:lpstr>Dynamics and kinematic equations</vt:lpstr>
      <vt:lpstr>PowerPoint Presentation</vt:lpstr>
      <vt:lpstr>Tire Model:</vt:lpstr>
      <vt:lpstr>Tire model continues….</vt:lpstr>
      <vt:lpstr> Types of controllers:</vt:lpstr>
      <vt:lpstr>Simulation Diagram of NL MPC Controller at 7-m/s:</vt:lpstr>
      <vt:lpstr>Simulation Diagram of NL MPC Controller at 21-m/s:</vt:lpstr>
      <vt:lpstr>Discussion of results of NL MPC Controller(Fig-5 &amp; Fig-6) :</vt:lpstr>
      <vt:lpstr>PowerPoint Presentation</vt:lpstr>
      <vt:lpstr>PowerPoint Presentation</vt:lpstr>
      <vt:lpstr>LTV-MPC Controller Observations:(Fig-7 &amp; Fig-8)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Active Steering Control for Autonomous Vehicle Systems</dc:title>
  <dc:creator>RAGHU DHARAHAS REDDY KOTLA;Charith Reddy</dc:creator>
  <cp:lastModifiedBy>RAGHU DHARAHAS REDDY KOTLA</cp:lastModifiedBy>
  <cp:revision>36</cp:revision>
  <dcterms:created xsi:type="dcterms:W3CDTF">2023-11-14T04:27:02Z</dcterms:created>
  <dcterms:modified xsi:type="dcterms:W3CDTF">2023-11-14T09:46:37Z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