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70" r:id="rId10"/>
    <p:sldId id="263" r:id="rId11"/>
    <p:sldId id="271" r:id="rId12"/>
    <p:sldId id="264" r:id="rId13"/>
    <p:sldId id="265"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RISHNA\OneDrive\Desktop\Raghu%20Nan%20Mudhalvan%20EXCE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KRISHNA\OneDrive\Desktop\Raghu%20Nan%20Mudhalvan%20EXCEL.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KRISHNA\OneDrive\Desktop\Raghu%20Nan%20Mudhalvan%20EXCEL.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KRISHNA\OneDrive\Desktop\Raghu%20Nan%20Mudhalvan%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[Raghu Nan Mudhalvan EXCEL.xlsx]ANALYSIS!PivotTable2</c:name>
    <c:fmtId val="4"/>
  </c:pivotSource>
  <c:chart>
    <c:title>
      <c:tx>
        <c:rich>
          <a:bodyPr/>
          <a:lstStyle/>
          <a:p>
            <a:pPr>
              <a:defRPr/>
            </a:pPr>
            <a:r>
              <a:rPr lang="en-IN"/>
              <a:t>EMPLOYEE</a:t>
            </a:r>
            <a:r>
              <a:rPr lang="en-IN" baseline="0"/>
              <a:t> SALARY ANALYSIS</a:t>
            </a:r>
            <a:endParaRPr lang="en-IN"/>
          </a:p>
        </c:rich>
      </c:tx>
      <c:overlay val="0"/>
    </c:title>
    <c:autoTitleDeleted val="0"/>
    <c:pivotFmts>
      <c:pivotFmt>
        <c:idx val="0"/>
        <c:marker>
          <c:symbol val="none"/>
        </c:marker>
        <c:dLbl>
          <c:idx val="0"/>
          <c:delete val="1"/>
          <c:extLst>
            <c:ext xmlns:c15="http://schemas.microsoft.com/office/drawing/2012/chart" uri="{CE6537A1-D6FC-4f65-9D91-7224C49458BB}"/>
          </c:extLst>
        </c:dLbl>
      </c:pivotFmt>
      <c:pivotFmt>
        <c:idx val="1"/>
        <c:marker>
          <c:symbol val="none"/>
        </c:marker>
        <c:dLbl>
          <c:idx val="0"/>
          <c:delete val="1"/>
          <c:extLst>
            <c:ext xmlns:c15="http://schemas.microsoft.com/office/drawing/2012/chart" uri="{CE6537A1-D6FC-4f65-9D91-7224C49458BB}"/>
          </c:extLst>
        </c:dLbl>
      </c:pivotFmt>
      <c:pivotFmt>
        <c:idx val="2"/>
        <c:marker>
          <c:symbol val="none"/>
        </c:marker>
        <c:dLbl>
          <c:idx val="0"/>
          <c:delete val="1"/>
          <c:extLst>
            <c:ext xmlns:c15="http://schemas.microsoft.com/office/drawing/2012/chart" uri="{CE6537A1-D6FC-4f65-9D91-7224C49458BB}"/>
          </c:extLst>
        </c:dLbl>
      </c:pivotFmt>
      <c:pivotFmt>
        <c:idx val="3"/>
        <c:marker>
          <c:symbol val="none"/>
        </c:marker>
        <c:dLbl>
          <c:idx val="0"/>
          <c:delete val="1"/>
          <c:extLst>
            <c:ext xmlns:c15="http://schemas.microsoft.com/office/drawing/2012/chart" uri="{CE6537A1-D6FC-4f65-9D91-7224C49458BB}"/>
          </c:extLst>
        </c:dLbl>
      </c:pivotFmt>
      <c:pivotFmt>
        <c:idx val="4"/>
        <c:marker>
          <c:symbol val="none"/>
        </c:marker>
        <c:dLbl>
          <c:idx val="0"/>
          <c:delete val="1"/>
          <c:extLst>
            <c:ext xmlns:c15="http://schemas.microsoft.com/office/drawing/2012/chart" uri="{CE6537A1-D6FC-4f65-9D91-7224C49458BB}"/>
          </c:extLst>
        </c:dLbl>
      </c:pivotFmt>
      <c:pivotFmt>
        <c:idx val="5"/>
        <c:marker>
          <c:symbol val="none"/>
        </c:marker>
        <c:dLbl>
          <c:idx val="0"/>
          <c:delete val="1"/>
          <c:extLst>
            <c:ext xmlns:c15="http://schemas.microsoft.com/office/drawing/2012/chart" uri="{CE6537A1-D6FC-4f65-9D91-7224C49458BB}"/>
          </c:extLst>
        </c:dLbl>
      </c:pivotFmt>
    </c:pivotFmts>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ANALYSIS!$B$1:$B$2</c:f>
              <c:strCache>
                <c:ptCount val="1"/>
                <c:pt idx="0">
                  <c:v>Female</c:v>
                </c:pt>
              </c:strCache>
            </c:strRef>
          </c:tx>
          <c:invertIfNegative val="0"/>
          <c:cat>
            <c:strRef>
              <c:f>ANALYSIS!$A$3:$A$10</c:f>
              <c:strCache>
                <c:ptCount val="7"/>
                <c:pt idx="0">
                  <c:v>Accounting</c:v>
                </c:pt>
                <c:pt idx="1">
                  <c:v>Engineering</c:v>
                </c:pt>
                <c:pt idx="2">
                  <c:v>Finance</c:v>
                </c:pt>
                <c:pt idx="3">
                  <c:v>Human Resources</c:v>
                </c:pt>
                <c:pt idx="4">
                  <c:v>IT</c:v>
                </c:pt>
                <c:pt idx="5">
                  <c:v>Marketing</c:v>
                </c:pt>
                <c:pt idx="6">
                  <c:v>Sales</c:v>
                </c:pt>
              </c:strCache>
            </c:strRef>
          </c:cat>
          <c:val>
            <c:numRef>
              <c:f>ANALYSIS!$B$3:$B$10</c:f>
              <c:numCache>
                <c:formatCode>General</c:formatCode>
                <c:ptCount val="7"/>
                <c:pt idx="0">
                  <c:v>6673065</c:v>
                </c:pt>
                <c:pt idx="1">
                  <c:v>8012734</c:v>
                </c:pt>
                <c:pt idx="2">
                  <c:v>6154062</c:v>
                </c:pt>
                <c:pt idx="3">
                  <c:v>7753449</c:v>
                </c:pt>
                <c:pt idx="4">
                  <c:v>13040108</c:v>
                </c:pt>
                <c:pt idx="5">
                  <c:v>8244621</c:v>
                </c:pt>
                <c:pt idx="6">
                  <c:v>8267277</c:v>
                </c:pt>
              </c:numCache>
            </c:numRef>
          </c:val>
          <c:extLst>
            <c:ext xmlns:c16="http://schemas.microsoft.com/office/drawing/2014/chart" uri="{C3380CC4-5D6E-409C-BE32-E72D297353CC}">
              <c16:uniqueId val="{00000000-DF07-45D2-BF07-F83183500321}"/>
            </c:ext>
          </c:extLst>
        </c:ser>
        <c:ser>
          <c:idx val="1"/>
          <c:order val="1"/>
          <c:tx>
            <c:strRef>
              <c:f>ANALYSIS!$C$1:$C$2</c:f>
              <c:strCache>
                <c:ptCount val="1"/>
                <c:pt idx="0">
                  <c:v>Male</c:v>
                </c:pt>
              </c:strCache>
            </c:strRef>
          </c:tx>
          <c:invertIfNegative val="0"/>
          <c:cat>
            <c:strRef>
              <c:f>ANALYSIS!$A$3:$A$10</c:f>
              <c:strCache>
                <c:ptCount val="7"/>
                <c:pt idx="0">
                  <c:v>Accounting</c:v>
                </c:pt>
                <c:pt idx="1">
                  <c:v>Engineering</c:v>
                </c:pt>
                <c:pt idx="2">
                  <c:v>Finance</c:v>
                </c:pt>
                <c:pt idx="3">
                  <c:v>Human Resources</c:v>
                </c:pt>
                <c:pt idx="4">
                  <c:v>IT</c:v>
                </c:pt>
                <c:pt idx="5">
                  <c:v>Marketing</c:v>
                </c:pt>
                <c:pt idx="6">
                  <c:v>Sales</c:v>
                </c:pt>
              </c:strCache>
            </c:strRef>
          </c:cat>
          <c:val>
            <c:numRef>
              <c:f>ANALYSIS!$C$3:$C$10</c:f>
              <c:numCache>
                <c:formatCode>General</c:formatCode>
                <c:ptCount val="7"/>
                <c:pt idx="0">
                  <c:v>7431227</c:v>
                </c:pt>
                <c:pt idx="1">
                  <c:v>7199499</c:v>
                </c:pt>
                <c:pt idx="2">
                  <c:v>5638352</c:v>
                </c:pt>
                <c:pt idx="3">
                  <c:v>5895284</c:v>
                </c:pt>
                <c:pt idx="4">
                  <c:v>12566170</c:v>
                </c:pt>
                <c:pt idx="5">
                  <c:v>5461755</c:v>
                </c:pt>
                <c:pt idx="6">
                  <c:v>6985026</c:v>
                </c:pt>
              </c:numCache>
            </c:numRef>
          </c:val>
          <c:extLst>
            <c:ext xmlns:c16="http://schemas.microsoft.com/office/drawing/2014/chart" uri="{C3380CC4-5D6E-409C-BE32-E72D297353CC}">
              <c16:uniqueId val="{00000001-DF07-45D2-BF07-F83183500321}"/>
            </c:ext>
          </c:extLst>
        </c:ser>
        <c:dLbls>
          <c:showLegendKey val="0"/>
          <c:showVal val="0"/>
          <c:showCatName val="0"/>
          <c:showSerName val="0"/>
          <c:showPercent val="0"/>
          <c:showBubbleSize val="0"/>
        </c:dLbls>
        <c:gapWidth val="150"/>
        <c:shape val="cylinder"/>
        <c:axId val="117292416"/>
        <c:axId val="117937280"/>
        <c:axId val="0"/>
      </c:bar3DChart>
      <c:catAx>
        <c:axId val="117292416"/>
        <c:scaling>
          <c:orientation val="minMax"/>
        </c:scaling>
        <c:delete val="0"/>
        <c:axPos val="b"/>
        <c:numFmt formatCode="General" sourceLinked="0"/>
        <c:majorTickMark val="out"/>
        <c:minorTickMark val="none"/>
        <c:tickLblPos val="nextTo"/>
        <c:crossAx val="117937280"/>
        <c:crosses val="autoZero"/>
        <c:auto val="1"/>
        <c:lblAlgn val="ctr"/>
        <c:lblOffset val="100"/>
        <c:noMultiLvlLbl val="0"/>
      </c:catAx>
      <c:valAx>
        <c:axId val="117937280"/>
        <c:scaling>
          <c:orientation val="minMax"/>
        </c:scaling>
        <c:delete val="0"/>
        <c:axPos val="l"/>
        <c:majorGridlines/>
        <c:numFmt formatCode="General" sourceLinked="1"/>
        <c:majorTickMark val="out"/>
        <c:minorTickMark val="none"/>
        <c:tickLblPos val="nextTo"/>
        <c:crossAx val="117292416"/>
        <c:crosses val="autoZero"/>
        <c:crossBetween val="between"/>
      </c:valAx>
    </c:plotArea>
    <c:legend>
      <c:legendPos val="r"/>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a:lstStyle/>
          <a:p>
            <a:pPr>
              <a:defRPr/>
            </a:pPr>
            <a:r>
              <a:rPr lang="en-US"/>
              <a:t>PERCENTAGE</a:t>
            </a:r>
            <a:r>
              <a:rPr lang="en-US" baseline="0"/>
              <a:t> ANALYSIS</a:t>
            </a:r>
          </a:p>
        </c:rich>
      </c:tx>
      <c:overlay val="0"/>
    </c:title>
    <c:autoTitleDeleted val="0"/>
    <c:view3D>
      <c:rotX val="30"/>
      <c:rotY val="0"/>
      <c:rAngAx val="0"/>
    </c:view3D>
    <c:floor>
      <c:thickness val="0"/>
    </c:floor>
    <c:sideWall>
      <c:thickness val="0"/>
    </c:sideWall>
    <c:backWall>
      <c:thickness val="0"/>
    </c:backWall>
    <c:plotArea>
      <c:layout>
        <c:manualLayout>
          <c:layoutTarget val="inner"/>
          <c:xMode val="edge"/>
          <c:yMode val="edge"/>
          <c:x val="0.16351023600382597"/>
          <c:y val="0.27071433422420377"/>
          <c:w val="0.68782436037839467"/>
          <c:h val="0.62587239380465565"/>
        </c:manualLayout>
      </c:layout>
      <c:pie3DChart>
        <c:varyColors val="1"/>
        <c:ser>
          <c:idx val="0"/>
          <c:order val="0"/>
          <c:dLbls>
            <c:spPr>
              <a:noFill/>
              <a:ln>
                <a:noFill/>
              </a:ln>
              <a:effectLst/>
            </c:spPr>
            <c:showLegendKey val="0"/>
            <c:showVal val="1"/>
            <c:showCatName val="0"/>
            <c:showSerName val="0"/>
            <c:showPercent val="0"/>
            <c:showBubbleSize val="0"/>
            <c:showLeaderLines val="1"/>
            <c:extLst>
              <c:ext xmlns:c15="http://schemas.microsoft.com/office/drawing/2012/chart" uri="{CE6537A1-D6FC-4f65-9D91-7224C49458BB}"/>
            </c:extLst>
          </c:dLbls>
          <c:cat>
            <c:strRef>
              <c:f>ANALYSIS!$A$13:$A$14</c:f>
              <c:strCache>
                <c:ptCount val="2"/>
                <c:pt idx="0">
                  <c:v>Female</c:v>
                </c:pt>
                <c:pt idx="1">
                  <c:v>Male</c:v>
                </c:pt>
              </c:strCache>
            </c:strRef>
          </c:cat>
          <c:val>
            <c:numRef>
              <c:f>ANALYSIS!$B$13:$B$14</c:f>
              <c:numCache>
                <c:formatCode>0.0</c:formatCode>
                <c:ptCount val="2"/>
                <c:pt idx="0">
                  <c:v>53.186898752681842</c:v>
                </c:pt>
                <c:pt idx="1">
                  <c:v>46.813101247318158</c:v>
                </c:pt>
              </c:numCache>
            </c:numRef>
          </c:val>
          <c:extLst>
            <c:ext xmlns:c16="http://schemas.microsoft.com/office/drawing/2014/chart" uri="{C3380CC4-5D6E-409C-BE32-E72D297353CC}">
              <c16:uniqueId val="{00000000-9A8E-4834-95CA-68748CF9C390}"/>
            </c:ext>
          </c:extLst>
        </c:ser>
        <c:dLbls>
          <c:showLegendKey val="0"/>
          <c:showVal val="0"/>
          <c:showCatName val="0"/>
          <c:showSerName val="0"/>
          <c:showPercent val="0"/>
          <c:showBubbleSize val="0"/>
          <c:showLeaderLines val="1"/>
        </c:dLbls>
      </c:pie3DChart>
    </c:plotArea>
    <c:legend>
      <c:legendPos val="r"/>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[Raghu Nan Mudhalvan EXCEL.xlsx]ANALYSIS!PivotTable3</c:name>
    <c:fmtId val="3"/>
  </c:pivotSource>
  <c:chart>
    <c:title>
      <c:tx>
        <c:rich>
          <a:bodyPr/>
          <a:lstStyle/>
          <a:p>
            <a:pPr>
              <a:defRPr/>
            </a:pPr>
            <a:r>
              <a:rPr lang="en-IN"/>
              <a:t>GENDER</a:t>
            </a:r>
            <a:r>
              <a:rPr lang="en-IN" baseline="0"/>
              <a:t> COUNTING ANALYSIS</a:t>
            </a:r>
            <a:endParaRPr lang="en-IN"/>
          </a:p>
        </c:rich>
      </c:tx>
      <c:overlay val="0"/>
    </c:title>
    <c:autoTitleDeleted val="0"/>
    <c:pivotFmts>
      <c:pivotFmt>
        <c:idx val="0"/>
        <c:marker>
          <c:symbol val="none"/>
        </c:marker>
        <c:dLbl>
          <c:idx val="0"/>
          <c:delete val="1"/>
          <c:extLst>
            <c:ext xmlns:c15="http://schemas.microsoft.com/office/drawing/2012/chart" uri="{CE6537A1-D6FC-4f65-9D91-7224C49458BB}"/>
          </c:extLst>
        </c:dLbl>
      </c:pivotFmt>
      <c:pivotFmt>
        <c:idx val="1"/>
        <c:marker>
          <c:symbol val="none"/>
        </c:marker>
        <c:dLbl>
          <c:idx val="0"/>
          <c:delete val="1"/>
          <c:extLst>
            <c:ext xmlns:c15="http://schemas.microsoft.com/office/drawing/2012/chart" uri="{CE6537A1-D6FC-4f65-9D91-7224C49458BB}"/>
          </c:extLst>
        </c:dLbl>
      </c:pivotFmt>
      <c:pivotFmt>
        <c:idx val="2"/>
        <c:marker>
          <c:symbol val="none"/>
        </c:marker>
        <c:dLbl>
          <c:idx val="0"/>
          <c:delete val="1"/>
          <c:extLst>
            <c:ext xmlns:c15="http://schemas.microsoft.com/office/drawing/2012/chart" uri="{CE6537A1-D6FC-4f65-9D91-7224C49458BB}"/>
          </c:extLst>
        </c:dLbl>
      </c:pivotFmt>
      <c:pivotFmt>
        <c:idx val="3"/>
        <c:marker>
          <c:symbol val="none"/>
        </c:marker>
        <c:dLbl>
          <c:idx val="0"/>
          <c:delete val="1"/>
          <c:extLst>
            <c:ext xmlns:c15="http://schemas.microsoft.com/office/drawing/2012/chart" uri="{CE6537A1-D6FC-4f65-9D91-7224C49458BB}"/>
          </c:extLst>
        </c:dLbl>
      </c:pivotFmt>
      <c:pivotFmt>
        <c:idx val="4"/>
        <c:marker>
          <c:symbol val="none"/>
        </c:marker>
        <c:dLbl>
          <c:idx val="0"/>
          <c:delete val="1"/>
          <c:extLst>
            <c:ext xmlns:c15="http://schemas.microsoft.com/office/drawing/2012/chart" uri="{CE6537A1-D6FC-4f65-9D91-7224C49458BB}"/>
          </c:extLst>
        </c:dLbl>
      </c:pivotFmt>
      <c:pivotFmt>
        <c:idx val="5"/>
        <c:marker>
          <c:symbol val="none"/>
        </c:marker>
        <c:dLbl>
          <c:idx val="0"/>
          <c:delete val="1"/>
          <c:extLst>
            <c:ext xmlns:c15="http://schemas.microsoft.com/office/drawing/2012/chart" uri="{CE6537A1-D6FC-4f65-9D91-7224C49458BB}"/>
          </c:extLst>
        </c:dLbl>
      </c:pivotFmt>
    </c:pivotFmts>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ANALYSIS!$B$18:$B$19</c:f>
              <c:strCache>
                <c:ptCount val="1"/>
                <c:pt idx="0">
                  <c:v>Female</c:v>
                </c:pt>
              </c:strCache>
            </c:strRef>
          </c:tx>
          <c:invertIfNegative val="0"/>
          <c:cat>
            <c:strRef>
              <c:f>ANALYSIS!$A$20:$A$27</c:f>
              <c:strCache>
                <c:ptCount val="7"/>
                <c:pt idx="0">
                  <c:v>Accounting</c:v>
                </c:pt>
                <c:pt idx="1">
                  <c:v>Engineering</c:v>
                </c:pt>
                <c:pt idx="2">
                  <c:v>Finance</c:v>
                </c:pt>
                <c:pt idx="3">
                  <c:v>Human Resources</c:v>
                </c:pt>
                <c:pt idx="4">
                  <c:v>IT</c:v>
                </c:pt>
                <c:pt idx="5">
                  <c:v>Marketing</c:v>
                </c:pt>
                <c:pt idx="6">
                  <c:v>Sales</c:v>
                </c:pt>
              </c:strCache>
            </c:strRef>
          </c:cat>
          <c:val>
            <c:numRef>
              <c:f>ANALYSIS!$B$20:$B$27</c:f>
              <c:numCache>
                <c:formatCode>General</c:formatCode>
                <c:ptCount val="7"/>
                <c:pt idx="0">
                  <c:v>57</c:v>
                </c:pt>
                <c:pt idx="1">
                  <c:v>71</c:v>
                </c:pt>
                <c:pt idx="2">
                  <c:v>50</c:v>
                </c:pt>
                <c:pt idx="3">
                  <c:v>59</c:v>
                </c:pt>
                <c:pt idx="4">
                  <c:v>139</c:v>
                </c:pt>
                <c:pt idx="5">
                  <c:v>64</c:v>
                </c:pt>
                <c:pt idx="6">
                  <c:v>75</c:v>
                </c:pt>
              </c:numCache>
            </c:numRef>
          </c:val>
          <c:extLst>
            <c:ext xmlns:c16="http://schemas.microsoft.com/office/drawing/2014/chart" uri="{C3380CC4-5D6E-409C-BE32-E72D297353CC}">
              <c16:uniqueId val="{00000000-A759-42F5-A87A-D9585E7988FC}"/>
            </c:ext>
          </c:extLst>
        </c:ser>
        <c:ser>
          <c:idx val="1"/>
          <c:order val="1"/>
          <c:tx>
            <c:strRef>
              <c:f>ANALYSIS!$C$18:$C$19</c:f>
              <c:strCache>
                <c:ptCount val="1"/>
                <c:pt idx="0">
                  <c:v>Male</c:v>
                </c:pt>
              </c:strCache>
            </c:strRef>
          </c:tx>
          <c:invertIfNegative val="0"/>
          <c:cat>
            <c:strRef>
              <c:f>ANALYSIS!$A$20:$A$27</c:f>
              <c:strCache>
                <c:ptCount val="7"/>
                <c:pt idx="0">
                  <c:v>Accounting</c:v>
                </c:pt>
                <c:pt idx="1">
                  <c:v>Engineering</c:v>
                </c:pt>
                <c:pt idx="2">
                  <c:v>Finance</c:v>
                </c:pt>
                <c:pt idx="3">
                  <c:v>Human Resources</c:v>
                </c:pt>
                <c:pt idx="4">
                  <c:v>IT</c:v>
                </c:pt>
                <c:pt idx="5">
                  <c:v>Marketing</c:v>
                </c:pt>
                <c:pt idx="6">
                  <c:v>Sales</c:v>
                </c:pt>
              </c:strCache>
            </c:strRef>
          </c:cat>
          <c:val>
            <c:numRef>
              <c:f>ANALYSIS!$C$20:$C$27</c:f>
              <c:numCache>
                <c:formatCode>General</c:formatCode>
                <c:ptCount val="7"/>
                <c:pt idx="0">
                  <c:v>58</c:v>
                </c:pt>
                <c:pt idx="1">
                  <c:v>70</c:v>
                </c:pt>
                <c:pt idx="2">
                  <c:v>48</c:v>
                </c:pt>
                <c:pt idx="3">
                  <c:v>50</c:v>
                </c:pt>
                <c:pt idx="4">
                  <c:v>138</c:v>
                </c:pt>
                <c:pt idx="5">
                  <c:v>46</c:v>
                </c:pt>
                <c:pt idx="6">
                  <c:v>75</c:v>
                </c:pt>
              </c:numCache>
            </c:numRef>
          </c:val>
          <c:extLst>
            <c:ext xmlns:c16="http://schemas.microsoft.com/office/drawing/2014/chart" uri="{C3380CC4-5D6E-409C-BE32-E72D297353CC}">
              <c16:uniqueId val="{00000001-A759-42F5-A87A-D9585E7988FC}"/>
            </c:ext>
          </c:extLst>
        </c:ser>
        <c:dLbls>
          <c:showLegendKey val="0"/>
          <c:showVal val="0"/>
          <c:showCatName val="0"/>
          <c:showSerName val="0"/>
          <c:showPercent val="0"/>
          <c:showBubbleSize val="0"/>
        </c:dLbls>
        <c:gapWidth val="150"/>
        <c:shape val="cylinder"/>
        <c:axId val="180034944"/>
        <c:axId val="180056448"/>
        <c:axId val="0"/>
      </c:bar3DChart>
      <c:catAx>
        <c:axId val="180034944"/>
        <c:scaling>
          <c:orientation val="minMax"/>
        </c:scaling>
        <c:delete val="0"/>
        <c:axPos val="b"/>
        <c:numFmt formatCode="General" sourceLinked="0"/>
        <c:majorTickMark val="out"/>
        <c:minorTickMark val="none"/>
        <c:tickLblPos val="nextTo"/>
        <c:crossAx val="180056448"/>
        <c:crosses val="autoZero"/>
        <c:auto val="1"/>
        <c:lblAlgn val="ctr"/>
        <c:lblOffset val="100"/>
        <c:noMultiLvlLbl val="0"/>
      </c:catAx>
      <c:valAx>
        <c:axId val="180056448"/>
        <c:scaling>
          <c:orientation val="minMax"/>
        </c:scaling>
        <c:delete val="0"/>
        <c:axPos val="l"/>
        <c:majorGridlines/>
        <c:numFmt formatCode="General" sourceLinked="1"/>
        <c:majorTickMark val="out"/>
        <c:minorTickMark val="none"/>
        <c:tickLblPos val="nextTo"/>
        <c:crossAx val="180034944"/>
        <c:crosses val="autoZero"/>
        <c:crossBetween val="between"/>
      </c:valAx>
    </c:plotArea>
    <c:legend>
      <c:legendPos val="r"/>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IN"/>
              <a:t>PERCENTAGE</a:t>
            </a:r>
            <a:r>
              <a:rPr lang="en-IN" baseline="0"/>
              <a:t> ANALYSIS</a:t>
            </a:r>
            <a:endParaRPr lang="en-IN"/>
          </a:p>
        </c:rich>
      </c:tx>
      <c:overlay val="0"/>
    </c:title>
    <c:autoTitleDeleted val="0"/>
    <c:view3D>
      <c:rotX val="30"/>
      <c:rotY val="0"/>
      <c:rAngAx val="0"/>
    </c:view3D>
    <c:floor>
      <c:thickness val="0"/>
    </c:floor>
    <c:sideWall>
      <c:thickness val="0"/>
    </c:sideWall>
    <c:backWall>
      <c:thickness val="0"/>
    </c:backWall>
    <c:plotArea>
      <c:layout>
        <c:manualLayout>
          <c:layoutTarget val="inner"/>
          <c:xMode val="edge"/>
          <c:yMode val="edge"/>
          <c:x val="0.16938235970402774"/>
          <c:y val="0.25536654377740353"/>
          <c:w val="0.6919050540563737"/>
          <c:h val="0.63847230440125624"/>
        </c:manualLayout>
      </c:layout>
      <c:pie3DChart>
        <c:varyColors val="1"/>
        <c:ser>
          <c:idx val="0"/>
          <c:order val="0"/>
          <c:dLbls>
            <c:spPr>
              <a:noFill/>
              <a:ln>
                <a:noFill/>
              </a:ln>
              <a:effectLst/>
            </c:spPr>
            <c:showLegendKey val="0"/>
            <c:showVal val="1"/>
            <c:showCatName val="0"/>
            <c:showSerName val="0"/>
            <c:showPercent val="0"/>
            <c:showBubbleSize val="0"/>
            <c:showLeaderLines val="1"/>
            <c:extLst>
              <c:ext xmlns:c15="http://schemas.microsoft.com/office/drawing/2012/chart" uri="{CE6537A1-D6FC-4f65-9D91-7224C49458BB}"/>
            </c:extLst>
          </c:dLbls>
          <c:cat>
            <c:strRef>
              <c:f>ANALYSIS!$A$31:$A$32</c:f>
              <c:strCache>
                <c:ptCount val="2"/>
                <c:pt idx="0">
                  <c:v>Female</c:v>
                </c:pt>
                <c:pt idx="1">
                  <c:v>Male</c:v>
                </c:pt>
              </c:strCache>
            </c:strRef>
          </c:cat>
          <c:val>
            <c:numRef>
              <c:f>ANALYSIS!$B$31:$B$32</c:f>
              <c:numCache>
                <c:formatCode>General</c:formatCode>
                <c:ptCount val="2"/>
                <c:pt idx="0">
                  <c:v>51.5</c:v>
                </c:pt>
                <c:pt idx="1">
                  <c:v>48.5</c:v>
                </c:pt>
              </c:numCache>
            </c:numRef>
          </c:val>
          <c:extLst>
            <c:ext xmlns:c16="http://schemas.microsoft.com/office/drawing/2014/chart" uri="{C3380CC4-5D6E-409C-BE32-E72D297353CC}">
              <c16:uniqueId val="{00000000-F8F2-4C33-97C1-4ACA0E0199E5}"/>
            </c:ext>
          </c:extLst>
        </c:ser>
        <c:dLbls>
          <c:showLegendKey val="0"/>
          <c:showVal val="0"/>
          <c:showCatName val="0"/>
          <c:showSerName val="0"/>
          <c:showPercent val="0"/>
          <c:showBubbleSize val="0"/>
          <c:showLeaderLines val="1"/>
        </c:dLbls>
      </c:pie3DChart>
    </c:plotArea>
    <c:legend>
      <c:legendPos val="r"/>
      <c:overlay val="0"/>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0A1E73-CE29-4341-BDE0-E277DD0D9A21}" type="doc">
      <dgm:prSet loTypeId="urn:microsoft.com/office/officeart/2008/layout/LinedList" loCatId="list" qsTypeId="urn:microsoft.com/office/officeart/2005/8/quickstyle/simple1" qsCatId="simple" csTypeId="urn:microsoft.com/office/officeart/2005/8/colors/accent0_1" csCatId="mainScheme" phldr="1"/>
      <dgm:spPr/>
      <dgm:t>
        <a:bodyPr/>
        <a:lstStyle/>
        <a:p>
          <a:endParaRPr lang="en-IN"/>
        </a:p>
      </dgm:t>
    </dgm:pt>
    <dgm:pt modelId="{D894D069-0FD6-4253-95B4-EBC165F74E88}">
      <dgm:prSet phldrT="[Text]"/>
      <dgm:spPr/>
      <dgm:t>
        <a:bodyPr/>
        <a:lstStyle/>
        <a:p>
          <a:pPr algn="l"/>
          <a:r>
            <a:rPr lang="en-US" b="1" dirty="0">
              <a:latin typeface="Aptos" panose="020B0004020202020204" pitchFamily="34" charset="0"/>
            </a:rPr>
            <a:t>Human Resources (HR) Team:</a:t>
          </a:r>
        </a:p>
        <a:p>
          <a:pPr algn="l"/>
          <a:r>
            <a:rPr lang="en-US" dirty="0">
              <a:latin typeface="Aptos" panose="020B0004020202020204" pitchFamily="34" charset="0"/>
            </a:rPr>
            <a:t>To assess pay equity, manage compensation plans, and ensure compliance with labor laws.</a:t>
          </a:r>
          <a:endParaRPr lang="en-IN" dirty="0">
            <a:latin typeface="Aptos" panose="020B0004020202020204" pitchFamily="34" charset="0"/>
          </a:endParaRPr>
        </a:p>
      </dgm:t>
    </dgm:pt>
    <dgm:pt modelId="{71508E68-3C71-4698-8CF4-037CC2CF98E6}" type="parTrans" cxnId="{B4389377-48B3-4052-B104-EC8C10EFCDE4}">
      <dgm:prSet/>
      <dgm:spPr/>
      <dgm:t>
        <a:bodyPr/>
        <a:lstStyle/>
        <a:p>
          <a:endParaRPr lang="en-IN"/>
        </a:p>
      </dgm:t>
    </dgm:pt>
    <dgm:pt modelId="{F0C7EA54-5C3D-4411-917A-BBAFD6438E1B}" type="sibTrans" cxnId="{B4389377-48B3-4052-B104-EC8C10EFCDE4}">
      <dgm:prSet/>
      <dgm:spPr/>
      <dgm:t>
        <a:bodyPr/>
        <a:lstStyle/>
        <a:p>
          <a:endParaRPr lang="en-IN"/>
        </a:p>
      </dgm:t>
    </dgm:pt>
    <dgm:pt modelId="{E168A7CE-FA2F-4464-98C2-45F7F88E1789}">
      <dgm:prSet phldrT="[Text]"/>
      <dgm:spPr/>
      <dgm:t>
        <a:bodyPr/>
        <a:lstStyle/>
        <a:p>
          <a:r>
            <a:rPr lang="en-US" b="1" dirty="0">
              <a:latin typeface="Aptos" panose="020B0004020202020204" pitchFamily="34" charset="0"/>
            </a:rPr>
            <a:t>Department Managers:</a:t>
          </a:r>
        </a:p>
        <a:p>
          <a:r>
            <a:rPr lang="en-US" dirty="0">
              <a:latin typeface="Aptos" panose="020B0004020202020204" pitchFamily="34" charset="0"/>
            </a:rPr>
            <a:t>To understand salary distributions within their teams and make informed decisions about budgeting and employee compensation.</a:t>
          </a:r>
          <a:endParaRPr lang="en-IN" dirty="0">
            <a:latin typeface="Aptos" panose="020B0004020202020204" pitchFamily="34" charset="0"/>
          </a:endParaRPr>
        </a:p>
      </dgm:t>
    </dgm:pt>
    <dgm:pt modelId="{A2255D5B-6AE4-405C-A380-C36A8A93AF4A}" type="parTrans" cxnId="{8E582D31-2EE4-4CB5-A13A-F6B3F01829AF}">
      <dgm:prSet/>
      <dgm:spPr/>
      <dgm:t>
        <a:bodyPr/>
        <a:lstStyle/>
        <a:p>
          <a:endParaRPr lang="en-IN"/>
        </a:p>
      </dgm:t>
    </dgm:pt>
    <dgm:pt modelId="{D2F7E471-D363-436B-9BF3-6B43C9686D86}" type="sibTrans" cxnId="{8E582D31-2EE4-4CB5-A13A-F6B3F01829AF}">
      <dgm:prSet/>
      <dgm:spPr/>
      <dgm:t>
        <a:bodyPr/>
        <a:lstStyle/>
        <a:p>
          <a:endParaRPr lang="en-IN"/>
        </a:p>
      </dgm:t>
    </dgm:pt>
    <dgm:pt modelId="{0F291F11-55DC-4DAE-8463-B9C7C964CF49}">
      <dgm:prSet phldrT="[Text]"/>
      <dgm:spPr/>
      <dgm:t>
        <a:bodyPr/>
        <a:lstStyle/>
        <a:p>
          <a:r>
            <a:rPr lang="en-US" b="1" dirty="0">
              <a:latin typeface="Aptos" panose="020B0004020202020204" pitchFamily="34" charset="0"/>
            </a:rPr>
            <a:t>Finance Team: </a:t>
          </a:r>
        </a:p>
        <a:p>
          <a:r>
            <a:rPr lang="en-US" dirty="0">
              <a:latin typeface="Aptos" panose="020B0004020202020204" pitchFamily="34" charset="0"/>
            </a:rPr>
            <a:t>To analyze departmental salary expenditures and assist in budget planning and allocation.</a:t>
          </a:r>
          <a:endParaRPr lang="en-IN" dirty="0">
            <a:latin typeface="Aptos" panose="020B0004020202020204" pitchFamily="34" charset="0"/>
          </a:endParaRPr>
        </a:p>
      </dgm:t>
    </dgm:pt>
    <dgm:pt modelId="{41C52516-FD16-43A5-87D0-E9A15F77BCD5}" type="parTrans" cxnId="{BCA71F20-6CCF-428A-9DB4-D2464BE0BCB2}">
      <dgm:prSet/>
      <dgm:spPr/>
      <dgm:t>
        <a:bodyPr/>
        <a:lstStyle/>
        <a:p>
          <a:endParaRPr lang="en-IN"/>
        </a:p>
      </dgm:t>
    </dgm:pt>
    <dgm:pt modelId="{89397A2F-DE06-4D17-ABCF-59E5FECA7148}" type="sibTrans" cxnId="{BCA71F20-6CCF-428A-9DB4-D2464BE0BCB2}">
      <dgm:prSet/>
      <dgm:spPr/>
      <dgm:t>
        <a:bodyPr/>
        <a:lstStyle/>
        <a:p>
          <a:endParaRPr lang="en-IN"/>
        </a:p>
      </dgm:t>
    </dgm:pt>
    <dgm:pt modelId="{F9C1711F-1598-492A-B17B-6C624ABED806}">
      <dgm:prSet phldrT="[Text]"/>
      <dgm:spPr/>
      <dgm:t>
        <a:bodyPr/>
        <a:lstStyle/>
        <a:p>
          <a:r>
            <a:rPr lang="en-US" b="1" dirty="0">
              <a:latin typeface="Aptos" panose="020B0004020202020204" pitchFamily="34" charset="0"/>
            </a:rPr>
            <a:t>Executives and Leadership:</a:t>
          </a:r>
        </a:p>
        <a:p>
          <a:r>
            <a:rPr lang="en-US" dirty="0">
              <a:latin typeface="Aptos" panose="020B0004020202020204" pitchFamily="34" charset="0"/>
            </a:rPr>
            <a:t>To gain insights into company-wide compensation trends and make strategic decisions regarding workforce planning and organizational policies.</a:t>
          </a:r>
          <a:endParaRPr lang="en-IN" dirty="0">
            <a:latin typeface="Aptos" panose="020B0004020202020204" pitchFamily="34" charset="0"/>
          </a:endParaRPr>
        </a:p>
      </dgm:t>
    </dgm:pt>
    <dgm:pt modelId="{31C440FE-9736-4910-A235-7D6E7C375888}" type="parTrans" cxnId="{1C312F12-85FB-4DAE-9803-78D54FC2E759}">
      <dgm:prSet/>
      <dgm:spPr/>
      <dgm:t>
        <a:bodyPr/>
        <a:lstStyle/>
        <a:p>
          <a:endParaRPr lang="en-IN"/>
        </a:p>
      </dgm:t>
    </dgm:pt>
    <dgm:pt modelId="{2397EA5F-264E-42A4-8AEB-07F7FD468B58}" type="sibTrans" cxnId="{1C312F12-85FB-4DAE-9803-78D54FC2E759}">
      <dgm:prSet/>
      <dgm:spPr/>
      <dgm:t>
        <a:bodyPr/>
        <a:lstStyle/>
        <a:p>
          <a:endParaRPr lang="en-IN"/>
        </a:p>
      </dgm:t>
    </dgm:pt>
    <dgm:pt modelId="{83F97113-747D-4B0B-8915-CFBA6085083D}">
      <dgm:prSet phldrT="[Text]"/>
      <dgm:spPr/>
      <dgm:t>
        <a:bodyPr/>
        <a:lstStyle/>
        <a:p>
          <a:r>
            <a:rPr lang="en-US" b="1" dirty="0">
              <a:latin typeface="Aptos" panose="020B0004020202020204" pitchFamily="34" charset="0"/>
            </a:rPr>
            <a:t>Diversity and Inclusion Officers: </a:t>
          </a:r>
        </a:p>
        <a:p>
          <a:r>
            <a:rPr lang="en-US" dirty="0">
              <a:latin typeface="Aptos" panose="020B0004020202020204" pitchFamily="34" charset="0"/>
            </a:rPr>
            <a:t>To monitor and address any disparities in pay related to gender, ethnicity, or other demographics.</a:t>
          </a:r>
          <a:endParaRPr lang="en-IN" dirty="0">
            <a:latin typeface="Aptos" panose="020B0004020202020204" pitchFamily="34" charset="0"/>
          </a:endParaRPr>
        </a:p>
      </dgm:t>
    </dgm:pt>
    <dgm:pt modelId="{62CBF77B-CCE4-4C5C-B9F8-913BC2377D4F}" type="parTrans" cxnId="{F387A395-D648-4C68-9AB4-85ABBC363FA2}">
      <dgm:prSet/>
      <dgm:spPr/>
      <dgm:t>
        <a:bodyPr/>
        <a:lstStyle/>
        <a:p>
          <a:endParaRPr lang="en-IN"/>
        </a:p>
      </dgm:t>
    </dgm:pt>
    <dgm:pt modelId="{85E6AE48-B41B-4546-83C4-97BF50DC3C3E}" type="sibTrans" cxnId="{F387A395-D648-4C68-9AB4-85ABBC363FA2}">
      <dgm:prSet/>
      <dgm:spPr/>
      <dgm:t>
        <a:bodyPr/>
        <a:lstStyle/>
        <a:p>
          <a:endParaRPr lang="en-IN"/>
        </a:p>
      </dgm:t>
    </dgm:pt>
    <dgm:pt modelId="{0646DA23-9881-457C-8A63-6FB05D209786}" type="pres">
      <dgm:prSet presAssocID="{4C0A1E73-CE29-4341-BDE0-E277DD0D9A21}" presName="vert0" presStyleCnt="0">
        <dgm:presLayoutVars>
          <dgm:dir/>
          <dgm:animOne val="branch"/>
          <dgm:animLvl val="lvl"/>
        </dgm:presLayoutVars>
      </dgm:prSet>
      <dgm:spPr/>
    </dgm:pt>
    <dgm:pt modelId="{FAB03E33-9303-4887-8946-5950B141ED0E}" type="pres">
      <dgm:prSet presAssocID="{D894D069-0FD6-4253-95B4-EBC165F74E88}" presName="thickLine" presStyleLbl="alignNode1" presStyleIdx="0" presStyleCnt="5"/>
      <dgm:spPr/>
    </dgm:pt>
    <dgm:pt modelId="{D3FE3A50-CCB4-4F3D-A02B-94DBB9ACFC60}" type="pres">
      <dgm:prSet presAssocID="{D894D069-0FD6-4253-95B4-EBC165F74E88}" presName="horz1" presStyleCnt="0"/>
      <dgm:spPr/>
    </dgm:pt>
    <dgm:pt modelId="{974ABF25-5D57-4F39-931E-921C494A8937}" type="pres">
      <dgm:prSet presAssocID="{D894D069-0FD6-4253-95B4-EBC165F74E88}" presName="tx1" presStyleLbl="revTx" presStyleIdx="0" presStyleCnt="5"/>
      <dgm:spPr/>
    </dgm:pt>
    <dgm:pt modelId="{C47E65AA-6E27-472B-8D63-04AA4D01FF36}" type="pres">
      <dgm:prSet presAssocID="{D894D069-0FD6-4253-95B4-EBC165F74E88}" presName="vert1" presStyleCnt="0"/>
      <dgm:spPr/>
    </dgm:pt>
    <dgm:pt modelId="{782DC0DD-9CDD-400E-9677-7798B0B77397}" type="pres">
      <dgm:prSet presAssocID="{E168A7CE-FA2F-4464-98C2-45F7F88E1789}" presName="thickLine" presStyleLbl="alignNode1" presStyleIdx="1" presStyleCnt="5"/>
      <dgm:spPr/>
    </dgm:pt>
    <dgm:pt modelId="{233A92AC-4322-40D2-A3E7-946353959010}" type="pres">
      <dgm:prSet presAssocID="{E168A7CE-FA2F-4464-98C2-45F7F88E1789}" presName="horz1" presStyleCnt="0"/>
      <dgm:spPr/>
    </dgm:pt>
    <dgm:pt modelId="{941FDAE4-2842-4679-B712-E6F91E470127}" type="pres">
      <dgm:prSet presAssocID="{E168A7CE-FA2F-4464-98C2-45F7F88E1789}" presName="tx1" presStyleLbl="revTx" presStyleIdx="1" presStyleCnt="5"/>
      <dgm:spPr/>
    </dgm:pt>
    <dgm:pt modelId="{4FDCA3E9-84F6-4B21-90C1-6A2E6AE89EEB}" type="pres">
      <dgm:prSet presAssocID="{E168A7CE-FA2F-4464-98C2-45F7F88E1789}" presName="vert1" presStyleCnt="0"/>
      <dgm:spPr/>
    </dgm:pt>
    <dgm:pt modelId="{73DE3426-32B1-4B9F-BA49-D74359A295B0}" type="pres">
      <dgm:prSet presAssocID="{0F291F11-55DC-4DAE-8463-B9C7C964CF49}" presName="thickLine" presStyleLbl="alignNode1" presStyleIdx="2" presStyleCnt="5"/>
      <dgm:spPr/>
    </dgm:pt>
    <dgm:pt modelId="{19756E5A-93F7-4238-9F83-9E381E52C5E3}" type="pres">
      <dgm:prSet presAssocID="{0F291F11-55DC-4DAE-8463-B9C7C964CF49}" presName="horz1" presStyleCnt="0"/>
      <dgm:spPr/>
    </dgm:pt>
    <dgm:pt modelId="{37C1F0B3-5C86-4D63-91F0-C89779DA95DF}" type="pres">
      <dgm:prSet presAssocID="{0F291F11-55DC-4DAE-8463-B9C7C964CF49}" presName="tx1" presStyleLbl="revTx" presStyleIdx="2" presStyleCnt="5"/>
      <dgm:spPr/>
    </dgm:pt>
    <dgm:pt modelId="{71D11912-4716-4F00-946D-A2A1D6907DA9}" type="pres">
      <dgm:prSet presAssocID="{0F291F11-55DC-4DAE-8463-B9C7C964CF49}" presName="vert1" presStyleCnt="0"/>
      <dgm:spPr/>
    </dgm:pt>
    <dgm:pt modelId="{EA805593-E049-4B45-B846-F2E54CD1D950}" type="pres">
      <dgm:prSet presAssocID="{F9C1711F-1598-492A-B17B-6C624ABED806}" presName="thickLine" presStyleLbl="alignNode1" presStyleIdx="3" presStyleCnt="5"/>
      <dgm:spPr/>
    </dgm:pt>
    <dgm:pt modelId="{8A83781C-2948-4F22-B7FC-56E7D7BD226D}" type="pres">
      <dgm:prSet presAssocID="{F9C1711F-1598-492A-B17B-6C624ABED806}" presName="horz1" presStyleCnt="0"/>
      <dgm:spPr/>
    </dgm:pt>
    <dgm:pt modelId="{BE2E4B1F-7928-4804-A68E-1FF2A73BF880}" type="pres">
      <dgm:prSet presAssocID="{F9C1711F-1598-492A-B17B-6C624ABED806}" presName="tx1" presStyleLbl="revTx" presStyleIdx="3" presStyleCnt="5"/>
      <dgm:spPr/>
    </dgm:pt>
    <dgm:pt modelId="{0C4E6029-8C03-4336-A784-CD956C52BB99}" type="pres">
      <dgm:prSet presAssocID="{F9C1711F-1598-492A-B17B-6C624ABED806}" presName="vert1" presStyleCnt="0"/>
      <dgm:spPr/>
    </dgm:pt>
    <dgm:pt modelId="{1D4A8727-ECCF-4171-BEC4-98DACDF6B546}" type="pres">
      <dgm:prSet presAssocID="{83F97113-747D-4B0B-8915-CFBA6085083D}" presName="thickLine" presStyleLbl="alignNode1" presStyleIdx="4" presStyleCnt="5"/>
      <dgm:spPr/>
    </dgm:pt>
    <dgm:pt modelId="{85792C10-1499-4CEE-8E7C-6481F8E85BB8}" type="pres">
      <dgm:prSet presAssocID="{83F97113-747D-4B0B-8915-CFBA6085083D}" presName="horz1" presStyleCnt="0"/>
      <dgm:spPr/>
    </dgm:pt>
    <dgm:pt modelId="{92436503-16D2-4CC9-8170-19CE1703CB13}" type="pres">
      <dgm:prSet presAssocID="{83F97113-747D-4B0B-8915-CFBA6085083D}" presName="tx1" presStyleLbl="revTx" presStyleIdx="4" presStyleCnt="5"/>
      <dgm:spPr/>
    </dgm:pt>
    <dgm:pt modelId="{CBBEA0C6-1592-465B-89B8-692A40382DAA}" type="pres">
      <dgm:prSet presAssocID="{83F97113-747D-4B0B-8915-CFBA6085083D}" presName="vert1" presStyleCnt="0"/>
      <dgm:spPr/>
    </dgm:pt>
  </dgm:ptLst>
  <dgm:cxnLst>
    <dgm:cxn modelId="{1C312F12-85FB-4DAE-9803-78D54FC2E759}" srcId="{4C0A1E73-CE29-4341-BDE0-E277DD0D9A21}" destId="{F9C1711F-1598-492A-B17B-6C624ABED806}" srcOrd="3" destOrd="0" parTransId="{31C440FE-9736-4910-A235-7D6E7C375888}" sibTransId="{2397EA5F-264E-42A4-8AEB-07F7FD468B58}"/>
    <dgm:cxn modelId="{BCA71F20-6CCF-428A-9DB4-D2464BE0BCB2}" srcId="{4C0A1E73-CE29-4341-BDE0-E277DD0D9A21}" destId="{0F291F11-55DC-4DAE-8463-B9C7C964CF49}" srcOrd="2" destOrd="0" parTransId="{41C52516-FD16-43A5-87D0-E9A15F77BCD5}" sibTransId="{89397A2F-DE06-4D17-ABCF-59E5FECA7148}"/>
    <dgm:cxn modelId="{8E582D31-2EE4-4CB5-A13A-F6B3F01829AF}" srcId="{4C0A1E73-CE29-4341-BDE0-E277DD0D9A21}" destId="{E168A7CE-FA2F-4464-98C2-45F7F88E1789}" srcOrd="1" destOrd="0" parTransId="{A2255D5B-6AE4-405C-A380-C36A8A93AF4A}" sibTransId="{D2F7E471-D363-436B-9BF3-6B43C9686D86}"/>
    <dgm:cxn modelId="{22CF095E-BA18-469A-B666-7B133232FE8E}" type="presOf" srcId="{83F97113-747D-4B0B-8915-CFBA6085083D}" destId="{92436503-16D2-4CC9-8170-19CE1703CB13}" srcOrd="0" destOrd="0" presId="urn:microsoft.com/office/officeart/2008/layout/LinedList"/>
    <dgm:cxn modelId="{5192B971-9A39-40A8-90D0-93124645423F}" type="presOf" srcId="{D894D069-0FD6-4253-95B4-EBC165F74E88}" destId="{974ABF25-5D57-4F39-931E-921C494A8937}" srcOrd="0" destOrd="0" presId="urn:microsoft.com/office/officeart/2008/layout/LinedList"/>
    <dgm:cxn modelId="{D8746C52-F7D4-46BF-AC26-ED40BC5D6753}" type="presOf" srcId="{E168A7CE-FA2F-4464-98C2-45F7F88E1789}" destId="{941FDAE4-2842-4679-B712-E6F91E470127}" srcOrd="0" destOrd="0" presId="urn:microsoft.com/office/officeart/2008/layout/LinedList"/>
    <dgm:cxn modelId="{BB61AA54-4568-4509-91DE-6E68419D8CA4}" type="presOf" srcId="{F9C1711F-1598-492A-B17B-6C624ABED806}" destId="{BE2E4B1F-7928-4804-A68E-1FF2A73BF880}" srcOrd="0" destOrd="0" presId="urn:microsoft.com/office/officeart/2008/layout/LinedList"/>
    <dgm:cxn modelId="{B4389377-48B3-4052-B104-EC8C10EFCDE4}" srcId="{4C0A1E73-CE29-4341-BDE0-E277DD0D9A21}" destId="{D894D069-0FD6-4253-95B4-EBC165F74E88}" srcOrd="0" destOrd="0" parTransId="{71508E68-3C71-4698-8CF4-037CC2CF98E6}" sibTransId="{F0C7EA54-5C3D-4411-917A-BBAFD6438E1B}"/>
    <dgm:cxn modelId="{F387A395-D648-4C68-9AB4-85ABBC363FA2}" srcId="{4C0A1E73-CE29-4341-BDE0-E277DD0D9A21}" destId="{83F97113-747D-4B0B-8915-CFBA6085083D}" srcOrd="4" destOrd="0" parTransId="{62CBF77B-CCE4-4C5C-B9F8-913BC2377D4F}" sibTransId="{85E6AE48-B41B-4546-83C4-97BF50DC3C3E}"/>
    <dgm:cxn modelId="{EF60FE9F-6152-4D4D-B04E-F4053AC082BE}" type="presOf" srcId="{0F291F11-55DC-4DAE-8463-B9C7C964CF49}" destId="{37C1F0B3-5C86-4D63-91F0-C89779DA95DF}" srcOrd="0" destOrd="0" presId="urn:microsoft.com/office/officeart/2008/layout/LinedList"/>
    <dgm:cxn modelId="{33AC1CD7-82E5-4FE1-B293-8A69E38A7089}" type="presOf" srcId="{4C0A1E73-CE29-4341-BDE0-E277DD0D9A21}" destId="{0646DA23-9881-457C-8A63-6FB05D209786}" srcOrd="0" destOrd="0" presId="urn:microsoft.com/office/officeart/2008/layout/LinedList"/>
    <dgm:cxn modelId="{9A6447EA-B5F8-4432-B597-C5B5813A4741}" type="presParOf" srcId="{0646DA23-9881-457C-8A63-6FB05D209786}" destId="{FAB03E33-9303-4887-8946-5950B141ED0E}" srcOrd="0" destOrd="0" presId="urn:microsoft.com/office/officeart/2008/layout/LinedList"/>
    <dgm:cxn modelId="{E787B29D-48BB-4E4F-9DDC-BE3D4659B409}" type="presParOf" srcId="{0646DA23-9881-457C-8A63-6FB05D209786}" destId="{D3FE3A50-CCB4-4F3D-A02B-94DBB9ACFC60}" srcOrd="1" destOrd="0" presId="urn:microsoft.com/office/officeart/2008/layout/LinedList"/>
    <dgm:cxn modelId="{09B656AA-53E5-4084-A0A5-4CE19E90DF3E}" type="presParOf" srcId="{D3FE3A50-CCB4-4F3D-A02B-94DBB9ACFC60}" destId="{974ABF25-5D57-4F39-931E-921C494A8937}" srcOrd="0" destOrd="0" presId="urn:microsoft.com/office/officeart/2008/layout/LinedList"/>
    <dgm:cxn modelId="{82371BB0-3F03-4B1F-808C-CA6B6F24E4ED}" type="presParOf" srcId="{D3FE3A50-CCB4-4F3D-A02B-94DBB9ACFC60}" destId="{C47E65AA-6E27-472B-8D63-04AA4D01FF36}" srcOrd="1" destOrd="0" presId="urn:microsoft.com/office/officeart/2008/layout/LinedList"/>
    <dgm:cxn modelId="{C9869604-FD62-4504-9FEA-B0FBFA16F4B1}" type="presParOf" srcId="{0646DA23-9881-457C-8A63-6FB05D209786}" destId="{782DC0DD-9CDD-400E-9677-7798B0B77397}" srcOrd="2" destOrd="0" presId="urn:microsoft.com/office/officeart/2008/layout/LinedList"/>
    <dgm:cxn modelId="{88F76336-6FE1-456E-AEE1-1D030BD3110A}" type="presParOf" srcId="{0646DA23-9881-457C-8A63-6FB05D209786}" destId="{233A92AC-4322-40D2-A3E7-946353959010}" srcOrd="3" destOrd="0" presId="urn:microsoft.com/office/officeart/2008/layout/LinedList"/>
    <dgm:cxn modelId="{F5847E26-2436-4E89-B6B9-A8C88AFA375D}" type="presParOf" srcId="{233A92AC-4322-40D2-A3E7-946353959010}" destId="{941FDAE4-2842-4679-B712-E6F91E470127}" srcOrd="0" destOrd="0" presId="urn:microsoft.com/office/officeart/2008/layout/LinedList"/>
    <dgm:cxn modelId="{8CD6FD67-D4FB-4071-9EB2-618BAD43DA19}" type="presParOf" srcId="{233A92AC-4322-40D2-A3E7-946353959010}" destId="{4FDCA3E9-84F6-4B21-90C1-6A2E6AE89EEB}" srcOrd="1" destOrd="0" presId="urn:microsoft.com/office/officeart/2008/layout/LinedList"/>
    <dgm:cxn modelId="{11D6726D-9E81-4E2A-82FD-A882418AC07A}" type="presParOf" srcId="{0646DA23-9881-457C-8A63-6FB05D209786}" destId="{73DE3426-32B1-4B9F-BA49-D74359A295B0}" srcOrd="4" destOrd="0" presId="urn:microsoft.com/office/officeart/2008/layout/LinedList"/>
    <dgm:cxn modelId="{663FF62B-3686-4B4F-AF17-92B6B8DB3B32}" type="presParOf" srcId="{0646DA23-9881-457C-8A63-6FB05D209786}" destId="{19756E5A-93F7-4238-9F83-9E381E52C5E3}" srcOrd="5" destOrd="0" presId="urn:microsoft.com/office/officeart/2008/layout/LinedList"/>
    <dgm:cxn modelId="{12728F8C-93B2-403E-BBA5-6A6DAB51310B}" type="presParOf" srcId="{19756E5A-93F7-4238-9F83-9E381E52C5E3}" destId="{37C1F0B3-5C86-4D63-91F0-C89779DA95DF}" srcOrd="0" destOrd="0" presId="urn:microsoft.com/office/officeart/2008/layout/LinedList"/>
    <dgm:cxn modelId="{7A1635BE-6C09-44F2-A5AF-836A8F355EEC}" type="presParOf" srcId="{19756E5A-93F7-4238-9F83-9E381E52C5E3}" destId="{71D11912-4716-4F00-946D-A2A1D6907DA9}" srcOrd="1" destOrd="0" presId="urn:microsoft.com/office/officeart/2008/layout/LinedList"/>
    <dgm:cxn modelId="{01A5107C-9CF8-4567-B3F4-24C99D7010BE}" type="presParOf" srcId="{0646DA23-9881-457C-8A63-6FB05D209786}" destId="{EA805593-E049-4B45-B846-F2E54CD1D950}" srcOrd="6" destOrd="0" presId="urn:microsoft.com/office/officeart/2008/layout/LinedList"/>
    <dgm:cxn modelId="{5B6797C1-ED71-418B-963C-59CCE7B5D870}" type="presParOf" srcId="{0646DA23-9881-457C-8A63-6FB05D209786}" destId="{8A83781C-2948-4F22-B7FC-56E7D7BD226D}" srcOrd="7" destOrd="0" presId="urn:microsoft.com/office/officeart/2008/layout/LinedList"/>
    <dgm:cxn modelId="{BB5B2221-39C6-4BE4-B1A0-1036FE48875B}" type="presParOf" srcId="{8A83781C-2948-4F22-B7FC-56E7D7BD226D}" destId="{BE2E4B1F-7928-4804-A68E-1FF2A73BF880}" srcOrd="0" destOrd="0" presId="urn:microsoft.com/office/officeart/2008/layout/LinedList"/>
    <dgm:cxn modelId="{C7DA07E4-3748-45C9-A834-DC7054989274}" type="presParOf" srcId="{8A83781C-2948-4F22-B7FC-56E7D7BD226D}" destId="{0C4E6029-8C03-4336-A784-CD956C52BB99}" srcOrd="1" destOrd="0" presId="urn:microsoft.com/office/officeart/2008/layout/LinedList"/>
    <dgm:cxn modelId="{3BAF9E40-07EC-41BD-8204-FA7AD99AB4B7}" type="presParOf" srcId="{0646DA23-9881-457C-8A63-6FB05D209786}" destId="{1D4A8727-ECCF-4171-BEC4-98DACDF6B546}" srcOrd="8" destOrd="0" presId="urn:microsoft.com/office/officeart/2008/layout/LinedList"/>
    <dgm:cxn modelId="{538B95A3-1F21-49B3-987D-667FE6257384}" type="presParOf" srcId="{0646DA23-9881-457C-8A63-6FB05D209786}" destId="{85792C10-1499-4CEE-8E7C-6481F8E85BB8}" srcOrd="9" destOrd="0" presId="urn:microsoft.com/office/officeart/2008/layout/LinedList"/>
    <dgm:cxn modelId="{74BC3DBC-681E-4248-9A60-B66960DCAD63}" type="presParOf" srcId="{85792C10-1499-4CEE-8E7C-6481F8E85BB8}" destId="{92436503-16D2-4CC9-8170-19CE1703CB13}" srcOrd="0" destOrd="0" presId="urn:microsoft.com/office/officeart/2008/layout/LinedList"/>
    <dgm:cxn modelId="{7F494A55-9C57-4559-8B08-9F972610724E}" type="presParOf" srcId="{85792C10-1499-4CEE-8E7C-6481F8E85BB8}" destId="{CBBEA0C6-1592-465B-89B8-692A40382DA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EBE248-7B9B-4031-8878-0508C7854CDA}" type="doc">
      <dgm:prSet loTypeId="urn:microsoft.com/office/officeart/2011/layout/TabList" loCatId="officeonline" qsTypeId="urn:microsoft.com/office/officeart/2005/8/quickstyle/simple1" qsCatId="simple" csTypeId="urn:microsoft.com/office/officeart/2005/8/colors/accent0_1" csCatId="mainScheme" phldr="1"/>
      <dgm:spPr/>
      <dgm:t>
        <a:bodyPr/>
        <a:lstStyle/>
        <a:p>
          <a:endParaRPr lang="en-IN"/>
        </a:p>
      </dgm:t>
    </dgm:pt>
    <dgm:pt modelId="{061D880D-5E3B-4248-80E8-51D31B5329AB}">
      <dgm:prSet phldrT="[Text]"/>
      <dgm:spPr/>
      <dgm:t>
        <a:bodyPr/>
        <a:lstStyle/>
        <a:p>
          <a:r>
            <a:rPr lang="en-IN" b="1" dirty="0">
              <a:latin typeface="Aptos" panose="020B0004020202020204" pitchFamily="34" charset="0"/>
            </a:rPr>
            <a:t>OUR SOLUTION</a:t>
          </a:r>
        </a:p>
      </dgm:t>
    </dgm:pt>
    <dgm:pt modelId="{AA205ED9-26E9-4DEB-8812-461E6B75DD62}" type="parTrans" cxnId="{B2D8FBD6-E723-4C65-831F-74276332B983}">
      <dgm:prSet/>
      <dgm:spPr/>
      <dgm:t>
        <a:bodyPr/>
        <a:lstStyle/>
        <a:p>
          <a:endParaRPr lang="en-IN"/>
        </a:p>
      </dgm:t>
    </dgm:pt>
    <dgm:pt modelId="{F1EAEA2C-7FA3-4AF5-AE53-5D4AF3590037}" type="sibTrans" cxnId="{B2D8FBD6-E723-4C65-831F-74276332B983}">
      <dgm:prSet/>
      <dgm:spPr/>
      <dgm:t>
        <a:bodyPr/>
        <a:lstStyle/>
        <a:p>
          <a:endParaRPr lang="en-IN"/>
        </a:p>
      </dgm:t>
    </dgm:pt>
    <dgm:pt modelId="{5ACA224A-845E-40D2-A02F-D766C57D4BDB}">
      <dgm:prSet phldrT="[Text]"/>
      <dgm:spPr/>
      <dgm:t>
        <a:bodyPr/>
        <a:lstStyle/>
        <a:p>
          <a:endParaRPr lang="en-IN" dirty="0"/>
        </a:p>
      </dgm:t>
    </dgm:pt>
    <dgm:pt modelId="{1F56CB70-D46A-44D4-98E2-E1B59790FFB6}" type="parTrans" cxnId="{B41B68D1-BA10-4EED-A740-70B64AFD0F94}">
      <dgm:prSet/>
      <dgm:spPr/>
      <dgm:t>
        <a:bodyPr/>
        <a:lstStyle/>
        <a:p>
          <a:endParaRPr lang="en-IN"/>
        </a:p>
      </dgm:t>
    </dgm:pt>
    <dgm:pt modelId="{4CC59688-1D23-4A34-AED7-F90245B48917}" type="sibTrans" cxnId="{B41B68D1-BA10-4EED-A740-70B64AFD0F94}">
      <dgm:prSet/>
      <dgm:spPr/>
      <dgm:t>
        <a:bodyPr/>
        <a:lstStyle/>
        <a:p>
          <a:endParaRPr lang="en-IN"/>
        </a:p>
      </dgm:t>
    </dgm:pt>
    <dgm:pt modelId="{9C17C9AE-6E28-40F6-8665-AA57FD3282E8}">
      <dgm:prSet phldrT="[Text]" custT="1"/>
      <dgm:spPr/>
      <dgm:t>
        <a:bodyPr/>
        <a:lstStyle/>
        <a:p>
          <a:r>
            <a:rPr lang="en-US" sz="1800" dirty="0">
              <a:latin typeface="Aptos" panose="020B0004020202020204" pitchFamily="34" charset="0"/>
            </a:rPr>
            <a:t>Our solution is a comprehensive salary analysis tool built within an Excel sheet. This tool aggregates and analyzes employee data across various departments, offering insights into salary distributions by gender, department, and other key demographics. It also includes departmental budget summaries and highlights any pay disparities or trends that may require attention.</a:t>
          </a:r>
          <a:endParaRPr lang="en-IN" sz="1800" dirty="0">
            <a:latin typeface="Aptos" panose="020B0004020202020204" pitchFamily="34" charset="0"/>
          </a:endParaRPr>
        </a:p>
      </dgm:t>
    </dgm:pt>
    <dgm:pt modelId="{00028F10-C346-4448-9EAB-571383F08709}" type="parTrans" cxnId="{94170036-E4ED-45F5-8347-5648BF70A434}">
      <dgm:prSet/>
      <dgm:spPr/>
      <dgm:t>
        <a:bodyPr/>
        <a:lstStyle/>
        <a:p>
          <a:endParaRPr lang="en-IN"/>
        </a:p>
      </dgm:t>
    </dgm:pt>
    <dgm:pt modelId="{EB125953-3859-451A-BBBB-862A12925996}" type="sibTrans" cxnId="{94170036-E4ED-45F5-8347-5648BF70A434}">
      <dgm:prSet/>
      <dgm:spPr/>
      <dgm:t>
        <a:bodyPr/>
        <a:lstStyle/>
        <a:p>
          <a:endParaRPr lang="en-IN"/>
        </a:p>
      </dgm:t>
    </dgm:pt>
    <dgm:pt modelId="{08EDB07F-84DC-44E3-BC8F-A15ACBCCFD82}">
      <dgm:prSet phldrT="[Text]"/>
      <dgm:spPr/>
      <dgm:t>
        <a:bodyPr/>
        <a:lstStyle/>
        <a:p>
          <a:r>
            <a:rPr lang="en-IN" b="1" dirty="0">
              <a:latin typeface="Aptos" panose="020B0004020202020204" pitchFamily="34" charset="0"/>
            </a:rPr>
            <a:t>VALUE PROPOSITION</a:t>
          </a:r>
        </a:p>
      </dgm:t>
    </dgm:pt>
    <dgm:pt modelId="{D4942BFE-40E1-419C-BD15-73547FD44256}" type="parTrans" cxnId="{99BBFC81-F32A-4F77-A0B0-4066BF9124ED}">
      <dgm:prSet/>
      <dgm:spPr/>
      <dgm:t>
        <a:bodyPr/>
        <a:lstStyle/>
        <a:p>
          <a:endParaRPr lang="en-IN"/>
        </a:p>
      </dgm:t>
    </dgm:pt>
    <dgm:pt modelId="{E3D9BC31-4325-4652-9535-BDCFABA6BCDF}" type="sibTrans" cxnId="{99BBFC81-F32A-4F77-A0B0-4066BF9124ED}">
      <dgm:prSet/>
      <dgm:spPr/>
      <dgm:t>
        <a:bodyPr/>
        <a:lstStyle/>
        <a:p>
          <a:endParaRPr lang="en-IN"/>
        </a:p>
      </dgm:t>
    </dgm:pt>
    <dgm:pt modelId="{DD153370-53C6-4E59-B5E1-57145F515129}">
      <dgm:prSet phldrT="[Text]" custT="1"/>
      <dgm:spPr/>
      <dgm:t>
        <a:bodyPr/>
        <a:lstStyle/>
        <a:p>
          <a:r>
            <a:rPr lang="en-US" sz="1800" dirty="0">
              <a:latin typeface="Aptos" panose="020B0004020202020204" pitchFamily="34" charset="0"/>
            </a:rPr>
            <a:t>The value of this solution lies in its ability to provide clear, data-driven insights that support informed decision-making. By using this tool, HR teams, managers, and executives can identify and address pay inequities, optimize departmental budgets, and enhance overall employee satisfaction. It also empowers the organization to maintain fairness and transparency in compensation practices, ultimately leading to a more equitable and motivated workforce.</a:t>
          </a:r>
          <a:endParaRPr lang="en-IN" sz="1800" dirty="0">
            <a:latin typeface="Aptos" panose="020B0004020202020204" pitchFamily="34" charset="0"/>
          </a:endParaRPr>
        </a:p>
      </dgm:t>
    </dgm:pt>
    <dgm:pt modelId="{037603A2-1575-43D9-AB1C-9D3454485ED2}" type="parTrans" cxnId="{F60F56F4-3340-4098-9A85-CCD1D0F00DDB}">
      <dgm:prSet/>
      <dgm:spPr/>
      <dgm:t>
        <a:bodyPr/>
        <a:lstStyle/>
        <a:p>
          <a:endParaRPr lang="en-IN"/>
        </a:p>
      </dgm:t>
    </dgm:pt>
    <dgm:pt modelId="{A14A8583-BFD1-42E7-B1C8-2D6AC3E8F36B}" type="sibTrans" cxnId="{F60F56F4-3340-4098-9A85-CCD1D0F00DDB}">
      <dgm:prSet/>
      <dgm:spPr/>
      <dgm:t>
        <a:bodyPr/>
        <a:lstStyle/>
        <a:p>
          <a:endParaRPr lang="en-IN"/>
        </a:p>
      </dgm:t>
    </dgm:pt>
    <dgm:pt modelId="{DFB7D284-31F6-4960-86F8-D440D9523907}">
      <dgm:prSet phldrT="[Text]"/>
      <dgm:spPr/>
      <dgm:t>
        <a:bodyPr/>
        <a:lstStyle/>
        <a:p>
          <a:r>
            <a:rPr lang="en-IN" dirty="0"/>
            <a:t>.</a:t>
          </a:r>
        </a:p>
      </dgm:t>
    </dgm:pt>
    <dgm:pt modelId="{6EAAC84B-A1DA-4225-AAA2-8C588433B6D3}" type="sibTrans" cxnId="{72E8A0D2-A19A-49A1-AC5D-F5C667C55DA4}">
      <dgm:prSet/>
      <dgm:spPr/>
      <dgm:t>
        <a:bodyPr/>
        <a:lstStyle/>
        <a:p>
          <a:endParaRPr lang="en-IN"/>
        </a:p>
      </dgm:t>
    </dgm:pt>
    <dgm:pt modelId="{A5E3AFC0-6395-40A2-B759-E3B035B867C3}" type="parTrans" cxnId="{72E8A0D2-A19A-49A1-AC5D-F5C667C55DA4}">
      <dgm:prSet/>
      <dgm:spPr/>
      <dgm:t>
        <a:bodyPr/>
        <a:lstStyle/>
        <a:p>
          <a:endParaRPr lang="en-IN"/>
        </a:p>
      </dgm:t>
    </dgm:pt>
    <dgm:pt modelId="{FAA8C154-0B35-4C0E-A8D8-3F36121C4BC4}" type="pres">
      <dgm:prSet presAssocID="{E5EBE248-7B9B-4031-8878-0508C7854CDA}" presName="Name0" presStyleCnt="0">
        <dgm:presLayoutVars>
          <dgm:chMax/>
          <dgm:chPref val="3"/>
          <dgm:dir/>
          <dgm:animOne val="branch"/>
          <dgm:animLvl val="lvl"/>
        </dgm:presLayoutVars>
      </dgm:prSet>
      <dgm:spPr/>
    </dgm:pt>
    <dgm:pt modelId="{0D19EC9B-756C-4BDA-B7A0-1FCEA3703550}" type="pres">
      <dgm:prSet presAssocID="{061D880D-5E3B-4248-80E8-51D31B5329AB}" presName="composite" presStyleCnt="0"/>
      <dgm:spPr/>
    </dgm:pt>
    <dgm:pt modelId="{86FE9C09-8A0D-414A-B76C-4AF09E8312AB}" type="pres">
      <dgm:prSet presAssocID="{061D880D-5E3B-4248-80E8-51D31B5329AB}" presName="FirstChild" presStyleLbl="revTx" presStyleIdx="0" presStyleCnt="4">
        <dgm:presLayoutVars>
          <dgm:chMax val="0"/>
          <dgm:chPref val="0"/>
          <dgm:bulletEnabled val="1"/>
        </dgm:presLayoutVars>
      </dgm:prSet>
      <dgm:spPr/>
    </dgm:pt>
    <dgm:pt modelId="{CCC89ED1-12D8-424B-AB41-595C3676A698}" type="pres">
      <dgm:prSet presAssocID="{061D880D-5E3B-4248-80E8-51D31B5329AB}" presName="Parent" presStyleLbl="alignNode1" presStyleIdx="0" presStyleCnt="2">
        <dgm:presLayoutVars>
          <dgm:chMax val="3"/>
          <dgm:chPref val="3"/>
          <dgm:bulletEnabled val="1"/>
        </dgm:presLayoutVars>
      </dgm:prSet>
      <dgm:spPr/>
    </dgm:pt>
    <dgm:pt modelId="{281ACE00-66FA-426D-B5B4-D9A82D2B827F}" type="pres">
      <dgm:prSet presAssocID="{061D880D-5E3B-4248-80E8-51D31B5329AB}" presName="Accent" presStyleLbl="parChTrans1D1" presStyleIdx="0" presStyleCnt="2"/>
      <dgm:spPr/>
    </dgm:pt>
    <dgm:pt modelId="{E0C04D1B-0749-42C7-9FC0-F1AB24FA292B}" type="pres">
      <dgm:prSet presAssocID="{061D880D-5E3B-4248-80E8-51D31B5329AB}" presName="Child" presStyleLbl="revTx" presStyleIdx="1" presStyleCnt="4" custLinFactY="164" custLinFactNeighborX="-938" custLinFactNeighborY="100000">
        <dgm:presLayoutVars>
          <dgm:chMax val="0"/>
          <dgm:chPref val="0"/>
          <dgm:bulletEnabled val="1"/>
        </dgm:presLayoutVars>
      </dgm:prSet>
      <dgm:spPr/>
    </dgm:pt>
    <dgm:pt modelId="{69C0DD38-593E-499A-B66B-D0E30340B9CB}" type="pres">
      <dgm:prSet presAssocID="{F1EAEA2C-7FA3-4AF5-AE53-5D4AF3590037}" presName="sibTrans" presStyleCnt="0"/>
      <dgm:spPr/>
    </dgm:pt>
    <dgm:pt modelId="{90247F4C-5BF7-48FF-83AE-9BC7A4BAE35A}" type="pres">
      <dgm:prSet presAssocID="{08EDB07F-84DC-44E3-BC8F-A15ACBCCFD82}" presName="composite" presStyleCnt="0"/>
      <dgm:spPr/>
    </dgm:pt>
    <dgm:pt modelId="{F0F2DC1A-4BD7-44EC-8E6C-D57A35BE1C46}" type="pres">
      <dgm:prSet presAssocID="{08EDB07F-84DC-44E3-BC8F-A15ACBCCFD82}" presName="FirstChild" presStyleLbl="revTx" presStyleIdx="2" presStyleCnt="4" custLinFactNeighborX="16723" custLinFactNeighborY="-16417">
        <dgm:presLayoutVars>
          <dgm:chMax val="0"/>
          <dgm:chPref val="0"/>
          <dgm:bulletEnabled val="1"/>
        </dgm:presLayoutVars>
      </dgm:prSet>
      <dgm:spPr/>
    </dgm:pt>
    <dgm:pt modelId="{A11BC5E0-5BCB-4C54-82FE-3CD45B496F48}" type="pres">
      <dgm:prSet presAssocID="{08EDB07F-84DC-44E3-BC8F-A15ACBCCFD82}" presName="Parent" presStyleLbl="alignNode1" presStyleIdx="1" presStyleCnt="2" custScaleX="129808" custScaleY="79587" custLinFactNeighborX="11058" custLinFactNeighborY="14214">
        <dgm:presLayoutVars>
          <dgm:chMax val="3"/>
          <dgm:chPref val="3"/>
          <dgm:bulletEnabled val="1"/>
        </dgm:presLayoutVars>
      </dgm:prSet>
      <dgm:spPr/>
    </dgm:pt>
    <dgm:pt modelId="{2ED07798-1A19-43B7-A629-C75E698D5C2E}" type="pres">
      <dgm:prSet presAssocID="{08EDB07F-84DC-44E3-BC8F-A15ACBCCFD82}" presName="Accent" presStyleLbl="parChTrans1D1" presStyleIdx="1" presStyleCnt="2"/>
      <dgm:spPr/>
    </dgm:pt>
    <dgm:pt modelId="{D52BCBA7-6DD5-4311-851B-23827DF2C6CF}" type="pres">
      <dgm:prSet presAssocID="{08EDB07F-84DC-44E3-BC8F-A15ACBCCFD82}" presName="Child" presStyleLbl="revTx" presStyleIdx="3" presStyleCnt="4" custScaleY="158362">
        <dgm:presLayoutVars>
          <dgm:chMax val="0"/>
          <dgm:chPref val="0"/>
          <dgm:bulletEnabled val="1"/>
        </dgm:presLayoutVars>
      </dgm:prSet>
      <dgm:spPr/>
    </dgm:pt>
  </dgm:ptLst>
  <dgm:cxnLst>
    <dgm:cxn modelId="{B48C631D-32B9-463B-9D8E-84E56EC16F7F}" type="presOf" srcId="{08EDB07F-84DC-44E3-BC8F-A15ACBCCFD82}" destId="{A11BC5E0-5BCB-4C54-82FE-3CD45B496F48}" srcOrd="0" destOrd="0" presId="urn:microsoft.com/office/officeart/2011/layout/TabList"/>
    <dgm:cxn modelId="{94170036-E4ED-45F5-8347-5648BF70A434}" srcId="{061D880D-5E3B-4248-80E8-51D31B5329AB}" destId="{9C17C9AE-6E28-40F6-8665-AA57FD3282E8}" srcOrd="1" destOrd="0" parTransId="{00028F10-C346-4448-9EAB-571383F08709}" sibTransId="{EB125953-3859-451A-BBBB-862A12925996}"/>
    <dgm:cxn modelId="{9CFE9A63-7C08-4D4F-AC5F-10E24B6BC459}" type="presOf" srcId="{5ACA224A-845E-40D2-A02F-D766C57D4BDB}" destId="{86FE9C09-8A0D-414A-B76C-4AF09E8312AB}" srcOrd="0" destOrd="0" presId="urn:microsoft.com/office/officeart/2011/layout/TabList"/>
    <dgm:cxn modelId="{90529674-B446-4DD6-AA21-E1AC51ACAFD8}" type="presOf" srcId="{E5EBE248-7B9B-4031-8878-0508C7854CDA}" destId="{FAA8C154-0B35-4C0E-A8D8-3F36121C4BC4}" srcOrd="0" destOrd="0" presId="urn:microsoft.com/office/officeart/2011/layout/TabList"/>
    <dgm:cxn modelId="{68EB4D59-A0D4-4822-A612-02409ED7C7B2}" type="presOf" srcId="{061D880D-5E3B-4248-80E8-51D31B5329AB}" destId="{CCC89ED1-12D8-424B-AB41-595C3676A698}" srcOrd="0" destOrd="0" presId="urn:microsoft.com/office/officeart/2011/layout/TabList"/>
    <dgm:cxn modelId="{99BBFC81-F32A-4F77-A0B0-4066BF9124ED}" srcId="{E5EBE248-7B9B-4031-8878-0508C7854CDA}" destId="{08EDB07F-84DC-44E3-BC8F-A15ACBCCFD82}" srcOrd="1" destOrd="0" parTransId="{D4942BFE-40E1-419C-BD15-73547FD44256}" sibTransId="{E3D9BC31-4325-4652-9535-BDCFABA6BCDF}"/>
    <dgm:cxn modelId="{82F0778B-EAB7-4077-A1E9-7DFD578283C2}" type="presOf" srcId="{DD153370-53C6-4E59-B5E1-57145F515129}" destId="{D52BCBA7-6DD5-4311-851B-23827DF2C6CF}" srcOrd="0" destOrd="0" presId="urn:microsoft.com/office/officeart/2011/layout/TabList"/>
    <dgm:cxn modelId="{B41B68D1-BA10-4EED-A740-70B64AFD0F94}" srcId="{061D880D-5E3B-4248-80E8-51D31B5329AB}" destId="{5ACA224A-845E-40D2-A02F-D766C57D4BDB}" srcOrd="0" destOrd="0" parTransId="{1F56CB70-D46A-44D4-98E2-E1B59790FFB6}" sibTransId="{4CC59688-1D23-4A34-AED7-F90245B48917}"/>
    <dgm:cxn modelId="{70B3F5D1-984B-4437-BB4A-C3587B822F97}" type="presOf" srcId="{9C17C9AE-6E28-40F6-8665-AA57FD3282E8}" destId="{E0C04D1B-0749-42C7-9FC0-F1AB24FA292B}" srcOrd="0" destOrd="0" presId="urn:microsoft.com/office/officeart/2011/layout/TabList"/>
    <dgm:cxn modelId="{72E8A0D2-A19A-49A1-AC5D-F5C667C55DA4}" srcId="{08EDB07F-84DC-44E3-BC8F-A15ACBCCFD82}" destId="{DFB7D284-31F6-4960-86F8-D440D9523907}" srcOrd="0" destOrd="0" parTransId="{A5E3AFC0-6395-40A2-B759-E3B035B867C3}" sibTransId="{6EAAC84B-A1DA-4225-AAA2-8C588433B6D3}"/>
    <dgm:cxn modelId="{B2D8FBD6-E723-4C65-831F-74276332B983}" srcId="{E5EBE248-7B9B-4031-8878-0508C7854CDA}" destId="{061D880D-5E3B-4248-80E8-51D31B5329AB}" srcOrd="0" destOrd="0" parTransId="{AA205ED9-26E9-4DEB-8812-461E6B75DD62}" sibTransId="{F1EAEA2C-7FA3-4AF5-AE53-5D4AF3590037}"/>
    <dgm:cxn modelId="{BAC148EB-434C-4C9E-B09E-C156E13121B8}" type="presOf" srcId="{DFB7D284-31F6-4960-86F8-D440D9523907}" destId="{F0F2DC1A-4BD7-44EC-8E6C-D57A35BE1C46}" srcOrd="0" destOrd="0" presId="urn:microsoft.com/office/officeart/2011/layout/TabList"/>
    <dgm:cxn modelId="{F60F56F4-3340-4098-9A85-CCD1D0F00DDB}" srcId="{08EDB07F-84DC-44E3-BC8F-A15ACBCCFD82}" destId="{DD153370-53C6-4E59-B5E1-57145F515129}" srcOrd="1" destOrd="0" parTransId="{037603A2-1575-43D9-AB1C-9D3454485ED2}" sibTransId="{A14A8583-BFD1-42E7-B1C8-2D6AC3E8F36B}"/>
    <dgm:cxn modelId="{28894938-35EC-4486-AEB5-38DB392AFC7C}" type="presParOf" srcId="{FAA8C154-0B35-4C0E-A8D8-3F36121C4BC4}" destId="{0D19EC9B-756C-4BDA-B7A0-1FCEA3703550}" srcOrd="0" destOrd="0" presId="urn:microsoft.com/office/officeart/2011/layout/TabList"/>
    <dgm:cxn modelId="{9D120CFE-2CE6-4416-8AD4-3AF21DCE3879}" type="presParOf" srcId="{0D19EC9B-756C-4BDA-B7A0-1FCEA3703550}" destId="{86FE9C09-8A0D-414A-B76C-4AF09E8312AB}" srcOrd="0" destOrd="0" presId="urn:microsoft.com/office/officeart/2011/layout/TabList"/>
    <dgm:cxn modelId="{7FAC8928-137D-4151-8DD8-7910F6E63606}" type="presParOf" srcId="{0D19EC9B-756C-4BDA-B7A0-1FCEA3703550}" destId="{CCC89ED1-12D8-424B-AB41-595C3676A698}" srcOrd="1" destOrd="0" presId="urn:microsoft.com/office/officeart/2011/layout/TabList"/>
    <dgm:cxn modelId="{5630E57D-13A6-4804-8E7C-B39B6FE9C04C}" type="presParOf" srcId="{0D19EC9B-756C-4BDA-B7A0-1FCEA3703550}" destId="{281ACE00-66FA-426D-B5B4-D9A82D2B827F}" srcOrd="2" destOrd="0" presId="urn:microsoft.com/office/officeart/2011/layout/TabList"/>
    <dgm:cxn modelId="{C0928D81-64FE-4833-B350-7F9C6F89C38A}" type="presParOf" srcId="{FAA8C154-0B35-4C0E-A8D8-3F36121C4BC4}" destId="{E0C04D1B-0749-42C7-9FC0-F1AB24FA292B}" srcOrd="1" destOrd="0" presId="urn:microsoft.com/office/officeart/2011/layout/TabList"/>
    <dgm:cxn modelId="{0D4BF7C2-8227-46C8-A5D1-EB439EF295D7}" type="presParOf" srcId="{FAA8C154-0B35-4C0E-A8D8-3F36121C4BC4}" destId="{69C0DD38-593E-499A-B66B-D0E30340B9CB}" srcOrd="2" destOrd="0" presId="urn:microsoft.com/office/officeart/2011/layout/TabList"/>
    <dgm:cxn modelId="{031F9BCB-7525-4B3F-900D-24AC2332FD35}" type="presParOf" srcId="{FAA8C154-0B35-4C0E-A8D8-3F36121C4BC4}" destId="{90247F4C-5BF7-48FF-83AE-9BC7A4BAE35A}" srcOrd="3" destOrd="0" presId="urn:microsoft.com/office/officeart/2011/layout/TabList"/>
    <dgm:cxn modelId="{22E2EEFE-3997-4637-AF82-EEFB9C178D92}" type="presParOf" srcId="{90247F4C-5BF7-48FF-83AE-9BC7A4BAE35A}" destId="{F0F2DC1A-4BD7-44EC-8E6C-D57A35BE1C46}" srcOrd="0" destOrd="0" presId="urn:microsoft.com/office/officeart/2011/layout/TabList"/>
    <dgm:cxn modelId="{6A0A9F07-C30A-43F5-90DE-93061008AC06}" type="presParOf" srcId="{90247F4C-5BF7-48FF-83AE-9BC7A4BAE35A}" destId="{A11BC5E0-5BCB-4C54-82FE-3CD45B496F48}" srcOrd="1" destOrd="0" presId="urn:microsoft.com/office/officeart/2011/layout/TabList"/>
    <dgm:cxn modelId="{EF6EC540-3A63-4F1B-AB78-9E3A7F1E423E}" type="presParOf" srcId="{90247F4C-5BF7-48FF-83AE-9BC7A4BAE35A}" destId="{2ED07798-1A19-43B7-A629-C75E698D5C2E}" srcOrd="2" destOrd="0" presId="urn:microsoft.com/office/officeart/2011/layout/TabList"/>
    <dgm:cxn modelId="{90896D67-9B79-48A5-8DCB-B282F9F821F2}" type="presParOf" srcId="{FAA8C154-0B35-4C0E-A8D8-3F36121C4BC4}" destId="{D52BCBA7-6DD5-4311-851B-23827DF2C6CF}" srcOrd="4"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E0E03E-B784-4CEA-9967-F826C796D03B}" type="doc">
      <dgm:prSet loTypeId="urn:microsoft.com/office/officeart/2005/8/layout/hList9" loCatId="list" qsTypeId="urn:microsoft.com/office/officeart/2005/8/quickstyle/simple1" qsCatId="simple" csTypeId="urn:microsoft.com/office/officeart/2005/8/colors/accent0_1" csCatId="mainScheme" phldr="1"/>
      <dgm:spPr/>
      <dgm:t>
        <a:bodyPr/>
        <a:lstStyle/>
        <a:p>
          <a:endParaRPr lang="en-IN"/>
        </a:p>
      </dgm:t>
    </dgm:pt>
    <dgm:pt modelId="{C98639A5-F90E-4E93-9BBD-25A4235F3923}">
      <dgm:prSet phldrT="[Text]" custT="1"/>
      <dgm:spPr/>
      <dgm:t>
        <a:bodyPr/>
        <a:lstStyle/>
        <a:p>
          <a:pPr algn="ctr"/>
          <a:r>
            <a:rPr lang="en-IN" sz="1000" b="1" dirty="0"/>
            <a:t>DATA PREPARATION</a:t>
          </a:r>
        </a:p>
      </dgm:t>
    </dgm:pt>
    <dgm:pt modelId="{49367ED1-E01C-4D5B-97EF-57B2D99ADDE4}" type="parTrans" cxnId="{01BEF0FC-37EE-46D2-9ADA-8760AD063573}">
      <dgm:prSet/>
      <dgm:spPr/>
      <dgm:t>
        <a:bodyPr/>
        <a:lstStyle/>
        <a:p>
          <a:endParaRPr lang="en-IN"/>
        </a:p>
      </dgm:t>
    </dgm:pt>
    <dgm:pt modelId="{7EE7B55F-9196-4CA6-8350-071ED0200EDD}" type="sibTrans" cxnId="{01BEF0FC-37EE-46D2-9ADA-8760AD063573}">
      <dgm:prSet/>
      <dgm:spPr/>
      <dgm:t>
        <a:bodyPr/>
        <a:lstStyle/>
        <a:p>
          <a:endParaRPr lang="en-IN"/>
        </a:p>
      </dgm:t>
    </dgm:pt>
    <dgm:pt modelId="{7AA3A15B-096F-4FE2-8FC5-D82ECE013217}">
      <dgm:prSet phldrT="[Text]" custT="1"/>
      <dgm:spPr/>
      <dgm:t>
        <a:bodyPr/>
        <a:lstStyle/>
        <a:p>
          <a:pPr algn="l"/>
          <a:r>
            <a:rPr lang="en-US" sz="1200" dirty="0"/>
            <a:t>Clean and standardize data (remove duplicates, handle missing values, format consistency).</a:t>
          </a:r>
          <a:endParaRPr lang="en-IN" sz="1200" dirty="0"/>
        </a:p>
      </dgm:t>
    </dgm:pt>
    <dgm:pt modelId="{C1BB5195-88FF-42BD-AE0C-21FC538F4E0A}" type="parTrans" cxnId="{97355A7F-4EB2-4DFB-9A17-2ECE6DF7CB1B}">
      <dgm:prSet/>
      <dgm:spPr/>
      <dgm:t>
        <a:bodyPr/>
        <a:lstStyle/>
        <a:p>
          <a:endParaRPr lang="en-IN"/>
        </a:p>
      </dgm:t>
    </dgm:pt>
    <dgm:pt modelId="{8BA2FE07-6FA5-4E39-8E87-E1C58EC1D0AA}" type="sibTrans" cxnId="{97355A7F-4EB2-4DFB-9A17-2ECE6DF7CB1B}">
      <dgm:prSet/>
      <dgm:spPr/>
      <dgm:t>
        <a:bodyPr/>
        <a:lstStyle/>
        <a:p>
          <a:endParaRPr lang="en-IN"/>
        </a:p>
      </dgm:t>
    </dgm:pt>
    <dgm:pt modelId="{EB822FB1-2FDF-4DF0-A72E-B240251E29CF}">
      <dgm:prSet phldrT="[Text]"/>
      <dgm:spPr/>
      <dgm:t>
        <a:bodyPr/>
        <a:lstStyle/>
        <a:p>
          <a:r>
            <a:rPr lang="en-IN" b="1" dirty="0"/>
            <a:t>DESCRIPTIVE STATISTICS</a:t>
          </a:r>
        </a:p>
      </dgm:t>
    </dgm:pt>
    <dgm:pt modelId="{B6C26044-42AA-4907-966C-13F3F6117505}" type="parTrans" cxnId="{CC6D50D5-9A11-43E7-83A9-DFADC471BEF6}">
      <dgm:prSet/>
      <dgm:spPr/>
      <dgm:t>
        <a:bodyPr/>
        <a:lstStyle/>
        <a:p>
          <a:endParaRPr lang="en-IN"/>
        </a:p>
      </dgm:t>
    </dgm:pt>
    <dgm:pt modelId="{E86CDA11-67C9-4C17-8CEB-0DA29E7C327E}" type="sibTrans" cxnId="{CC6D50D5-9A11-43E7-83A9-DFADC471BEF6}">
      <dgm:prSet/>
      <dgm:spPr/>
      <dgm:t>
        <a:bodyPr/>
        <a:lstStyle/>
        <a:p>
          <a:endParaRPr lang="en-IN"/>
        </a:p>
      </dgm:t>
    </dgm:pt>
    <dgm:pt modelId="{FFDB3C85-1D07-46DE-8EAD-241BC5D2AEA8}">
      <dgm:prSet phldrT="[Text]" custT="1"/>
      <dgm:spPr/>
      <dgm:t>
        <a:bodyPr/>
        <a:lstStyle/>
        <a:p>
          <a:pPr algn="l"/>
          <a:r>
            <a:rPr lang="en-US" sz="1100" dirty="0"/>
            <a:t>Calculate the mean, median, range, and standard deviation for salaries.
Use frequency distributions for salary ranges and departmental data.</a:t>
          </a:r>
          <a:endParaRPr lang="en-IN" sz="1100" dirty="0"/>
        </a:p>
      </dgm:t>
    </dgm:pt>
    <dgm:pt modelId="{447E0111-CE15-43AE-A7C2-95617CEA5754}" type="parTrans" cxnId="{0A2AC9BE-4573-445F-9813-2D8AB80FAEAA}">
      <dgm:prSet/>
      <dgm:spPr/>
      <dgm:t>
        <a:bodyPr/>
        <a:lstStyle/>
        <a:p>
          <a:endParaRPr lang="en-IN"/>
        </a:p>
      </dgm:t>
    </dgm:pt>
    <dgm:pt modelId="{D7E11242-ECE0-4FA5-A3B6-1CC81D712429}" type="sibTrans" cxnId="{0A2AC9BE-4573-445F-9813-2D8AB80FAEAA}">
      <dgm:prSet/>
      <dgm:spPr/>
      <dgm:t>
        <a:bodyPr/>
        <a:lstStyle/>
        <a:p>
          <a:endParaRPr lang="en-IN"/>
        </a:p>
      </dgm:t>
    </dgm:pt>
    <dgm:pt modelId="{1FD05C23-F827-4771-B3F7-147634A0CBFA}">
      <dgm:prSet phldrT="[Text]"/>
      <dgm:spPr/>
      <dgm:t>
        <a:bodyPr/>
        <a:lstStyle/>
        <a:p>
          <a:r>
            <a:rPr lang="en-IN" b="1" dirty="0"/>
            <a:t>CATEGORICAL ANALYSIS</a:t>
          </a:r>
        </a:p>
      </dgm:t>
    </dgm:pt>
    <dgm:pt modelId="{F3A219E2-A845-4E14-87A4-FC4B0490DB3F}" type="parTrans" cxnId="{DEB3C092-A4C7-4610-AA5C-F2094F85C923}">
      <dgm:prSet/>
      <dgm:spPr/>
      <dgm:t>
        <a:bodyPr/>
        <a:lstStyle/>
        <a:p>
          <a:endParaRPr lang="en-IN"/>
        </a:p>
      </dgm:t>
    </dgm:pt>
    <dgm:pt modelId="{3507C968-9D98-4E7D-9206-62BDE8A6423D}" type="sibTrans" cxnId="{DEB3C092-A4C7-4610-AA5C-F2094F85C923}">
      <dgm:prSet/>
      <dgm:spPr/>
      <dgm:t>
        <a:bodyPr/>
        <a:lstStyle/>
        <a:p>
          <a:endParaRPr lang="en-IN"/>
        </a:p>
      </dgm:t>
    </dgm:pt>
    <dgm:pt modelId="{4A03B7B8-C880-4DE8-878B-437C3F4B887F}">
      <dgm:prSet phldrT="[Text]" custT="1"/>
      <dgm:spPr/>
      <dgm:t>
        <a:bodyPr/>
        <a:lstStyle/>
        <a:p>
          <a:r>
            <a:rPr lang="en-US" sz="1100" dirty="0"/>
            <a:t>Use pivot tables to summarize salaries by department, gender, and job title.
Cross-tabulate variables to explore relationships (e.g., gender vs. salary).</a:t>
          </a:r>
          <a:endParaRPr lang="en-IN" sz="1100" dirty="0"/>
        </a:p>
      </dgm:t>
    </dgm:pt>
    <dgm:pt modelId="{F820DED5-8CF6-4490-B948-B86CD350B1F4}" type="parTrans" cxnId="{EE8A74AB-3B00-481D-B038-AA5D1A5E76F1}">
      <dgm:prSet/>
      <dgm:spPr/>
      <dgm:t>
        <a:bodyPr/>
        <a:lstStyle/>
        <a:p>
          <a:endParaRPr lang="en-IN"/>
        </a:p>
      </dgm:t>
    </dgm:pt>
    <dgm:pt modelId="{A2E49F90-9749-4059-95E0-5641DF943B73}" type="sibTrans" cxnId="{EE8A74AB-3B00-481D-B038-AA5D1A5E76F1}">
      <dgm:prSet/>
      <dgm:spPr/>
      <dgm:t>
        <a:bodyPr/>
        <a:lstStyle/>
        <a:p>
          <a:endParaRPr lang="en-IN"/>
        </a:p>
      </dgm:t>
    </dgm:pt>
    <dgm:pt modelId="{5EBC3ADC-E900-427C-97EF-51B98B6E8E9D}" type="pres">
      <dgm:prSet presAssocID="{B8E0E03E-B784-4CEA-9967-F826C796D03B}" presName="list" presStyleCnt="0">
        <dgm:presLayoutVars>
          <dgm:dir/>
          <dgm:animLvl val="lvl"/>
        </dgm:presLayoutVars>
      </dgm:prSet>
      <dgm:spPr/>
    </dgm:pt>
    <dgm:pt modelId="{6E5FDD6A-F7CA-480E-A063-318BC0ECBB65}" type="pres">
      <dgm:prSet presAssocID="{C98639A5-F90E-4E93-9BBD-25A4235F3923}" presName="posSpace" presStyleCnt="0"/>
      <dgm:spPr/>
    </dgm:pt>
    <dgm:pt modelId="{D338F305-2960-4637-9D88-0A67E30BC2F6}" type="pres">
      <dgm:prSet presAssocID="{C98639A5-F90E-4E93-9BBD-25A4235F3923}" presName="vertFlow" presStyleCnt="0"/>
      <dgm:spPr/>
    </dgm:pt>
    <dgm:pt modelId="{80AB051E-AC9D-408A-92B5-5982AA214EF0}" type="pres">
      <dgm:prSet presAssocID="{C98639A5-F90E-4E93-9BBD-25A4235F3923}" presName="topSpace" presStyleCnt="0"/>
      <dgm:spPr/>
    </dgm:pt>
    <dgm:pt modelId="{E326F701-B4EB-48B5-90D0-00FBA3AFA925}" type="pres">
      <dgm:prSet presAssocID="{C98639A5-F90E-4E93-9BBD-25A4235F3923}" presName="firstComp" presStyleCnt="0"/>
      <dgm:spPr/>
    </dgm:pt>
    <dgm:pt modelId="{837B91C9-EF48-47BD-9D55-15EC1501C33B}" type="pres">
      <dgm:prSet presAssocID="{C98639A5-F90E-4E93-9BBD-25A4235F3923}" presName="firstChild" presStyleLbl="bgAccFollowNode1" presStyleIdx="0" presStyleCnt="3" custScaleY="125119"/>
      <dgm:spPr/>
    </dgm:pt>
    <dgm:pt modelId="{2316FD79-6AA3-43B5-92C8-A08C48D256E7}" type="pres">
      <dgm:prSet presAssocID="{C98639A5-F90E-4E93-9BBD-25A4235F3923}" presName="firstChildTx" presStyleLbl="bgAccFollowNode1" presStyleIdx="0" presStyleCnt="3">
        <dgm:presLayoutVars>
          <dgm:bulletEnabled val="1"/>
        </dgm:presLayoutVars>
      </dgm:prSet>
      <dgm:spPr/>
    </dgm:pt>
    <dgm:pt modelId="{948EAD24-2A9E-4AA5-B01E-F794D35CC14D}" type="pres">
      <dgm:prSet presAssocID="{C98639A5-F90E-4E93-9BBD-25A4235F3923}" presName="negSpace" presStyleCnt="0"/>
      <dgm:spPr/>
    </dgm:pt>
    <dgm:pt modelId="{5C7E11B3-D9FB-4653-88A7-E4C4974A52D8}" type="pres">
      <dgm:prSet presAssocID="{C98639A5-F90E-4E93-9BBD-25A4235F3923}" presName="circle" presStyleLbl="node1" presStyleIdx="0" presStyleCnt="3"/>
      <dgm:spPr/>
    </dgm:pt>
    <dgm:pt modelId="{2368A021-CE54-4E43-8906-F99FB5593C71}" type="pres">
      <dgm:prSet presAssocID="{7EE7B55F-9196-4CA6-8350-071ED0200EDD}" presName="transSpace" presStyleCnt="0"/>
      <dgm:spPr/>
    </dgm:pt>
    <dgm:pt modelId="{CFF5F4AE-4887-4CDB-A103-AC0A21E46715}" type="pres">
      <dgm:prSet presAssocID="{EB822FB1-2FDF-4DF0-A72E-B240251E29CF}" presName="posSpace" presStyleCnt="0"/>
      <dgm:spPr/>
    </dgm:pt>
    <dgm:pt modelId="{CFBF335D-B8F7-4F97-8425-8385C01CDC70}" type="pres">
      <dgm:prSet presAssocID="{EB822FB1-2FDF-4DF0-A72E-B240251E29CF}" presName="vertFlow" presStyleCnt="0"/>
      <dgm:spPr/>
    </dgm:pt>
    <dgm:pt modelId="{CE9541B1-EDFE-44BE-A2E0-9DBF84273F8B}" type="pres">
      <dgm:prSet presAssocID="{EB822FB1-2FDF-4DF0-A72E-B240251E29CF}" presName="topSpace" presStyleCnt="0"/>
      <dgm:spPr/>
    </dgm:pt>
    <dgm:pt modelId="{ECD7CA7E-5D35-40FB-BF6E-53EC7F2724B3}" type="pres">
      <dgm:prSet presAssocID="{EB822FB1-2FDF-4DF0-A72E-B240251E29CF}" presName="firstComp" presStyleCnt="0"/>
      <dgm:spPr/>
    </dgm:pt>
    <dgm:pt modelId="{2C21EB64-8CBB-4C1B-9BBF-1284DF538061}" type="pres">
      <dgm:prSet presAssocID="{EB822FB1-2FDF-4DF0-A72E-B240251E29CF}" presName="firstChild" presStyleLbl="bgAccFollowNode1" presStyleIdx="1" presStyleCnt="3" custScaleY="127366" custLinFactNeighborX="5080" custLinFactNeighborY="1124"/>
      <dgm:spPr/>
    </dgm:pt>
    <dgm:pt modelId="{9CA1B033-E497-455A-A87B-0062E714E269}" type="pres">
      <dgm:prSet presAssocID="{EB822FB1-2FDF-4DF0-A72E-B240251E29CF}" presName="firstChildTx" presStyleLbl="bgAccFollowNode1" presStyleIdx="1" presStyleCnt="3">
        <dgm:presLayoutVars>
          <dgm:bulletEnabled val="1"/>
        </dgm:presLayoutVars>
      </dgm:prSet>
      <dgm:spPr/>
    </dgm:pt>
    <dgm:pt modelId="{722448B2-E24C-4647-8231-A97A7C305416}" type="pres">
      <dgm:prSet presAssocID="{EB822FB1-2FDF-4DF0-A72E-B240251E29CF}" presName="negSpace" presStyleCnt="0"/>
      <dgm:spPr/>
    </dgm:pt>
    <dgm:pt modelId="{C8DB41C4-C1CF-4F18-B5DF-1505B1E167DA}" type="pres">
      <dgm:prSet presAssocID="{EB822FB1-2FDF-4DF0-A72E-B240251E29CF}" presName="circle" presStyleLbl="node1" presStyleIdx="1" presStyleCnt="3"/>
      <dgm:spPr/>
    </dgm:pt>
    <dgm:pt modelId="{82DCF458-C4AB-4100-886A-1A63DE071AC7}" type="pres">
      <dgm:prSet presAssocID="{E86CDA11-67C9-4C17-8CEB-0DA29E7C327E}" presName="transSpace" presStyleCnt="0"/>
      <dgm:spPr/>
    </dgm:pt>
    <dgm:pt modelId="{F6B43F01-D882-47B8-B90E-9AFCCBB49855}" type="pres">
      <dgm:prSet presAssocID="{1FD05C23-F827-4771-B3F7-147634A0CBFA}" presName="posSpace" presStyleCnt="0"/>
      <dgm:spPr/>
    </dgm:pt>
    <dgm:pt modelId="{DA96FD0D-678A-423A-9AA8-1F08B3BBD3E5}" type="pres">
      <dgm:prSet presAssocID="{1FD05C23-F827-4771-B3F7-147634A0CBFA}" presName="vertFlow" presStyleCnt="0"/>
      <dgm:spPr/>
    </dgm:pt>
    <dgm:pt modelId="{86396277-06B1-4F43-8C18-E670CB21E8B4}" type="pres">
      <dgm:prSet presAssocID="{1FD05C23-F827-4771-B3F7-147634A0CBFA}" presName="topSpace" presStyleCnt="0"/>
      <dgm:spPr/>
    </dgm:pt>
    <dgm:pt modelId="{14853564-B1C4-4AB1-B712-BBAA99BD1EA5}" type="pres">
      <dgm:prSet presAssocID="{1FD05C23-F827-4771-B3F7-147634A0CBFA}" presName="firstComp" presStyleCnt="0"/>
      <dgm:spPr/>
    </dgm:pt>
    <dgm:pt modelId="{0AFCBBBF-40DE-40E5-B924-06BAC5EA9A3D}" type="pres">
      <dgm:prSet presAssocID="{1FD05C23-F827-4771-B3F7-147634A0CBFA}" presName="firstChild" presStyleLbl="bgAccFollowNode1" presStyleIdx="2" presStyleCnt="3" custScaleX="100785" custScaleY="128106" custLinFactNeighborX="3711" custLinFactNeighborY="-991"/>
      <dgm:spPr/>
    </dgm:pt>
    <dgm:pt modelId="{4335F67B-4029-4662-BAB7-040D840169A1}" type="pres">
      <dgm:prSet presAssocID="{1FD05C23-F827-4771-B3F7-147634A0CBFA}" presName="firstChildTx" presStyleLbl="bgAccFollowNode1" presStyleIdx="2" presStyleCnt="3">
        <dgm:presLayoutVars>
          <dgm:bulletEnabled val="1"/>
        </dgm:presLayoutVars>
      </dgm:prSet>
      <dgm:spPr/>
    </dgm:pt>
    <dgm:pt modelId="{40769A14-F2B4-4714-9060-CEFFB6FC594C}" type="pres">
      <dgm:prSet presAssocID="{1FD05C23-F827-4771-B3F7-147634A0CBFA}" presName="negSpace" presStyleCnt="0"/>
      <dgm:spPr/>
    </dgm:pt>
    <dgm:pt modelId="{5074A85A-3335-45AF-A14A-3C5E4A9B6927}" type="pres">
      <dgm:prSet presAssocID="{1FD05C23-F827-4771-B3F7-147634A0CBFA}" presName="circle" presStyleLbl="node1" presStyleIdx="2" presStyleCnt="3"/>
      <dgm:spPr/>
    </dgm:pt>
  </dgm:ptLst>
  <dgm:cxnLst>
    <dgm:cxn modelId="{8AC6C027-98D6-4F7D-A6B4-46CF4F4C1A63}" type="presOf" srcId="{7AA3A15B-096F-4FE2-8FC5-D82ECE013217}" destId="{2316FD79-6AA3-43B5-92C8-A08C48D256E7}" srcOrd="1" destOrd="0" presId="urn:microsoft.com/office/officeart/2005/8/layout/hList9"/>
    <dgm:cxn modelId="{596AEE3A-81C2-4E29-B552-46D9838A3C6E}" type="presOf" srcId="{1FD05C23-F827-4771-B3F7-147634A0CBFA}" destId="{5074A85A-3335-45AF-A14A-3C5E4A9B6927}" srcOrd="0" destOrd="0" presId="urn:microsoft.com/office/officeart/2005/8/layout/hList9"/>
    <dgm:cxn modelId="{CC37EE61-29B0-4314-A1E2-54C6A704F805}" type="presOf" srcId="{B8E0E03E-B784-4CEA-9967-F826C796D03B}" destId="{5EBC3ADC-E900-427C-97EF-51B98B6E8E9D}" srcOrd="0" destOrd="0" presId="urn:microsoft.com/office/officeart/2005/8/layout/hList9"/>
    <dgm:cxn modelId="{5AB97C45-E75B-4659-B185-4FF649785782}" type="presOf" srcId="{7AA3A15B-096F-4FE2-8FC5-D82ECE013217}" destId="{837B91C9-EF48-47BD-9D55-15EC1501C33B}" srcOrd="0" destOrd="0" presId="urn:microsoft.com/office/officeart/2005/8/layout/hList9"/>
    <dgm:cxn modelId="{3FEC0F4A-EE9B-4732-A074-093056FBC2EA}" type="presOf" srcId="{4A03B7B8-C880-4DE8-878B-437C3F4B887F}" destId="{0AFCBBBF-40DE-40E5-B924-06BAC5EA9A3D}" srcOrd="0" destOrd="0" presId="urn:microsoft.com/office/officeart/2005/8/layout/hList9"/>
    <dgm:cxn modelId="{97355A7F-4EB2-4DFB-9A17-2ECE6DF7CB1B}" srcId="{C98639A5-F90E-4E93-9BBD-25A4235F3923}" destId="{7AA3A15B-096F-4FE2-8FC5-D82ECE013217}" srcOrd="0" destOrd="0" parTransId="{C1BB5195-88FF-42BD-AE0C-21FC538F4E0A}" sibTransId="{8BA2FE07-6FA5-4E39-8E87-E1C58EC1D0AA}"/>
    <dgm:cxn modelId="{91649289-1195-4EB8-89B1-DD9F42ED92E8}" type="presOf" srcId="{EB822FB1-2FDF-4DF0-A72E-B240251E29CF}" destId="{C8DB41C4-C1CF-4F18-B5DF-1505B1E167DA}" srcOrd="0" destOrd="0" presId="urn:microsoft.com/office/officeart/2005/8/layout/hList9"/>
    <dgm:cxn modelId="{6EABEE89-1E59-480A-A715-4F06C3BBB3F6}" type="presOf" srcId="{FFDB3C85-1D07-46DE-8EAD-241BC5D2AEA8}" destId="{9CA1B033-E497-455A-A87B-0062E714E269}" srcOrd="1" destOrd="0" presId="urn:microsoft.com/office/officeart/2005/8/layout/hList9"/>
    <dgm:cxn modelId="{DEB3C092-A4C7-4610-AA5C-F2094F85C923}" srcId="{B8E0E03E-B784-4CEA-9967-F826C796D03B}" destId="{1FD05C23-F827-4771-B3F7-147634A0CBFA}" srcOrd="2" destOrd="0" parTransId="{F3A219E2-A845-4E14-87A4-FC4B0490DB3F}" sibTransId="{3507C968-9D98-4E7D-9206-62BDE8A6423D}"/>
    <dgm:cxn modelId="{5C8D8094-352B-4B4D-9E64-DDDB0CF6121D}" type="presOf" srcId="{C98639A5-F90E-4E93-9BBD-25A4235F3923}" destId="{5C7E11B3-D9FB-4653-88A7-E4C4974A52D8}" srcOrd="0" destOrd="0" presId="urn:microsoft.com/office/officeart/2005/8/layout/hList9"/>
    <dgm:cxn modelId="{EFC9EAA2-1B26-4691-9E73-15ED3CA46568}" type="presOf" srcId="{4A03B7B8-C880-4DE8-878B-437C3F4B887F}" destId="{4335F67B-4029-4662-BAB7-040D840169A1}" srcOrd="1" destOrd="0" presId="urn:microsoft.com/office/officeart/2005/8/layout/hList9"/>
    <dgm:cxn modelId="{EE8A74AB-3B00-481D-B038-AA5D1A5E76F1}" srcId="{1FD05C23-F827-4771-B3F7-147634A0CBFA}" destId="{4A03B7B8-C880-4DE8-878B-437C3F4B887F}" srcOrd="0" destOrd="0" parTransId="{F820DED5-8CF6-4490-B948-B86CD350B1F4}" sibTransId="{A2E49F90-9749-4059-95E0-5641DF943B73}"/>
    <dgm:cxn modelId="{0A2AC9BE-4573-445F-9813-2D8AB80FAEAA}" srcId="{EB822FB1-2FDF-4DF0-A72E-B240251E29CF}" destId="{FFDB3C85-1D07-46DE-8EAD-241BC5D2AEA8}" srcOrd="0" destOrd="0" parTransId="{447E0111-CE15-43AE-A7C2-95617CEA5754}" sibTransId="{D7E11242-ECE0-4FA5-A3B6-1CC81D712429}"/>
    <dgm:cxn modelId="{CC6D50D5-9A11-43E7-83A9-DFADC471BEF6}" srcId="{B8E0E03E-B784-4CEA-9967-F826C796D03B}" destId="{EB822FB1-2FDF-4DF0-A72E-B240251E29CF}" srcOrd="1" destOrd="0" parTransId="{B6C26044-42AA-4907-966C-13F3F6117505}" sibTransId="{E86CDA11-67C9-4C17-8CEB-0DA29E7C327E}"/>
    <dgm:cxn modelId="{A44F46E1-C0E9-4F28-8367-129897541C71}" type="presOf" srcId="{FFDB3C85-1D07-46DE-8EAD-241BC5D2AEA8}" destId="{2C21EB64-8CBB-4C1B-9BBF-1284DF538061}" srcOrd="0" destOrd="0" presId="urn:microsoft.com/office/officeart/2005/8/layout/hList9"/>
    <dgm:cxn modelId="{01BEF0FC-37EE-46D2-9ADA-8760AD063573}" srcId="{B8E0E03E-B784-4CEA-9967-F826C796D03B}" destId="{C98639A5-F90E-4E93-9BBD-25A4235F3923}" srcOrd="0" destOrd="0" parTransId="{49367ED1-E01C-4D5B-97EF-57B2D99ADDE4}" sibTransId="{7EE7B55F-9196-4CA6-8350-071ED0200EDD}"/>
    <dgm:cxn modelId="{13788A5C-366B-4F51-A2AB-00BC602E69AA}" type="presParOf" srcId="{5EBC3ADC-E900-427C-97EF-51B98B6E8E9D}" destId="{6E5FDD6A-F7CA-480E-A063-318BC0ECBB65}" srcOrd="0" destOrd="0" presId="urn:microsoft.com/office/officeart/2005/8/layout/hList9"/>
    <dgm:cxn modelId="{AD4B5713-2188-498B-A913-8220F75F0DF4}" type="presParOf" srcId="{5EBC3ADC-E900-427C-97EF-51B98B6E8E9D}" destId="{D338F305-2960-4637-9D88-0A67E30BC2F6}" srcOrd="1" destOrd="0" presId="urn:microsoft.com/office/officeart/2005/8/layout/hList9"/>
    <dgm:cxn modelId="{EA39539A-0446-4519-95BF-1266AA0B1B6E}" type="presParOf" srcId="{D338F305-2960-4637-9D88-0A67E30BC2F6}" destId="{80AB051E-AC9D-408A-92B5-5982AA214EF0}" srcOrd="0" destOrd="0" presId="urn:microsoft.com/office/officeart/2005/8/layout/hList9"/>
    <dgm:cxn modelId="{1D142B77-C14B-49F5-8F2E-C8BF7392721F}" type="presParOf" srcId="{D338F305-2960-4637-9D88-0A67E30BC2F6}" destId="{E326F701-B4EB-48B5-90D0-00FBA3AFA925}" srcOrd="1" destOrd="0" presId="urn:microsoft.com/office/officeart/2005/8/layout/hList9"/>
    <dgm:cxn modelId="{6DFA4831-5DFB-457C-BE9D-20D1F190C2D1}" type="presParOf" srcId="{E326F701-B4EB-48B5-90D0-00FBA3AFA925}" destId="{837B91C9-EF48-47BD-9D55-15EC1501C33B}" srcOrd="0" destOrd="0" presId="urn:microsoft.com/office/officeart/2005/8/layout/hList9"/>
    <dgm:cxn modelId="{4A9CBB3D-E59F-4872-A9E4-B5A8BDBBFB3B}" type="presParOf" srcId="{E326F701-B4EB-48B5-90D0-00FBA3AFA925}" destId="{2316FD79-6AA3-43B5-92C8-A08C48D256E7}" srcOrd="1" destOrd="0" presId="urn:microsoft.com/office/officeart/2005/8/layout/hList9"/>
    <dgm:cxn modelId="{EB8623CA-C3C2-4D5A-B5C0-1738E2750AB2}" type="presParOf" srcId="{5EBC3ADC-E900-427C-97EF-51B98B6E8E9D}" destId="{948EAD24-2A9E-4AA5-B01E-F794D35CC14D}" srcOrd="2" destOrd="0" presId="urn:microsoft.com/office/officeart/2005/8/layout/hList9"/>
    <dgm:cxn modelId="{2958B547-88DE-457B-AE8B-537A632A4B68}" type="presParOf" srcId="{5EBC3ADC-E900-427C-97EF-51B98B6E8E9D}" destId="{5C7E11B3-D9FB-4653-88A7-E4C4974A52D8}" srcOrd="3" destOrd="0" presId="urn:microsoft.com/office/officeart/2005/8/layout/hList9"/>
    <dgm:cxn modelId="{838B1202-A8D8-421B-8A33-57EBC564FFB2}" type="presParOf" srcId="{5EBC3ADC-E900-427C-97EF-51B98B6E8E9D}" destId="{2368A021-CE54-4E43-8906-F99FB5593C71}" srcOrd="4" destOrd="0" presId="urn:microsoft.com/office/officeart/2005/8/layout/hList9"/>
    <dgm:cxn modelId="{F7B5E6A5-9BD7-4715-ADD9-B038411A2B4C}" type="presParOf" srcId="{5EBC3ADC-E900-427C-97EF-51B98B6E8E9D}" destId="{CFF5F4AE-4887-4CDB-A103-AC0A21E46715}" srcOrd="5" destOrd="0" presId="urn:microsoft.com/office/officeart/2005/8/layout/hList9"/>
    <dgm:cxn modelId="{5B8E1EBD-9014-4F21-B29D-04CC2FB89F85}" type="presParOf" srcId="{5EBC3ADC-E900-427C-97EF-51B98B6E8E9D}" destId="{CFBF335D-B8F7-4F97-8425-8385C01CDC70}" srcOrd="6" destOrd="0" presId="urn:microsoft.com/office/officeart/2005/8/layout/hList9"/>
    <dgm:cxn modelId="{48E8DBC4-06D0-4E0D-ADAB-B8F874E839EB}" type="presParOf" srcId="{CFBF335D-B8F7-4F97-8425-8385C01CDC70}" destId="{CE9541B1-EDFE-44BE-A2E0-9DBF84273F8B}" srcOrd="0" destOrd="0" presId="urn:microsoft.com/office/officeart/2005/8/layout/hList9"/>
    <dgm:cxn modelId="{2AC0A12B-9D9F-4437-8F5A-D5FCFB9F1751}" type="presParOf" srcId="{CFBF335D-B8F7-4F97-8425-8385C01CDC70}" destId="{ECD7CA7E-5D35-40FB-BF6E-53EC7F2724B3}" srcOrd="1" destOrd="0" presId="urn:microsoft.com/office/officeart/2005/8/layout/hList9"/>
    <dgm:cxn modelId="{98B9AAAA-4E90-4141-9D82-4B2736730B5E}" type="presParOf" srcId="{ECD7CA7E-5D35-40FB-BF6E-53EC7F2724B3}" destId="{2C21EB64-8CBB-4C1B-9BBF-1284DF538061}" srcOrd="0" destOrd="0" presId="urn:microsoft.com/office/officeart/2005/8/layout/hList9"/>
    <dgm:cxn modelId="{7B78618F-C44C-4E12-8832-FF8406356604}" type="presParOf" srcId="{ECD7CA7E-5D35-40FB-BF6E-53EC7F2724B3}" destId="{9CA1B033-E497-455A-A87B-0062E714E269}" srcOrd="1" destOrd="0" presId="urn:microsoft.com/office/officeart/2005/8/layout/hList9"/>
    <dgm:cxn modelId="{F47DCC63-5A4E-4322-96DB-E16F7B4089A1}" type="presParOf" srcId="{5EBC3ADC-E900-427C-97EF-51B98B6E8E9D}" destId="{722448B2-E24C-4647-8231-A97A7C305416}" srcOrd="7" destOrd="0" presId="urn:microsoft.com/office/officeart/2005/8/layout/hList9"/>
    <dgm:cxn modelId="{3E5477BF-FA3E-4A04-9B0E-BD3509126009}" type="presParOf" srcId="{5EBC3ADC-E900-427C-97EF-51B98B6E8E9D}" destId="{C8DB41C4-C1CF-4F18-B5DF-1505B1E167DA}" srcOrd="8" destOrd="0" presId="urn:microsoft.com/office/officeart/2005/8/layout/hList9"/>
    <dgm:cxn modelId="{36EC9941-41BD-4A3B-A02B-CC9425B4BB0F}" type="presParOf" srcId="{5EBC3ADC-E900-427C-97EF-51B98B6E8E9D}" destId="{82DCF458-C4AB-4100-886A-1A63DE071AC7}" srcOrd="9" destOrd="0" presId="urn:microsoft.com/office/officeart/2005/8/layout/hList9"/>
    <dgm:cxn modelId="{CE5F1446-85F2-4735-8596-BA43C7A54724}" type="presParOf" srcId="{5EBC3ADC-E900-427C-97EF-51B98B6E8E9D}" destId="{F6B43F01-D882-47B8-B90E-9AFCCBB49855}" srcOrd="10" destOrd="0" presId="urn:microsoft.com/office/officeart/2005/8/layout/hList9"/>
    <dgm:cxn modelId="{F9B0169F-405E-4571-A0C6-26FA2F078CDA}" type="presParOf" srcId="{5EBC3ADC-E900-427C-97EF-51B98B6E8E9D}" destId="{DA96FD0D-678A-423A-9AA8-1F08B3BBD3E5}" srcOrd="11" destOrd="0" presId="urn:microsoft.com/office/officeart/2005/8/layout/hList9"/>
    <dgm:cxn modelId="{A637034E-F2A8-457C-9176-A11637665368}" type="presParOf" srcId="{DA96FD0D-678A-423A-9AA8-1F08B3BBD3E5}" destId="{86396277-06B1-4F43-8C18-E670CB21E8B4}" srcOrd="0" destOrd="0" presId="urn:microsoft.com/office/officeart/2005/8/layout/hList9"/>
    <dgm:cxn modelId="{5D6D6CE5-1061-43C5-8DA9-7600902BB84A}" type="presParOf" srcId="{DA96FD0D-678A-423A-9AA8-1F08B3BBD3E5}" destId="{14853564-B1C4-4AB1-B712-BBAA99BD1EA5}" srcOrd="1" destOrd="0" presId="urn:microsoft.com/office/officeart/2005/8/layout/hList9"/>
    <dgm:cxn modelId="{0CE63010-71DF-489A-BC72-4AC417E70538}" type="presParOf" srcId="{14853564-B1C4-4AB1-B712-BBAA99BD1EA5}" destId="{0AFCBBBF-40DE-40E5-B924-06BAC5EA9A3D}" srcOrd="0" destOrd="0" presId="urn:microsoft.com/office/officeart/2005/8/layout/hList9"/>
    <dgm:cxn modelId="{0FCEC888-3485-4BD9-8CB7-D83F09D2BED2}" type="presParOf" srcId="{14853564-B1C4-4AB1-B712-BBAA99BD1EA5}" destId="{4335F67B-4029-4662-BAB7-040D840169A1}" srcOrd="1" destOrd="0" presId="urn:microsoft.com/office/officeart/2005/8/layout/hList9"/>
    <dgm:cxn modelId="{4B4167DD-2235-4A34-9F0F-02BC22E840E2}" type="presParOf" srcId="{5EBC3ADC-E900-427C-97EF-51B98B6E8E9D}" destId="{40769A14-F2B4-4714-9060-CEFFB6FC594C}" srcOrd="12" destOrd="0" presId="urn:microsoft.com/office/officeart/2005/8/layout/hList9"/>
    <dgm:cxn modelId="{EEB2982D-53A2-48C1-A7F0-958A863FC0D6}" type="presParOf" srcId="{5EBC3ADC-E900-427C-97EF-51B98B6E8E9D}" destId="{5074A85A-3335-45AF-A14A-3C5E4A9B6927}" srcOrd="13"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8E0E03E-B784-4CEA-9967-F826C796D03B}" type="doc">
      <dgm:prSet loTypeId="urn:microsoft.com/office/officeart/2005/8/layout/hList9" loCatId="list" qsTypeId="urn:microsoft.com/office/officeart/2005/8/quickstyle/simple1" qsCatId="simple" csTypeId="urn:microsoft.com/office/officeart/2005/8/colors/accent0_1" csCatId="mainScheme" phldr="1"/>
      <dgm:spPr/>
      <dgm:t>
        <a:bodyPr/>
        <a:lstStyle/>
        <a:p>
          <a:endParaRPr lang="en-IN"/>
        </a:p>
      </dgm:t>
    </dgm:pt>
    <dgm:pt modelId="{C98639A5-F90E-4E93-9BBD-25A4235F3923}">
      <dgm:prSet phldrT="[Text]" custT="1"/>
      <dgm:spPr/>
      <dgm:t>
        <a:bodyPr/>
        <a:lstStyle/>
        <a:p>
          <a:pPr algn="ctr"/>
          <a:r>
            <a:rPr lang="en-IN" sz="1000" b="1" dirty="0"/>
            <a:t>TREND AND PREDICTIVE ANALYSIS</a:t>
          </a:r>
        </a:p>
      </dgm:t>
    </dgm:pt>
    <dgm:pt modelId="{49367ED1-E01C-4D5B-97EF-57B2D99ADDE4}" type="parTrans" cxnId="{01BEF0FC-37EE-46D2-9ADA-8760AD063573}">
      <dgm:prSet/>
      <dgm:spPr/>
      <dgm:t>
        <a:bodyPr/>
        <a:lstStyle/>
        <a:p>
          <a:endParaRPr lang="en-IN"/>
        </a:p>
      </dgm:t>
    </dgm:pt>
    <dgm:pt modelId="{7EE7B55F-9196-4CA6-8350-071ED0200EDD}" type="sibTrans" cxnId="{01BEF0FC-37EE-46D2-9ADA-8760AD063573}">
      <dgm:prSet/>
      <dgm:spPr/>
      <dgm:t>
        <a:bodyPr/>
        <a:lstStyle/>
        <a:p>
          <a:endParaRPr lang="en-IN"/>
        </a:p>
      </dgm:t>
    </dgm:pt>
    <dgm:pt modelId="{7AA3A15B-096F-4FE2-8FC5-D82ECE013217}">
      <dgm:prSet phldrT="[Text]" custT="1"/>
      <dgm:spPr/>
      <dgm:t>
        <a:bodyPr/>
        <a:lstStyle/>
        <a:p>
          <a:pPr algn="l"/>
          <a:r>
            <a:rPr lang="en-US" sz="1200" dirty="0"/>
            <a:t>Conduct time series analysis for salary trends.</a:t>
          </a:r>
        </a:p>
        <a:p>
          <a:pPr algn="l"/>
          <a:r>
            <a:rPr lang="en-US" sz="1200" dirty="0"/>
            <a:t>Develop predictive models to forecast future salary trends.</a:t>
          </a:r>
          <a:endParaRPr lang="en-IN" sz="1200" dirty="0"/>
        </a:p>
      </dgm:t>
    </dgm:pt>
    <dgm:pt modelId="{C1BB5195-88FF-42BD-AE0C-21FC538F4E0A}" type="parTrans" cxnId="{97355A7F-4EB2-4DFB-9A17-2ECE6DF7CB1B}">
      <dgm:prSet/>
      <dgm:spPr/>
      <dgm:t>
        <a:bodyPr/>
        <a:lstStyle/>
        <a:p>
          <a:endParaRPr lang="en-IN"/>
        </a:p>
      </dgm:t>
    </dgm:pt>
    <dgm:pt modelId="{8BA2FE07-6FA5-4E39-8E87-E1C58EC1D0AA}" type="sibTrans" cxnId="{97355A7F-4EB2-4DFB-9A17-2ECE6DF7CB1B}">
      <dgm:prSet/>
      <dgm:spPr/>
      <dgm:t>
        <a:bodyPr/>
        <a:lstStyle/>
        <a:p>
          <a:endParaRPr lang="en-IN"/>
        </a:p>
      </dgm:t>
    </dgm:pt>
    <dgm:pt modelId="{EB822FB1-2FDF-4DF0-A72E-B240251E29CF}">
      <dgm:prSet phldrT="[Text]"/>
      <dgm:spPr/>
      <dgm:t>
        <a:bodyPr/>
        <a:lstStyle/>
        <a:p>
          <a:r>
            <a:rPr lang="en-IN" b="1" dirty="0"/>
            <a:t>CLUSTERING</a:t>
          </a:r>
        </a:p>
      </dgm:t>
    </dgm:pt>
    <dgm:pt modelId="{B6C26044-42AA-4907-966C-13F3F6117505}" type="parTrans" cxnId="{CC6D50D5-9A11-43E7-83A9-DFADC471BEF6}">
      <dgm:prSet/>
      <dgm:spPr/>
      <dgm:t>
        <a:bodyPr/>
        <a:lstStyle/>
        <a:p>
          <a:endParaRPr lang="en-IN"/>
        </a:p>
      </dgm:t>
    </dgm:pt>
    <dgm:pt modelId="{E86CDA11-67C9-4C17-8CEB-0DA29E7C327E}" type="sibTrans" cxnId="{CC6D50D5-9A11-43E7-83A9-DFADC471BEF6}">
      <dgm:prSet/>
      <dgm:spPr/>
      <dgm:t>
        <a:bodyPr/>
        <a:lstStyle/>
        <a:p>
          <a:endParaRPr lang="en-IN"/>
        </a:p>
      </dgm:t>
    </dgm:pt>
    <dgm:pt modelId="{FFDB3C85-1D07-46DE-8EAD-241BC5D2AEA8}">
      <dgm:prSet phldrT="[Text]" custT="1"/>
      <dgm:spPr/>
      <dgm:t>
        <a:bodyPr/>
        <a:lstStyle/>
        <a:p>
          <a:pPr algn="l"/>
          <a:r>
            <a:rPr lang="en-US" sz="1100" dirty="0"/>
            <a:t>Apply clustering techniques to identify employee groups with similar characteristics (e.g., high earners, potential leavers).</a:t>
          </a:r>
          <a:endParaRPr lang="en-IN" sz="1100" dirty="0"/>
        </a:p>
      </dgm:t>
    </dgm:pt>
    <dgm:pt modelId="{447E0111-CE15-43AE-A7C2-95617CEA5754}" type="parTrans" cxnId="{0A2AC9BE-4573-445F-9813-2D8AB80FAEAA}">
      <dgm:prSet/>
      <dgm:spPr/>
      <dgm:t>
        <a:bodyPr/>
        <a:lstStyle/>
        <a:p>
          <a:endParaRPr lang="en-IN"/>
        </a:p>
      </dgm:t>
    </dgm:pt>
    <dgm:pt modelId="{D7E11242-ECE0-4FA5-A3B6-1CC81D712429}" type="sibTrans" cxnId="{0A2AC9BE-4573-445F-9813-2D8AB80FAEAA}">
      <dgm:prSet/>
      <dgm:spPr/>
      <dgm:t>
        <a:bodyPr/>
        <a:lstStyle/>
        <a:p>
          <a:endParaRPr lang="en-IN"/>
        </a:p>
      </dgm:t>
    </dgm:pt>
    <dgm:pt modelId="{1FD05C23-F827-4771-B3F7-147634A0CBFA}">
      <dgm:prSet phldrT="[Text]"/>
      <dgm:spPr/>
      <dgm:t>
        <a:bodyPr/>
        <a:lstStyle/>
        <a:p>
          <a:r>
            <a:rPr lang="en-IN" b="1" dirty="0"/>
            <a:t>BENCH MARKING</a:t>
          </a:r>
        </a:p>
      </dgm:t>
    </dgm:pt>
    <dgm:pt modelId="{F3A219E2-A845-4E14-87A4-FC4B0490DB3F}" type="parTrans" cxnId="{DEB3C092-A4C7-4610-AA5C-F2094F85C923}">
      <dgm:prSet/>
      <dgm:spPr/>
      <dgm:t>
        <a:bodyPr/>
        <a:lstStyle/>
        <a:p>
          <a:endParaRPr lang="en-IN"/>
        </a:p>
      </dgm:t>
    </dgm:pt>
    <dgm:pt modelId="{3507C968-9D98-4E7D-9206-62BDE8A6423D}" type="sibTrans" cxnId="{DEB3C092-A4C7-4610-AA5C-F2094F85C923}">
      <dgm:prSet/>
      <dgm:spPr/>
      <dgm:t>
        <a:bodyPr/>
        <a:lstStyle/>
        <a:p>
          <a:endParaRPr lang="en-IN"/>
        </a:p>
      </dgm:t>
    </dgm:pt>
    <dgm:pt modelId="{4A03B7B8-C880-4DE8-878B-437C3F4B887F}">
      <dgm:prSet phldrT="[Text]" custT="1"/>
      <dgm:spPr/>
      <dgm:t>
        <a:bodyPr/>
        <a:lstStyle/>
        <a:p>
          <a:r>
            <a:rPr lang="en-US" sz="1100" dirty="0"/>
            <a:t>Compare internal salary data with industry benchmarks to evaluate competitiveness.
</a:t>
          </a:r>
          <a:endParaRPr lang="en-IN" sz="1100" dirty="0"/>
        </a:p>
      </dgm:t>
    </dgm:pt>
    <dgm:pt modelId="{F820DED5-8CF6-4490-B948-B86CD350B1F4}" type="parTrans" cxnId="{EE8A74AB-3B00-481D-B038-AA5D1A5E76F1}">
      <dgm:prSet/>
      <dgm:spPr/>
      <dgm:t>
        <a:bodyPr/>
        <a:lstStyle/>
        <a:p>
          <a:endParaRPr lang="en-IN"/>
        </a:p>
      </dgm:t>
    </dgm:pt>
    <dgm:pt modelId="{A2E49F90-9749-4059-95E0-5641DF943B73}" type="sibTrans" cxnId="{EE8A74AB-3B00-481D-B038-AA5D1A5E76F1}">
      <dgm:prSet/>
      <dgm:spPr/>
      <dgm:t>
        <a:bodyPr/>
        <a:lstStyle/>
        <a:p>
          <a:endParaRPr lang="en-IN"/>
        </a:p>
      </dgm:t>
    </dgm:pt>
    <dgm:pt modelId="{5EBC3ADC-E900-427C-97EF-51B98B6E8E9D}" type="pres">
      <dgm:prSet presAssocID="{B8E0E03E-B784-4CEA-9967-F826C796D03B}" presName="list" presStyleCnt="0">
        <dgm:presLayoutVars>
          <dgm:dir/>
          <dgm:animLvl val="lvl"/>
        </dgm:presLayoutVars>
      </dgm:prSet>
      <dgm:spPr/>
    </dgm:pt>
    <dgm:pt modelId="{6E5FDD6A-F7CA-480E-A063-318BC0ECBB65}" type="pres">
      <dgm:prSet presAssocID="{C98639A5-F90E-4E93-9BBD-25A4235F3923}" presName="posSpace" presStyleCnt="0"/>
      <dgm:spPr/>
    </dgm:pt>
    <dgm:pt modelId="{D338F305-2960-4637-9D88-0A67E30BC2F6}" type="pres">
      <dgm:prSet presAssocID="{C98639A5-F90E-4E93-9BBD-25A4235F3923}" presName="vertFlow" presStyleCnt="0"/>
      <dgm:spPr/>
    </dgm:pt>
    <dgm:pt modelId="{80AB051E-AC9D-408A-92B5-5982AA214EF0}" type="pres">
      <dgm:prSet presAssocID="{C98639A5-F90E-4E93-9BBD-25A4235F3923}" presName="topSpace" presStyleCnt="0"/>
      <dgm:spPr/>
    </dgm:pt>
    <dgm:pt modelId="{E326F701-B4EB-48B5-90D0-00FBA3AFA925}" type="pres">
      <dgm:prSet presAssocID="{C98639A5-F90E-4E93-9BBD-25A4235F3923}" presName="firstComp" presStyleCnt="0"/>
      <dgm:spPr/>
    </dgm:pt>
    <dgm:pt modelId="{837B91C9-EF48-47BD-9D55-15EC1501C33B}" type="pres">
      <dgm:prSet presAssocID="{C98639A5-F90E-4E93-9BBD-25A4235F3923}" presName="firstChild" presStyleLbl="bgAccFollowNode1" presStyleIdx="0" presStyleCnt="3" custScaleY="125119"/>
      <dgm:spPr/>
    </dgm:pt>
    <dgm:pt modelId="{2316FD79-6AA3-43B5-92C8-A08C48D256E7}" type="pres">
      <dgm:prSet presAssocID="{C98639A5-F90E-4E93-9BBD-25A4235F3923}" presName="firstChildTx" presStyleLbl="bgAccFollowNode1" presStyleIdx="0" presStyleCnt="3">
        <dgm:presLayoutVars>
          <dgm:bulletEnabled val="1"/>
        </dgm:presLayoutVars>
      </dgm:prSet>
      <dgm:spPr/>
    </dgm:pt>
    <dgm:pt modelId="{948EAD24-2A9E-4AA5-B01E-F794D35CC14D}" type="pres">
      <dgm:prSet presAssocID="{C98639A5-F90E-4E93-9BBD-25A4235F3923}" presName="negSpace" presStyleCnt="0"/>
      <dgm:spPr/>
    </dgm:pt>
    <dgm:pt modelId="{5C7E11B3-D9FB-4653-88A7-E4C4974A52D8}" type="pres">
      <dgm:prSet presAssocID="{C98639A5-F90E-4E93-9BBD-25A4235F3923}" presName="circle" presStyleLbl="node1" presStyleIdx="0" presStyleCnt="3"/>
      <dgm:spPr/>
    </dgm:pt>
    <dgm:pt modelId="{2368A021-CE54-4E43-8906-F99FB5593C71}" type="pres">
      <dgm:prSet presAssocID="{7EE7B55F-9196-4CA6-8350-071ED0200EDD}" presName="transSpace" presStyleCnt="0"/>
      <dgm:spPr/>
    </dgm:pt>
    <dgm:pt modelId="{CFF5F4AE-4887-4CDB-A103-AC0A21E46715}" type="pres">
      <dgm:prSet presAssocID="{EB822FB1-2FDF-4DF0-A72E-B240251E29CF}" presName="posSpace" presStyleCnt="0"/>
      <dgm:spPr/>
    </dgm:pt>
    <dgm:pt modelId="{CFBF335D-B8F7-4F97-8425-8385C01CDC70}" type="pres">
      <dgm:prSet presAssocID="{EB822FB1-2FDF-4DF0-A72E-B240251E29CF}" presName="vertFlow" presStyleCnt="0"/>
      <dgm:spPr/>
    </dgm:pt>
    <dgm:pt modelId="{CE9541B1-EDFE-44BE-A2E0-9DBF84273F8B}" type="pres">
      <dgm:prSet presAssocID="{EB822FB1-2FDF-4DF0-A72E-B240251E29CF}" presName="topSpace" presStyleCnt="0"/>
      <dgm:spPr/>
    </dgm:pt>
    <dgm:pt modelId="{ECD7CA7E-5D35-40FB-BF6E-53EC7F2724B3}" type="pres">
      <dgm:prSet presAssocID="{EB822FB1-2FDF-4DF0-A72E-B240251E29CF}" presName="firstComp" presStyleCnt="0"/>
      <dgm:spPr/>
    </dgm:pt>
    <dgm:pt modelId="{2C21EB64-8CBB-4C1B-9BBF-1284DF538061}" type="pres">
      <dgm:prSet presAssocID="{EB822FB1-2FDF-4DF0-A72E-B240251E29CF}" presName="firstChild" presStyleLbl="bgAccFollowNode1" presStyleIdx="1" presStyleCnt="3" custScaleY="127366" custLinFactNeighborX="5080" custLinFactNeighborY="1124"/>
      <dgm:spPr/>
    </dgm:pt>
    <dgm:pt modelId="{9CA1B033-E497-455A-A87B-0062E714E269}" type="pres">
      <dgm:prSet presAssocID="{EB822FB1-2FDF-4DF0-A72E-B240251E29CF}" presName="firstChildTx" presStyleLbl="bgAccFollowNode1" presStyleIdx="1" presStyleCnt="3">
        <dgm:presLayoutVars>
          <dgm:bulletEnabled val="1"/>
        </dgm:presLayoutVars>
      </dgm:prSet>
      <dgm:spPr/>
    </dgm:pt>
    <dgm:pt modelId="{722448B2-E24C-4647-8231-A97A7C305416}" type="pres">
      <dgm:prSet presAssocID="{EB822FB1-2FDF-4DF0-A72E-B240251E29CF}" presName="negSpace" presStyleCnt="0"/>
      <dgm:spPr/>
    </dgm:pt>
    <dgm:pt modelId="{C8DB41C4-C1CF-4F18-B5DF-1505B1E167DA}" type="pres">
      <dgm:prSet presAssocID="{EB822FB1-2FDF-4DF0-A72E-B240251E29CF}" presName="circle" presStyleLbl="node1" presStyleIdx="1" presStyleCnt="3"/>
      <dgm:spPr/>
    </dgm:pt>
    <dgm:pt modelId="{82DCF458-C4AB-4100-886A-1A63DE071AC7}" type="pres">
      <dgm:prSet presAssocID="{E86CDA11-67C9-4C17-8CEB-0DA29E7C327E}" presName="transSpace" presStyleCnt="0"/>
      <dgm:spPr/>
    </dgm:pt>
    <dgm:pt modelId="{F6B43F01-D882-47B8-B90E-9AFCCBB49855}" type="pres">
      <dgm:prSet presAssocID="{1FD05C23-F827-4771-B3F7-147634A0CBFA}" presName="posSpace" presStyleCnt="0"/>
      <dgm:spPr/>
    </dgm:pt>
    <dgm:pt modelId="{DA96FD0D-678A-423A-9AA8-1F08B3BBD3E5}" type="pres">
      <dgm:prSet presAssocID="{1FD05C23-F827-4771-B3F7-147634A0CBFA}" presName="vertFlow" presStyleCnt="0"/>
      <dgm:spPr/>
    </dgm:pt>
    <dgm:pt modelId="{86396277-06B1-4F43-8C18-E670CB21E8B4}" type="pres">
      <dgm:prSet presAssocID="{1FD05C23-F827-4771-B3F7-147634A0CBFA}" presName="topSpace" presStyleCnt="0"/>
      <dgm:spPr/>
    </dgm:pt>
    <dgm:pt modelId="{14853564-B1C4-4AB1-B712-BBAA99BD1EA5}" type="pres">
      <dgm:prSet presAssocID="{1FD05C23-F827-4771-B3F7-147634A0CBFA}" presName="firstComp" presStyleCnt="0"/>
      <dgm:spPr/>
    </dgm:pt>
    <dgm:pt modelId="{0AFCBBBF-40DE-40E5-B924-06BAC5EA9A3D}" type="pres">
      <dgm:prSet presAssocID="{1FD05C23-F827-4771-B3F7-147634A0CBFA}" presName="firstChild" presStyleLbl="bgAccFollowNode1" presStyleIdx="2" presStyleCnt="3" custScaleX="100785" custScaleY="128106" custLinFactNeighborX="3711" custLinFactNeighborY="-991"/>
      <dgm:spPr/>
    </dgm:pt>
    <dgm:pt modelId="{4335F67B-4029-4662-BAB7-040D840169A1}" type="pres">
      <dgm:prSet presAssocID="{1FD05C23-F827-4771-B3F7-147634A0CBFA}" presName="firstChildTx" presStyleLbl="bgAccFollowNode1" presStyleIdx="2" presStyleCnt="3">
        <dgm:presLayoutVars>
          <dgm:bulletEnabled val="1"/>
        </dgm:presLayoutVars>
      </dgm:prSet>
      <dgm:spPr/>
    </dgm:pt>
    <dgm:pt modelId="{40769A14-F2B4-4714-9060-CEFFB6FC594C}" type="pres">
      <dgm:prSet presAssocID="{1FD05C23-F827-4771-B3F7-147634A0CBFA}" presName="negSpace" presStyleCnt="0"/>
      <dgm:spPr/>
    </dgm:pt>
    <dgm:pt modelId="{5074A85A-3335-45AF-A14A-3C5E4A9B6927}" type="pres">
      <dgm:prSet presAssocID="{1FD05C23-F827-4771-B3F7-147634A0CBFA}" presName="circle" presStyleLbl="node1" presStyleIdx="2" presStyleCnt="3"/>
      <dgm:spPr/>
    </dgm:pt>
  </dgm:ptLst>
  <dgm:cxnLst>
    <dgm:cxn modelId="{8AC6C027-98D6-4F7D-A6B4-46CF4F4C1A63}" type="presOf" srcId="{7AA3A15B-096F-4FE2-8FC5-D82ECE013217}" destId="{2316FD79-6AA3-43B5-92C8-A08C48D256E7}" srcOrd="1" destOrd="0" presId="urn:microsoft.com/office/officeart/2005/8/layout/hList9"/>
    <dgm:cxn modelId="{596AEE3A-81C2-4E29-B552-46D9838A3C6E}" type="presOf" srcId="{1FD05C23-F827-4771-B3F7-147634A0CBFA}" destId="{5074A85A-3335-45AF-A14A-3C5E4A9B6927}" srcOrd="0" destOrd="0" presId="urn:microsoft.com/office/officeart/2005/8/layout/hList9"/>
    <dgm:cxn modelId="{CC37EE61-29B0-4314-A1E2-54C6A704F805}" type="presOf" srcId="{B8E0E03E-B784-4CEA-9967-F826C796D03B}" destId="{5EBC3ADC-E900-427C-97EF-51B98B6E8E9D}" srcOrd="0" destOrd="0" presId="urn:microsoft.com/office/officeart/2005/8/layout/hList9"/>
    <dgm:cxn modelId="{5AB97C45-E75B-4659-B185-4FF649785782}" type="presOf" srcId="{7AA3A15B-096F-4FE2-8FC5-D82ECE013217}" destId="{837B91C9-EF48-47BD-9D55-15EC1501C33B}" srcOrd="0" destOrd="0" presId="urn:microsoft.com/office/officeart/2005/8/layout/hList9"/>
    <dgm:cxn modelId="{3FEC0F4A-EE9B-4732-A074-093056FBC2EA}" type="presOf" srcId="{4A03B7B8-C880-4DE8-878B-437C3F4B887F}" destId="{0AFCBBBF-40DE-40E5-B924-06BAC5EA9A3D}" srcOrd="0" destOrd="0" presId="urn:microsoft.com/office/officeart/2005/8/layout/hList9"/>
    <dgm:cxn modelId="{97355A7F-4EB2-4DFB-9A17-2ECE6DF7CB1B}" srcId="{C98639A5-F90E-4E93-9BBD-25A4235F3923}" destId="{7AA3A15B-096F-4FE2-8FC5-D82ECE013217}" srcOrd="0" destOrd="0" parTransId="{C1BB5195-88FF-42BD-AE0C-21FC538F4E0A}" sibTransId="{8BA2FE07-6FA5-4E39-8E87-E1C58EC1D0AA}"/>
    <dgm:cxn modelId="{91649289-1195-4EB8-89B1-DD9F42ED92E8}" type="presOf" srcId="{EB822FB1-2FDF-4DF0-A72E-B240251E29CF}" destId="{C8DB41C4-C1CF-4F18-B5DF-1505B1E167DA}" srcOrd="0" destOrd="0" presId="urn:microsoft.com/office/officeart/2005/8/layout/hList9"/>
    <dgm:cxn modelId="{6EABEE89-1E59-480A-A715-4F06C3BBB3F6}" type="presOf" srcId="{FFDB3C85-1D07-46DE-8EAD-241BC5D2AEA8}" destId="{9CA1B033-E497-455A-A87B-0062E714E269}" srcOrd="1" destOrd="0" presId="urn:microsoft.com/office/officeart/2005/8/layout/hList9"/>
    <dgm:cxn modelId="{DEB3C092-A4C7-4610-AA5C-F2094F85C923}" srcId="{B8E0E03E-B784-4CEA-9967-F826C796D03B}" destId="{1FD05C23-F827-4771-B3F7-147634A0CBFA}" srcOrd="2" destOrd="0" parTransId="{F3A219E2-A845-4E14-87A4-FC4B0490DB3F}" sibTransId="{3507C968-9D98-4E7D-9206-62BDE8A6423D}"/>
    <dgm:cxn modelId="{5C8D8094-352B-4B4D-9E64-DDDB0CF6121D}" type="presOf" srcId="{C98639A5-F90E-4E93-9BBD-25A4235F3923}" destId="{5C7E11B3-D9FB-4653-88A7-E4C4974A52D8}" srcOrd="0" destOrd="0" presId="urn:microsoft.com/office/officeart/2005/8/layout/hList9"/>
    <dgm:cxn modelId="{EFC9EAA2-1B26-4691-9E73-15ED3CA46568}" type="presOf" srcId="{4A03B7B8-C880-4DE8-878B-437C3F4B887F}" destId="{4335F67B-4029-4662-BAB7-040D840169A1}" srcOrd="1" destOrd="0" presId="urn:microsoft.com/office/officeart/2005/8/layout/hList9"/>
    <dgm:cxn modelId="{EE8A74AB-3B00-481D-B038-AA5D1A5E76F1}" srcId="{1FD05C23-F827-4771-B3F7-147634A0CBFA}" destId="{4A03B7B8-C880-4DE8-878B-437C3F4B887F}" srcOrd="0" destOrd="0" parTransId="{F820DED5-8CF6-4490-B948-B86CD350B1F4}" sibTransId="{A2E49F90-9749-4059-95E0-5641DF943B73}"/>
    <dgm:cxn modelId="{0A2AC9BE-4573-445F-9813-2D8AB80FAEAA}" srcId="{EB822FB1-2FDF-4DF0-A72E-B240251E29CF}" destId="{FFDB3C85-1D07-46DE-8EAD-241BC5D2AEA8}" srcOrd="0" destOrd="0" parTransId="{447E0111-CE15-43AE-A7C2-95617CEA5754}" sibTransId="{D7E11242-ECE0-4FA5-A3B6-1CC81D712429}"/>
    <dgm:cxn modelId="{CC6D50D5-9A11-43E7-83A9-DFADC471BEF6}" srcId="{B8E0E03E-B784-4CEA-9967-F826C796D03B}" destId="{EB822FB1-2FDF-4DF0-A72E-B240251E29CF}" srcOrd="1" destOrd="0" parTransId="{B6C26044-42AA-4907-966C-13F3F6117505}" sibTransId="{E86CDA11-67C9-4C17-8CEB-0DA29E7C327E}"/>
    <dgm:cxn modelId="{A44F46E1-C0E9-4F28-8367-129897541C71}" type="presOf" srcId="{FFDB3C85-1D07-46DE-8EAD-241BC5D2AEA8}" destId="{2C21EB64-8CBB-4C1B-9BBF-1284DF538061}" srcOrd="0" destOrd="0" presId="urn:microsoft.com/office/officeart/2005/8/layout/hList9"/>
    <dgm:cxn modelId="{01BEF0FC-37EE-46D2-9ADA-8760AD063573}" srcId="{B8E0E03E-B784-4CEA-9967-F826C796D03B}" destId="{C98639A5-F90E-4E93-9BBD-25A4235F3923}" srcOrd="0" destOrd="0" parTransId="{49367ED1-E01C-4D5B-97EF-57B2D99ADDE4}" sibTransId="{7EE7B55F-9196-4CA6-8350-071ED0200EDD}"/>
    <dgm:cxn modelId="{13788A5C-366B-4F51-A2AB-00BC602E69AA}" type="presParOf" srcId="{5EBC3ADC-E900-427C-97EF-51B98B6E8E9D}" destId="{6E5FDD6A-F7CA-480E-A063-318BC0ECBB65}" srcOrd="0" destOrd="0" presId="urn:microsoft.com/office/officeart/2005/8/layout/hList9"/>
    <dgm:cxn modelId="{AD4B5713-2188-498B-A913-8220F75F0DF4}" type="presParOf" srcId="{5EBC3ADC-E900-427C-97EF-51B98B6E8E9D}" destId="{D338F305-2960-4637-9D88-0A67E30BC2F6}" srcOrd="1" destOrd="0" presId="urn:microsoft.com/office/officeart/2005/8/layout/hList9"/>
    <dgm:cxn modelId="{EA39539A-0446-4519-95BF-1266AA0B1B6E}" type="presParOf" srcId="{D338F305-2960-4637-9D88-0A67E30BC2F6}" destId="{80AB051E-AC9D-408A-92B5-5982AA214EF0}" srcOrd="0" destOrd="0" presId="urn:microsoft.com/office/officeart/2005/8/layout/hList9"/>
    <dgm:cxn modelId="{1D142B77-C14B-49F5-8F2E-C8BF7392721F}" type="presParOf" srcId="{D338F305-2960-4637-9D88-0A67E30BC2F6}" destId="{E326F701-B4EB-48B5-90D0-00FBA3AFA925}" srcOrd="1" destOrd="0" presId="urn:microsoft.com/office/officeart/2005/8/layout/hList9"/>
    <dgm:cxn modelId="{6DFA4831-5DFB-457C-BE9D-20D1F190C2D1}" type="presParOf" srcId="{E326F701-B4EB-48B5-90D0-00FBA3AFA925}" destId="{837B91C9-EF48-47BD-9D55-15EC1501C33B}" srcOrd="0" destOrd="0" presId="urn:microsoft.com/office/officeart/2005/8/layout/hList9"/>
    <dgm:cxn modelId="{4A9CBB3D-E59F-4872-A9E4-B5A8BDBBFB3B}" type="presParOf" srcId="{E326F701-B4EB-48B5-90D0-00FBA3AFA925}" destId="{2316FD79-6AA3-43B5-92C8-A08C48D256E7}" srcOrd="1" destOrd="0" presId="urn:microsoft.com/office/officeart/2005/8/layout/hList9"/>
    <dgm:cxn modelId="{EB8623CA-C3C2-4D5A-B5C0-1738E2750AB2}" type="presParOf" srcId="{5EBC3ADC-E900-427C-97EF-51B98B6E8E9D}" destId="{948EAD24-2A9E-4AA5-B01E-F794D35CC14D}" srcOrd="2" destOrd="0" presId="urn:microsoft.com/office/officeart/2005/8/layout/hList9"/>
    <dgm:cxn modelId="{2958B547-88DE-457B-AE8B-537A632A4B68}" type="presParOf" srcId="{5EBC3ADC-E900-427C-97EF-51B98B6E8E9D}" destId="{5C7E11B3-D9FB-4653-88A7-E4C4974A52D8}" srcOrd="3" destOrd="0" presId="urn:microsoft.com/office/officeart/2005/8/layout/hList9"/>
    <dgm:cxn modelId="{838B1202-A8D8-421B-8A33-57EBC564FFB2}" type="presParOf" srcId="{5EBC3ADC-E900-427C-97EF-51B98B6E8E9D}" destId="{2368A021-CE54-4E43-8906-F99FB5593C71}" srcOrd="4" destOrd="0" presId="urn:microsoft.com/office/officeart/2005/8/layout/hList9"/>
    <dgm:cxn modelId="{F7B5E6A5-9BD7-4715-ADD9-B038411A2B4C}" type="presParOf" srcId="{5EBC3ADC-E900-427C-97EF-51B98B6E8E9D}" destId="{CFF5F4AE-4887-4CDB-A103-AC0A21E46715}" srcOrd="5" destOrd="0" presId="urn:microsoft.com/office/officeart/2005/8/layout/hList9"/>
    <dgm:cxn modelId="{5B8E1EBD-9014-4F21-B29D-04CC2FB89F85}" type="presParOf" srcId="{5EBC3ADC-E900-427C-97EF-51B98B6E8E9D}" destId="{CFBF335D-B8F7-4F97-8425-8385C01CDC70}" srcOrd="6" destOrd="0" presId="urn:microsoft.com/office/officeart/2005/8/layout/hList9"/>
    <dgm:cxn modelId="{48E8DBC4-06D0-4E0D-ADAB-B8F874E839EB}" type="presParOf" srcId="{CFBF335D-B8F7-4F97-8425-8385C01CDC70}" destId="{CE9541B1-EDFE-44BE-A2E0-9DBF84273F8B}" srcOrd="0" destOrd="0" presId="urn:microsoft.com/office/officeart/2005/8/layout/hList9"/>
    <dgm:cxn modelId="{2AC0A12B-9D9F-4437-8F5A-D5FCFB9F1751}" type="presParOf" srcId="{CFBF335D-B8F7-4F97-8425-8385C01CDC70}" destId="{ECD7CA7E-5D35-40FB-BF6E-53EC7F2724B3}" srcOrd="1" destOrd="0" presId="urn:microsoft.com/office/officeart/2005/8/layout/hList9"/>
    <dgm:cxn modelId="{98B9AAAA-4E90-4141-9D82-4B2736730B5E}" type="presParOf" srcId="{ECD7CA7E-5D35-40FB-BF6E-53EC7F2724B3}" destId="{2C21EB64-8CBB-4C1B-9BBF-1284DF538061}" srcOrd="0" destOrd="0" presId="urn:microsoft.com/office/officeart/2005/8/layout/hList9"/>
    <dgm:cxn modelId="{7B78618F-C44C-4E12-8832-FF8406356604}" type="presParOf" srcId="{ECD7CA7E-5D35-40FB-BF6E-53EC7F2724B3}" destId="{9CA1B033-E497-455A-A87B-0062E714E269}" srcOrd="1" destOrd="0" presId="urn:microsoft.com/office/officeart/2005/8/layout/hList9"/>
    <dgm:cxn modelId="{F47DCC63-5A4E-4322-96DB-E16F7B4089A1}" type="presParOf" srcId="{5EBC3ADC-E900-427C-97EF-51B98B6E8E9D}" destId="{722448B2-E24C-4647-8231-A97A7C305416}" srcOrd="7" destOrd="0" presId="urn:microsoft.com/office/officeart/2005/8/layout/hList9"/>
    <dgm:cxn modelId="{3E5477BF-FA3E-4A04-9B0E-BD3509126009}" type="presParOf" srcId="{5EBC3ADC-E900-427C-97EF-51B98B6E8E9D}" destId="{C8DB41C4-C1CF-4F18-B5DF-1505B1E167DA}" srcOrd="8" destOrd="0" presId="urn:microsoft.com/office/officeart/2005/8/layout/hList9"/>
    <dgm:cxn modelId="{36EC9941-41BD-4A3B-A02B-CC9425B4BB0F}" type="presParOf" srcId="{5EBC3ADC-E900-427C-97EF-51B98B6E8E9D}" destId="{82DCF458-C4AB-4100-886A-1A63DE071AC7}" srcOrd="9" destOrd="0" presId="urn:microsoft.com/office/officeart/2005/8/layout/hList9"/>
    <dgm:cxn modelId="{CE5F1446-85F2-4735-8596-BA43C7A54724}" type="presParOf" srcId="{5EBC3ADC-E900-427C-97EF-51B98B6E8E9D}" destId="{F6B43F01-D882-47B8-B90E-9AFCCBB49855}" srcOrd="10" destOrd="0" presId="urn:microsoft.com/office/officeart/2005/8/layout/hList9"/>
    <dgm:cxn modelId="{F9B0169F-405E-4571-A0C6-26FA2F078CDA}" type="presParOf" srcId="{5EBC3ADC-E900-427C-97EF-51B98B6E8E9D}" destId="{DA96FD0D-678A-423A-9AA8-1F08B3BBD3E5}" srcOrd="11" destOrd="0" presId="urn:microsoft.com/office/officeart/2005/8/layout/hList9"/>
    <dgm:cxn modelId="{A637034E-F2A8-457C-9176-A11637665368}" type="presParOf" srcId="{DA96FD0D-678A-423A-9AA8-1F08B3BBD3E5}" destId="{86396277-06B1-4F43-8C18-E670CB21E8B4}" srcOrd="0" destOrd="0" presId="urn:microsoft.com/office/officeart/2005/8/layout/hList9"/>
    <dgm:cxn modelId="{5D6D6CE5-1061-43C5-8DA9-7600902BB84A}" type="presParOf" srcId="{DA96FD0D-678A-423A-9AA8-1F08B3BBD3E5}" destId="{14853564-B1C4-4AB1-B712-BBAA99BD1EA5}" srcOrd="1" destOrd="0" presId="urn:microsoft.com/office/officeart/2005/8/layout/hList9"/>
    <dgm:cxn modelId="{0CE63010-71DF-489A-BC72-4AC417E70538}" type="presParOf" srcId="{14853564-B1C4-4AB1-B712-BBAA99BD1EA5}" destId="{0AFCBBBF-40DE-40E5-B924-06BAC5EA9A3D}" srcOrd="0" destOrd="0" presId="urn:microsoft.com/office/officeart/2005/8/layout/hList9"/>
    <dgm:cxn modelId="{0FCEC888-3485-4BD9-8CB7-D83F09D2BED2}" type="presParOf" srcId="{14853564-B1C4-4AB1-B712-BBAA99BD1EA5}" destId="{4335F67B-4029-4662-BAB7-040D840169A1}" srcOrd="1" destOrd="0" presId="urn:microsoft.com/office/officeart/2005/8/layout/hList9"/>
    <dgm:cxn modelId="{4B4167DD-2235-4A34-9F0F-02BC22E840E2}" type="presParOf" srcId="{5EBC3ADC-E900-427C-97EF-51B98B6E8E9D}" destId="{40769A14-F2B4-4714-9060-CEFFB6FC594C}" srcOrd="12" destOrd="0" presId="urn:microsoft.com/office/officeart/2005/8/layout/hList9"/>
    <dgm:cxn modelId="{EEB2982D-53A2-48C1-A7F0-958A863FC0D6}" type="presParOf" srcId="{5EBC3ADC-E900-427C-97EF-51B98B6E8E9D}" destId="{5074A85A-3335-45AF-A14A-3C5E4A9B6927}" srcOrd="13" destOrd="0" presId="urn:microsoft.com/office/officeart/2005/8/layout/hList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B03E33-9303-4887-8946-5950B141ED0E}">
      <dsp:nvSpPr>
        <dsp:cNvPr id="0" name=""/>
        <dsp:cNvSpPr/>
      </dsp:nvSpPr>
      <dsp:spPr>
        <a:xfrm>
          <a:off x="0" y="617"/>
          <a:ext cx="7848600" cy="0"/>
        </a:xfrm>
        <a:prstGeom prst="lin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4ABF25-5D57-4F39-931E-921C494A8937}">
      <dsp:nvSpPr>
        <dsp:cNvPr id="0" name=""/>
        <dsp:cNvSpPr/>
      </dsp:nvSpPr>
      <dsp:spPr>
        <a:xfrm>
          <a:off x="0" y="617"/>
          <a:ext cx="7848600" cy="1011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latin typeface="Aptos" panose="020B0004020202020204" pitchFamily="34" charset="0"/>
            </a:rPr>
            <a:t>Human Resources (HR) Team:</a:t>
          </a:r>
        </a:p>
        <a:p>
          <a:pPr marL="0" lvl="0" indent="0" algn="l" defTabSz="800100">
            <a:lnSpc>
              <a:spcPct val="90000"/>
            </a:lnSpc>
            <a:spcBef>
              <a:spcPct val="0"/>
            </a:spcBef>
            <a:spcAft>
              <a:spcPct val="35000"/>
            </a:spcAft>
            <a:buNone/>
          </a:pPr>
          <a:r>
            <a:rPr lang="en-US" sz="1800" kern="1200" dirty="0">
              <a:latin typeface="Aptos" panose="020B0004020202020204" pitchFamily="34" charset="0"/>
            </a:rPr>
            <a:t>To assess pay equity, manage compensation plans, and ensure compliance with labor laws.</a:t>
          </a:r>
          <a:endParaRPr lang="en-IN" sz="1800" kern="1200" dirty="0">
            <a:latin typeface="Aptos" panose="020B0004020202020204" pitchFamily="34" charset="0"/>
          </a:endParaRPr>
        </a:p>
      </dsp:txBody>
      <dsp:txXfrm>
        <a:off x="0" y="617"/>
        <a:ext cx="7848600" cy="1011308"/>
      </dsp:txXfrm>
    </dsp:sp>
    <dsp:sp modelId="{782DC0DD-9CDD-400E-9677-7798B0B77397}">
      <dsp:nvSpPr>
        <dsp:cNvPr id="0" name=""/>
        <dsp:cNvSpPr/>
      </dsp:nvSpPr>
      <dsp:spPr>
        <a:xfrm>
          <a:off x="0" y="1011925"/>
          <a:ext cx="7848600" cy="0"/>
        </a:xfrm>
        <a:prstGeom prst="lin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1FDAE4-2842-4679-B712-E6F91E470127}">
      <dsp:nvSpPr>
        <dsp:cNvPr id="0" name=""/>
        <dsp:cNvSpPr/>
      </dsp:nvSpPr>
      <dsp:spPr>
        <a:xfrm>
          <a:off x="0" y="1011925"/>
          <a:ext cx="7848600" cy="1011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latin typeface="Aptos" panose="020B0004020202020204" pitchFamily="34" charset="0"/>
            </a:rPr>
            <a:t>Department Managers:</a:t>
          </a:r>
        </a:p>
        <a:p>
          <a:pPr marL="0" lvl="0" indent="0" algn="l" defTabSz="800100">
            <a:lnSpc>
              <a:spcPct val="90000"/>
            </a:lnSpc>
            <a:spcBef>
              <a:spcPct val="0"/>
            </a:spcBef>
            <a:spcAft>
              <a:spcPct val="35000"/>
            </a:spcAft>
            <a:buNone/>
          </a:pPr>
          <a:r>
            <a:rPr lang="en-US" sz="1800" kern="1200" dirty="0">
              <a:latin typeface="Aptos" panose="020B0004020202020204" pitchFamily="34" charset="0"/>
            </a:rPr>
            <a:t>To understand salary distributions within their teams and make informed decisions about budgeting and employee compensation.</a:t>
          </a:r>
          <a:endParaRPr lang="en-IN" sz="1800" kern="1200" dirty="0">
            <a:latin typeface="Aptos" panose="020B0004020202020204" pitchFamily="34" charset="0"/>
          </a:endParaRPr>
        </a:p>
      </dsp:txBody>
      <dsp:txXfrm>
        <a:off x="0" y="1011925"/>
        <a:ext cx="7848600" cy="1011308"/>
      </dsp:txXfrm>
    </dsp:sp>
    <dsp:sp modelId="{73DE3426-32B1-4B9F-BA49-D74359A295B0}">
      <dsp:nvSpPr>
        <dsp:cNvPr id="0" name=""/>
        <dsp:cNvSpPr/>
      </dsp:nvSpPr>
      <dsp:spPr>
        <a:xfrm>
          <a:off x="0" y="2023233"/>
          <a:ext cx="7848600" cy="0"/>
        </a:xfrm>
        <a:prstGeom prst="lin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C1F0B3-5C86-4D63-91F0-C89779DA95DF}">
      <dsp:nvSpPr>
        <dsp:cNvPr id="0" name=""/>
        <dsp:cNvSpPr/>
      </dsp:nvSpPr>
      <dsp:spPr>
        <a:xfrm>
          <a:off x="0" y="2023233"/>
          <a:ext cx="7848600" cy="1011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latin typeface="Aptos" panose="020B0004020202020204" pitchFamily="34" charset="0"/>
            </a:rPr>
            <a:t>Finance Team: </a:t>
          </a:r>
        </a:p>
        <a:p>
          <a:pPr marL="0" lvl="0" indent="0" algn="l" defTabSz="800100">
            <a:lnSpc>
              <a:spcPct val="90000"/>
            </a:lnSpc>
            <a:spcBef>
              <a:spcPct val="0"/>
            </a:spcBef>
            <a:spcAft>
              <a:spcPct val="35000"/>
            </a:spcAft>
            <a:buNone/>
          </a:pPr>
          <a:r>
            <a:rPr lang="en-US" sz="1800" kern="1200" dirty="0">
              <a:latin typeface="Aptos" panose="020B0004020202020204" pitchFamily="34" charset="0"/>
            </a:rPr>
            <a:t>To analyze departmental salary expenditures and assist in budget planning and allocation.</a:t>
          </a:r>
          <a:endParaRPr lang="en-IN" sz="1800" kern="1200" dirty="0">
            <a:latin typeface="Aptos" panose="020B0004020202020204" pitchFamily="34" charset="0"/>
          </a:endParaRPr>
        </a:p>
      </dsp:txBody>
      <dsp:txXfrm>
        <a:off x="0" y="2023233"/>
        <a:ext cx="7848600" cy="1011308"/>
      </dsp:txXfrm>
    </dsp:sp>
    <dsp:sp modelId="{EA805593-E049-4B45-B846-F2E54CD1D950}">
      <dsp:nvSpPr>
        <dsp:cNvPr id="0" name=""/>
        <dsp:cNvSpPr/>
      </dsp:nvSpPr>
      <dsp:spPr>
        <a:xfrm>
          <a:off x="0" y="3034541"/>
          <a:ext cx="7848600" cy="0"/>
        </a:xfrm>
        <a:prstGeom prst="lin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2E4B1F-7928-4804-A68E-1FF2A73BF880}">
      <dsp:nvSpPr>
        <dsp:cNvPr id="0" name=""/>
        <dsp:cNvSpPr/>
      </dsp:nvSpPr>
      <dsp:spPr>
        <a:xfrm>
          <a:off x="0" y="3034541"/>
          <a:ext cx="7848600" cy="1011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latin typeface="Aptos" panose="020B0004020202020204" pitchFamily="34" charset="0"/>
            </a:rPr>
            <a:t>Executives and Leadership:</a:t>
          </a:r>
        </a:p>
        <a:p>
          <a:pPr marL="0" lvl="0" indent="0" algn="l" defTabSz="800100">
            <a:lnSpc>
              <a:spcPct val="90000"/>
            </a:lnSpc>
            <a:spcBef>
              <a:spcPct val="0"/>
            </a:spcBef>
            <a:spcAft>
              <a:spcPct val="35000"/>
            </a:spcAft>
            <a:buNone/>
          </a:pPr>
          <a:r>
            <a:rPr lang="en-US" sz="1800" kern="1200" dirty="0">
              <a:latin typeface="Aptos" panose="020B0004020202020204" pitchFamily="34" charset="0"/>
            </a:rPr>
            <a:t>To gain insights into company-wide compensation trends and make strategic decisions regarding workforce planning and organizational policies.</a:t>
          </a:r>
          <a:endParaRPr lang="en-IN" sz="1800" kern="1200" dirty="0">
            <a:latin typeface="Aptos" panose="020B0004020202020204" pitchFamily="34" charset="0"/>
          </a:endParaRPr>
        </a:p>
      </dsp:txBody>
      <dsp:txXfrm>
        <a:off x="0" y="3034541"/>
        <a:ext cx="7848600" cy="1011308"/>
      </dsp:txXfrm>
    </dsp:sp>
    <dsp:sp modelId="{1D4A8727-ECCF-4171-BEC4-98DACDF6B546}">
      <dsp:nvSpPr>
        <dsp:cNvPr id="0" name=""/>
        <dsp:cNvSpPr/>
      </dsp:nvSpPr>
      <dsp:spPr>
        <a:xfrm>
          <a:off x="0" y="4045849"/>
          <a:ext cx="7848600" cy="0"/>
        </a:xfrm>
        <a:prstGeom prst="lin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436503-16D2-4CC9-8170-19CE1703CB13}">
      <dsp:nvSpPr>
        <dsp:cNvPr id="0" name=""/>
        <dsp:cNvSpPr/>
      </dsp:nvSpPr>
      <dsp:spPr>
        <a:xfrm>
          <a:off x="0" y="4045849"/>
          <a:ext cx="7848600" cy="1011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latin typeface="Aptos" panose="020B0004020202020204" pitchFamily="34" charset="0"/>
            </a:rPr>
            <a:t>Diversity and Inclusion Officers: </a:t>
          </a:r>
        </a:p>
        <a:p>
          <a:pPr marL="0" lvl="0" indent="0" algn="l" defTabSz="800100">
            <a:lnSpc>
              <a:spcPct val="90000"/>
            </a:lnSpc>
            <a:spcBef>
              <a:spcPct val="0"/>
            </a:spcBef>
            <a:spcAft>
              <a:spcPct val="35000"/>
            </a:spcAft>
            <a:buNone/>
          </a:pPr>
          <a:r>
            <a:rPr lang="en-US" sz="1800" kern="1200" dirty="0">
              <a:latin typeface="Aptos" panose="020B0004020202020204" pitchFamily="34" charset="0"/>
            </a:rPr>
            <a:t>To monitor and address any disparities in pay related to gender, ethnicity, or other demographics.</a:t>
          </a:r>
          <a:endParaRPr lang="en-IN" sz="1800" kern="1200" dirty="0">
            <a:latin typeface="Aptos" panose="020B0004020202020204" pitchFamily="34" charset="0"/>
          </a:endParaRPr>
        </a:p>
      </dsp:txBody>
      <dsp:txXfrm>
        <a:off x="0" y="4045849"/>
        <a:ext cx="7848600" cy="10113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D07798-1A19-43B7-A629-C75E698D5C2E}">
      <dsp:nvSpPr>
        <dsp:cNvPr id="0" name=""/>
        <dsp:cNvSpPr/>
      </dsp:nvSpPr>
      <dsp:spPr>
        <a:xfrm>
          <a:off x="157481" y="2565426"/>
          <a:ext cx="8128000" cy="0"/>
        </a:xfrm>
        <a:prstGeom prst="line">
          <a:avLst/>
        </a:pr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1ACE00-66FA-426D-B5B4-D9A82D2B827F}">
      <dsp:nvSpPr>
        <dsp:cNvPr id="0" name=""/>
        <dsp:cNvSpPr/>
      </dsp:nvSpPr>
      <dsp:spPr>
        <a:xfrm>
          <a:off x="0" y="633975"/>
          <a:ext cx="8128000" cy="0"/>
        </a:xfrm>
        <a:prstGeom prst="line">
          <a:avLst/>
        </a:pr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FE9C09-8A0D-414A-B76C-4AF09E8312AB}">
      <dsp:nvSpPr>
        <dsp:cNvPr id="0" name=""/>
        <dsp:cNvSpPr/>
      </dsp:nvSpPr>
      <dsp:spPr>
        <a:xfrm>
          <a:off x="2113279" y="775"/>
          <a:ext cx="6014720" cy="633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005" tIns="40005" rIns="40005" bIns="40005" numCol="1" spcCol="1270" anchor="b" anchorCtr="0">
          <a:noAutofit/>
        </a:bodyPr>
        <a:lstStyle/>
        <a:p>
          <a:pPr marL="0" lvl="0" indent="0" algn="l" defTabSz="933450">
            <a:lnSpc>
              <a:spcPct val="90000"/>
            </a:lnSpc>
            <a:spcBef>
              <a:spcPct val="0"/>
            </a:spcBef>
            <a:spcAft>
              <a:spcPct val="35000"/>
            </a:spcAft>
            <a:buNone/>
          </a:pPr>
          <a:endParaRPr lang="en-IN" sz="2100" kern="1200" dirty="0"/>
        </a:p>
      </dsp:txBody>
      <dsp:txXfrm>
        <a:off x="2113279" y="775"/>
        <a:ext cx="6014720" cy="633200"/>
      </dsp:txXfrm>
    </dsp:sp>
    <dsp:sp modelId="{CCC89ED1-12D8-424B-AB41-595C3676A698}">
      <dsp:nvSpPr>
        <dsp:cNvPr id="0" name=""/>
        <dsp:cNvSpPr/>
      </dsp:nvSpPr>
      <dsp:spPr>
        <a:xfrm>
          <a:off x="0" y="775"/>
          <a:ext cx="2113280" cy="633200"/>
        </a:xfrm>
        <a:prstGeom prst="round2SameRect">
          <a:avLst>
            <a:gd name="adj1" fmla="val 16670"/>
            <a:gd name="adj2" fmla="val 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933450">
            <a:lnSpc>
              <a:spcPct val="90000"/>
            </a:lnSpc>
            <a:spcBef>
              <a:spcPct val="0"/>
            </a:spcBef>
            <a:spcAft>
              <a:spcPct val="35000"/>
            </a:spcAft>
            <a:buNone/>
          </a:pPr>
          <a:r>
            <a:rPr lang="en-IN" sz="2100" b="1" kern="1200" dirty="0">
              <a:latin typeface="Aptos" panose="020B0004020202020204" pitchFamily="34" charset="0"/>
            </a:rPr>
            <a:t>OUR SOLUTION</a:t>
          </a:r>
        </a:p>
      </dsp:txBody>
      <dsp:txXfrm>
        <a:off x="30916" y="31691"/>
        <a:ext cx="2051448" cy="602284"/>
      </dsp:txXfrm>
    </dsp:sp>
    <dsp:sp modelId="{E0C04D1B-0749-42C7-9FC0-F1AB24FA292B}">
      <dsp:nvSpPr>
        <dsp:cNvPr id="0" name=""/>
        <dsp:cNvSpPr/>
      </dsp:nvSpPr>
      <dsp:spPr>
        <a:xfrm>
          <a:off x="0" y="667712"/>
          <a:ext cx="8128000" cy="1266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US" sz="1800" kern="1200" dirty="0">
              <a:latin typeface="Aptos" panose="020B0004020202020204" pitchFamily="34" charset="0"/>
            </a:rPr>
            <a:t>Our solution is a comprehensive salary analysis tool built within an Excel sheet. This tool aggregates and analyzes employee data across various departments, offering insights into salary distributions by gender, department, and other key demographics. It also includes departmental budget summaries and highlights any pay disparities or trends that may require attention.</a:t>
          </a:r>
          <a:endParaRPr lang="en-IN" sz="1800" kern="1200" dirty="0">
            <a:latin typeface="Aptos" panose="020B0004020202020204" pitchFamily="34" charset="0"/>
          </a:endParaRPr>
        </a:p>
      </dsp:txBody>
      <dsp:txXfrm>
        <a:off x="0" y="667712"/>
        <a:ext cx="8128000" cy="1266590"/>
      </dsp:txXfrm>
    </dsp:sp>
    <dsp:sp modelId="{F0F2DC1A-4BD7-44EC-8E6C-D57A35BE1C46}">
      <dsp:nvSpPr>
        <dsp:cNvPr id="0" name=""/>
        <dsp:cNvSpPr/>
      </dsp:nvSpPr>
      <dsp:spPr>
        <a:xfrm>
          <a:off x="2270761" y="1828273"/>
          <a:ext cx="6014720" cy="633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005" tIns="40005" rIns="40005" bIns="40005" numCol="1" spcCol="1270" anchor="b" anchorCtr="0">
          <a:noAutofit/>
        </a:bodyPr>
        <a:lstStyle/>
        <a:p>
          <a:pPr marL="0" lvl="0" indent="0" algn="l" defTabSz="933450">
            <a:lnSpc>
              <a:spcPct val="90000"/>
            </a:lnSpc>
            <a:spcBef>
              <a:spcPct val="0"/>
            </a:spcBef>
            <a:spcAft>
              <a:spcPct val="35000"/>
            </a:spcAft>
            <a:buNone/>
          </a:pPr>
          <a:r>
            <a:rPr lang="en-IN" sz="2100" kern="1200" dirty="0"/>
            <a:t>.</a:t>
          </a:r>
        </a:p>
      </dsp:txBody>
      <dsp:txXfrm>
        <a:off x="2270761" y="1828273"/>
        <a:ext cx="6014720" cy="633200"/>
      </dsp:txXfrm>
    </dsp:sp>
    <dsp:sp modelId="{A11BC5E0-5BCB-4C54-82FE-3CD45B496F48}">
      <dsp:nvSpPr>
        <dsp:cNvPr id="0" name=""/>
        <dsp:cNvSpPr/>
      </dsp:nvSpPr>
      <dsp:spPr>
        <a:xfrm>
          <a:off x="76204" y="2086856"/>
          <a:ext cx="2743206" cy="503945"/>
        </a:xfrm>
        <a:prstGeom prst="round2SameRect">
          <a:avLst>
            <a:gd name="adj1" fmla="val 16670"/>
            <a:gd name="adj2" fmla="val 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933450">
            <a:lnSpc>
              <a:spcPct val="90000"/>
            </a:lnSpc>
            <a:spcBef>
              <a:spcPct val="0"/>
            </a:spcBef>
            <a:spcAft>
              <a:spcPct val="35000"/>
            </a:spcAft>
            <a:buNone/>
          </a:pPr>
          <a:r>
            <a:rPr lang="en-IN" sz="2100" b="1" kern="1200" dirty="0">
              <a:latin typeface="Aptos" panose="020B0004020202020204" pitchFamily="34" charset="0"/>
            </a:rPr>
            <a:t>VALUE PROPOSITION</a:t>
          </a:r>
        </a:p>
      </dsp:txBody>
      <dsp:txXfrm>
        <a:off x="100809" y="2111461"/>
        <a:ext cx="2693996" cy="479340"/>
      </dsp:txXfrm>
    </dsp:sp>
    <dsp:sp modelId="{D52BCBA7-6DD5-4311-851B-23827DF2C6CF}">
      <dsp:nvSpPr>
        <dsp:cNvPr id="0" name=""/>
        <dsp:cNvSpPr/>
      </dsp:nvSpPr>
      <dsp:spPr>
        <a:xfrm>
          <a:off x="0" y="2565426"/>
          <a:ext cx="8128000" cy="2005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US" sz="1800" kern="1200" dirty="0">
              <a:latin typeface="Aptos" panose="020B0004020202020204" pitchFamily="34" charset="0"/>
            </a:rPr>
            <a:t>The value of this solution lies in its ability to provide clear, data-driven insights that support informed decision-making. By using this tool, HR teams, managers, and executives can identify and address pay inequities, optimize departmental budgets, and enhance overall employee satisfaction. It also empowers the organization to maintain fairness and transparency in compensation practices, ultimately leading to a more equitable and motivated workforce.</a:t>
          </a:r>
          <a:endParaRPr lang="en-IN" sz="1800" kern="1200" dirty="0">
            <a:latin typeface="Aptos" panose="020B0004020202020204" pitchFamily="34" charset="0"/>
          </a:endParaRPr>
        </a:p>
      </dsp:txBody>
      <dsp:txXfrm>
        <a:off x="0" y="2565426"/>
        <a:ext cx="8128000" cy="20057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7B91C9-EF48-47BD-9D55-15EC1501C33B}">
      <dsp:nvSpPr>
        <dsp:cNvPr id="0" name=""/>
        <dsp:cNvSpPr/>
      </dsp:nvSpPr>
      <dsp:spPr>
        <a:xfrm>
          <a:off x="883801" y="1017171"/>
          <a:ext cx="1666875" cy="1391080"/>
        </a:xfrm>
        <a:prstGeom prst="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a:lnSpc>
              <a:spcPct val="90000"/>
            </a:lnSpc>
            <a:spcBef>
              <a:spcPct val="0"/>
            </a:spcBef>
            <a:spcAft>
              <a:spcPct val="35000"/>
            </a:spcAft>
            <a:buNone/>
          </a:pPr>
          <a:r>
            <a:rPr lang="en-US" sz="1200" kern="1200" dirty="0"/>
            <a:t>Clean and standardize data (remove duplicates, handle missing values, format consistency).</a:t>
          </a:r>
          <a:endParaRPr lang="en-IN" sz="1200" kern="1200" dirty="0"/>
        </a:p>
      </dsp:txBody>
      <dsp:txXfrm>
        <a:off x="1150501" y="1017171"/>
        <a:ext cx="1400175" cy="1391080"/>
      </dsp:txXfrm>
    </dsp:sp>
    <dsp:sp modelId="{5C7E11B3-D9FB-4653-88A7-E4C4974A52D8}">
      <dsp:nvSpPr>
        <dsp:cNvPr id="0" name=""/>
        <dsp:cNvSpPr/>
      </dsp:nvSpPr>
      <dsp:spPr>
        <a:xfrm>
          <a:off x="-5198" y="572671"/>
          <a:ext cx="1111249" cy="1111249"/>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IN" sz="1000" b="1" kern="1200" dirty="0"/>
            <a:t>DATA PREPARATION</a:t>
          </a:r>
        </a:p>
      </dsp:txBody>
      <dsp:txXfrm>
        <a:off x="157541" y="735410"/>
        <a:ext cx="785771" cy="785771"/>
      </dsp:txXfrm>
    </dsp:sp>
    <dsp:sp modelId="{2C21EB64-8CBB-4C1B-9BBF-1284DF538061}">
      <dsp:nvSpPr>
        <dsp:cNvPr id="0" name=""/>
        <dsp:cNvSpPr/>
      </dsp:nvSpPr>
      <dsp:spPr>
        <a:xfrm>
          <a:off x="3746603" y="1029668"/>
          <a:ext cx="1666874" cy="1416062"/>
        </a:xfrm>
        <a:prstGeom prst="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78232" rIns="78232" bIns="78232" numCol="1" spcCol="1270" anchor="ctr" anchorCtr="0">
          <a:noAutofit/>
        </a:bodyPr>
        <a:lstStyle/>
        <a:p>
          <a:pPr marL="0" lvl="0" indent="0" algn="l" defTabSz="488950">
            <a:lnSpc>
              <a:spcPct val="90000"/>
            </a:lnSpc>
            <a:spcBef>
              <a:spcPct val="0"/>
            </a:spcBef>
            <a:spcAft>
              <a:spcPct val="35000"/>
            </a:spcAft>
            <a:buNone/>
          </a:pPr>
          <a:r>
            <a:rPr lang="en-US" sz="1100" kern="1200" dirty="0"/>
            <a:t>Calculate the mean, median, range, and standard deviation for salaries.
Use frequency distributions for salary ranges and departmental data.</a:t>
          </a:r>
          <a:endParaRPr lang="en-IN" sz="1100" kern="1200" dirty="0"/>
        </a:p>
      </dsp:txBody>
      <dsp:txXfrm>
        <a:off x="4013303" y="1029668"/>
        <a:ext cx="1400174" cy="1416062"/>
      </dsp:txXfrm>
    </dsp:sp>
    <dsp:sp modelId="{C8DB41C4-C1CF-4F18-B5DF-1505B1E167DA}">
      <dsp:nvSpPr>
        <dsp:cNvPr id="0" name=""/>
        <dsp:cNvSpPr/>
      </dsp:nvSpPr>
      <dsp:spPr>
        <a:xfrm>
          <a:off x="2772926" y="572671"/>
          <a:ext cx="1111249" cy="1111249"/>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IN" sz="1000" b="1" kern="1200" dirty="0"/>
            <a:t>DESCRIPTIVE STATISTICS</a:t>
          </a:r>
        </a:p>
      </dsp:txBody>
      <dsp:txXfrm>
        <a:off x="2935665" y="735410"/>
        <a:ext cx="785771" cy="785771"/>
      </dsp:txXfrm>
    </dsp:sp>
    <dsp:sp modelId="{0AFCBBBF-40DE-40E5-B924-06BAC5EA9A3D}">
      <dsp:nvSpPr>
        <dsp:cNvPr id="0" name=""/>
        <dsp:cNvSpPr/>
      </dsp:nvSpPr>
      <dsp:spPr>
        <a:xfrm>
          <a:off x="6440051" y="1006153"/>
          <a:ext cx="1693147" cy="1424289"/>
        </a:xfrm>
        <a:prstGeom prst="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78232" rIns="78232" bIns="78232" numCol="1" spcCol="1270" anchor="ctr" anchorCtr="0">
          <a:noAutofit/>
        </a:bodyPr>
        <a:lstStyle/>
        <a:p>
          <a:pPr marL="0" lvl="0" indent="0" algn="l" defTabSz="488950">
            <a:lnSpc>
              <a:spcPct val="90000"/>
            </a:lnSpc>
            <a:spcBef>
              <a:spcPct val="0"/>
            </a:spcBef>
            <a:spcAft>
              <a:spcPct val="35000"/>
            </a:spcAft>
            <a:buNone/>
          </a:pPr>
          <a:r>
            <a:rPr lang="en-US" sz="1100" kern="1200" dirty="0"/>
            <a:t>Use pivot tables to summarize salaries by department, gender, and job title.
Cross-tabulate variables to explore relationships (e.g., gender vs. salary).</a:t>
          </a:r>
          <a:endParaRPr lang="en-IN" sz="1100" kern="1200" dirty="0"/>
        </a:p>
      </dsp:txBody>
      <dsp:txXfrm>
        <a:off x="6710954" y="1006153"/>
        <a:ext cx="1422244" cy="1424289"/>
      </dsp:txXfrm>
    </dsp:sp>
    <dsp:sp modelId="{5074A85A-3335-45AF-A14A-3C5E4A9B6927}">
      <dsp:nvSpPr>
        <dsp:cNvPr id="0" name=""/>
        <dsp:cNvSpPr/>
      </dsp:nvSpPr>
      <dsp:spPr>
        <a:xfrm>
          <a:off x="5577323" y="572671"/>
          <a:ext cx="1111249" cy="1111249"/>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IN" sz="1000" b="1" kern="1200" dirty="0"/>
            <a:t>CATEGORICAL ANALYSIS</a:t>
          </a:r>
        </a:p>
      </dsp:txBody>
      <dsp:txXfrm>
        <a:off x="5740062" y="735410"/>
        <a:ext cx="785771" cy="7857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7B91C9-EF48-47BD-9D55-15EC1501C33B}">
      <dsp:nvSpPr>
        <dsp:cNvPr id="0" name=""/>
        <dsp:cNvSpPr/>
      </dsp:nvSpPr>
      <dsp:spPr>
        <a:xfrm>
          <a:off x="883801" y="1017171"/>
          <a:ext cx="1666875" cy="1391080"/>
        </a:xfrm>
        <a:prstGeom prst="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a:lnSpc>
              <a:spcPct val="90000"/>
            </a:lnSpc>
            <a:spcBef>
              <a:spcPct val="0"/>
            </a:spcBef>
            <a:spcAft>
              <a:spcPct val="35000"/>
            </a:spcAft>
            <a:buNone/>
          </a:pPr>
          <a:r>
            <a:rPr lang="en-US" sz="1200" kern="1200" dirty="0"/>
            <a:t>Conduct time series analysis for salary trends.</a:t>
          </a:r>
        </a:p>
        <a:p>
          <a:pPr marL="0" lvl="0" indent="0" algn="l" defTabSz="533400">
            <a:lnSpc>
              <a:spcPct val="90000"/>
            </a:lnSpc>
            <a:spcBef>
              <a:spcPct val="0"/>
            </a:spcBef>
            <a:spcAft>
              <a:spcPct val="35000"/>
            </a:spcAft>
            <a:buNone/>
          </a:pPr>
          <a:r>
            <a:rPr lang="en-US" sz="1200" kern="1200" dirty="0"/>
            <a:t>Develop predictive models to forecast future salary trends.</a:t>
          </a:r>
          <a:endParaRPr lang="en-IN" sz="1200" kern="1200" dirty="0"/>
        </a:p>
      </dsp:txBody>
      <dsp:txXfrm>
        <a:off x="1150501" y="1017171"/>
        <a:ext cx="1400175" cy="1391080"/>
      </dsp:txXfrm>
    </dsp:sp>
    <dsp:sp modelId="{5C7E11B3-D9FB-4653-88A7-E4C4974A52D8}">
      <dsp:nvSpPr>
        <dsp:cNvPr id="0" name=""/>
        <dsp:cNvSpPr/>
      </dsp:nvSpPr>
      <dsp:spPr>
        <a:xfrm>
          <a:off x="-5198" y="572671"/>
          <a:ext cx="1111249" cy="1111249"/>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IN" sz="1000" b="1" kern="1200" dirty="0"/>
            <a:t>TREND AND PREDICTIVE ANALYSIS</a:t>
          </a:r>
        </a:p>
      </dsp:txBody>
      <dsp:txXfrm>
        <a:off x="157541" y="735410"/>
        <a:ext cx="785771" cy="785771"/>
      </dsp:txXfrm>
    </dsp:sp>
    <dsp:sp modelId="{2C21EB64-8CBB-4C1B-9BBF-1284DF538061}">
      <dsp:nvSpPr>
        <dsp:cNvPr id="0" name=""/>
        <dsp:cNvSpPr/>
      </dsp:nvSpPr>
      <dsp:spPr>
        <a:xfrm>
          <a:off x="3746603" y="1029668"/>
          <a:ext cx="1666874" cy="1416062"/>
        </a:xfrm>
        <a:prstGeom prst="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78232" rIns="78232" bIns="78232" numCol="1" spcCol="1270" anchor="ctr" anchorCtr="0">
          <a:noAutofit/>
        </a:bodyPr>
        <a:lstStyle/>
        <a:p>
          <a:pPr marL="0" lvl="0" indent="0" algn="l" defTabSz="488950">
            <a:lnSpc>
              <a:spcPct val="90000"/>
            </a:lnSpc>
            <a:spcBef>
              <a:spcPct val="0"/>
            </a:spcBef>
            <a:spcAft>
              <a:spcPct val="35000"/>
            </a:spcAft>
            <a:buNone/>
          </a:pPr>
          <a:r>
            <a:rPr lang="en-US" sz="1100" kern="1200" dirty="0"/>
            <a:t>Apply clustering techniques to identify employee groups with similar characteristics (e.g., high earners, potential leavers).</a:t>
          </a:r>
          <a:endParaRPr lang="en-IN" sz="1100" kern="1200" dirty="0"/>
        </a:p>
      </dsp:txBody>
      <dsp:txXfrm>
        <a:off x="4013303" y="1029668"/>
        <a:ext cx="1400174" cy="1416062"/>
      </dsp:txXfrm>
    </dsp:sp>
    <dsp:sp modelId="{C8DB41C4-C1CF-4F18-B5DF-1505B1E167DA}">
      <dsp:nvSpPr>
        <dsp:cNvPr id="0" name=""/>
        <dsp:cNvSpPr/>
      </dsp:nvSpPr>
      <dsp:spPr>
        <a:xfrm>
          <a:off x="2772926" y="572671"/>
          <a:ext cx="1111249" cy="1111249"/>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IN" sz="1200" b="1" kern="1200" dirty="0"/>
            <a:t>CLUSTERING</a:t>
          </a:r>
        </a:p>
      </dsp:txBody>
      <dsp:txXfrm>
        <a:off x="2935665" y="735410"/>
        <a:ext cx="785771" cy="785771"/>
      </dsp:txXfrm>
    </dsp:sp>
    <dsp:sp modelId="{0AFCBBBF-40DE-40E5-B924-06BAC5EA9A3D}">
      <dsp:nvSpPr>
        <dsp:cNvPr id="0" name=""/>
        <dsp:cNvSpPr/>
      </dsp:nvSpPr>
      <dsp:spPr>
        <a:xfrm>
          <a:off x="6440051" y="1006153"/>
          <a:ext cx="1693147" cy="1424289"/>
        </a:xfrm>
        <a:prstGeom prst="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78232" rIns="78232" bIns="78232" numCol="1" spcCol="1270" anchor="ctr" anchorCtr="0">
          <a:noAutofit/>
        </a:bodyPr>
        <a:lstStyle/>
        <a:p>
          <a:pPr marL="0" lvl="0" indent="0" algn="l" defTabSz="488950">
            <a:lnSpc>
              <a:spcPct val="90000"/>
            </a:lnSpc>
            <a:spcBef>
              <a:spcPct val="0"/>
            </a:spcBef>
            <a:spcAft>
              <a:spcPct val="35000"/>
            </a:spcAft>
            <a:buNone/>
          </a:pPr>
          <a:r>
            <a:rPr lang="en-US" sz="1100" kern="1200" dirty="0"/>
            <a:t>Compare internal salary data with industry benchmarks to evaluate competitiveness.
</a:t>
          </a:r>
          <a:endParaRPr lang="en-IN" sz="1100" kern="1200" dirty="0"/>
        </a:p>
      </dsp:txBody>
      <dsp:txXfrm>
        <a:off x="6710954" y="1006153"/>
        <a:ext cx="1422244" cy="1424289"/>
      </dsp:txXfrm>
    </dsp:sp>
    <dsp:sp modelId="{5074A85A-3335-45AF-A14A-3C5E4A9B6927}">
      <dsp:nvSpPr>
        <dsp:cNvPr id="0" name=""/>
        <dsp:cNvSpPr/>
      </dsp:nvSpPr>
      <dsp:spPr>
        <a:xfrm>
          <a:off x="5577323" y="572671"/>
          <a:ext cx="1111249" cy="1111249"/>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IN" sz="1200" b="1" kern="1200" dirty="0"/>
            <a:t>BENCH MARKING</a:t>
          </a:r>
        </a:p>
      </dsp:txBody>
      <dsp:txXfrm>
        <a:off x="5740062" y="735410"/>
        <a:ext cx="785771" cy="78577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3085518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lgn="ctr">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438400" y="3074308"/>
            <a:ext cx="8610600" cy="1938992"/>
          </a:xfrm>
          <a:prstGeom prst="rect">
            <a:avLst/>
          </a:prstGeom>
          <a:noFill/>
        </p:spPr>
        <p:txBody>
          <a:bodyPr wrap="square" rtlCol="0">
            <a:spAutoFit/>
          </a:bodyPr>
          <a:lstStyle/>
          <a:p>
            <a:r>
              <a:rPr lang="en-US" sz="2400" dirty="0"/>
              <a:t>STUDENT NAME: </a:t>
            </a:r>
            <a:r>
              <a:rPr lang="en-US" sz="2400" b="1" dirty="0"/>
              <a:t>RAGHU J V</a:t>
            </a:r>
          </a:p>
          <a:p>
            <a:r>
              <a:rPr lang="en-US" sz="2400" dirty="0"/>
              <a:t>REGISTER NO: </a:t>
            </a:r>
            <a:r>
              <a:rPr lang="en-US" sz="2400" b="1" dirty="0"/>
              <a:t>2213211036018/unm13212213211036018</a:t>
            </a:r>
          </a:p>
          <a:p>
            <a:r>
              <a:rPr lang="en-US" sz="2400" dirty="0"/>
              <a:t>DEPARTMENT: </a:t>
            </a:r>
            <a:r>
              <a:rPr lang="en-US" sz="2400" b="1" dirty="0"/>
              <a:t>BACHELOR </a:t>
            </a:r>
            <a:r>
              <a:rPr lang="en-US" sz="2400" b="1"/>
              <a:t>OF COMMERCE(GENERAL)</a:t>
            </a:r>
            <a:endParaRPr lang="en-US" sz="2400" b="1" dirty="0"/>
          </a:p>
          <a:p>
            <a:r>
              <a:rPr lang="en-US" sz="2400" dirty="0"/>
              <a:t>COLLEGE:</a:t>
            </a:r>
            <a:r>
              <a:rPr lang="en-US" sz="2400" b="1" dirty="0"/>
              <a:t> PRESIDENCY COLLEGE(AUTONOMOUS),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A67C41C9-BFB9-0CCE-9506-7BDC9C1667DE}"/>
              </a:ext>
            </a:extLst>
          </p:cNvPr>
          <p:cNvSpPr txBox="1"/>
          <p:nvPr/>
        </p:nvSpPr>
        <p:spPr>
          <a:xfrm>
            <a:off x="686182" y="1413126"/>
            <a:ext cx="9143618" cy="4893647"/>
          </a:xfrm>
          <a:prstGeom prst="rect">
            <a:avLst/>
          </a:prstGeom>
          <a:noFill/>
        </p:spPr>
        <p:txBody>
          <a:bodyPr wrap="square">
            <a:spAutoFit/>
          </a:bodyPr>
          <a:lstStyle/>
          <a:p>
            <a:r>
              <a:rPr lang="en-IN" sz="2400" b="1" dirty="0">
                <a:latin typeface="Aptos" panose="020B0004020202020204" pitchFamily="34" charset="0"/>
              </a:rPr>
              <a:t>Diversity and Inclusion Insights:</a:t>
            </a:r>
          </a:p>
          <a:p>
            <a:r>
              <a:rPr lang="en-IN" sz="2400" dirty="0">
                <a:latin typeface="Aptos" panose="020B0004020202020204" pitchFamily="34" charset="0"/>
              </a:rPr>
              <a:t>Show a breakdown of salaries by gender and ethnicity across different departments. This can highlight the organization's commitment to diversity and equitable compensation. </a:t>
            </a:r>
          </a:p>
          <a:p>
            <a:r>
              <a:rPr lang="en-IN" sz="2400" b="1" dirty="0">
                <a:latin typeface="Aptos" panose="020B0004020202020204" pitchFamily="34" charset="0"/>
              </a:rPr>
              <a:t>Compensation Trends and Forecasting: </a:t>
            </a:r>
          </a:p>
          <a:p>
            <a:r>
              <a:rPr lang="en-IN" sz="2400" dirty="0">
                <a:latin typeface="Aptos" panose="020B0004020202020204" pitchFamily="34" charset="0"/>
              </a:rPr>
              <a:t>Use historical data to show trends in salaries over time. You could even project future salary expenditures based on current hiring trends and salary increases, providing strategic foresight. Performance and Salary </a:t>
            </a:r>
          </a:p>
          <a:p>
            <a:r>
              <a:rPr lang="en-IN" sz="2400" b="1" dirty="0">
                <a:latin typeface="Aptos" panose="020B0004020202020204" pitchFamily="34" charset="0"/>
              </a:rPr>
              <a:t>Correlation: </a:t>
            </a:r>
          </a:p>
          <a:p>
            <a:r>
              <a:rPr lang="en-IN" sz="2400" dirty="0">
                <a:latin typeface="Aptos" panose="020B0004020202020204" pitchFamily="34" charset="0"/>
              </a:rPr>
              <a:t>If possible, correlate salary data with performance ratings or bonuses to show how compensation aligns with employee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F9147-6189-0F06-7972-333A91CE3405}"/>
              </a:ext>
            </a:extLst>
          </p:cNvPr>
          <p:cNvSpPr>
            <a:spLocks noGrp="1"/>
          </p:cNvSpPr>
          <p:nvPr>
            <p:ph type="title"/>
          </p:nvPr>
        </p:nvSpPr>
        <p:spPr/>
        <p:txBody>
          <a:bodyPr/>
          <a:lstStyle/>
          <a:p>
            <a:r>
              <a:rPr lang="en-US" sz="4800" spc="15" dirty="0"/>
              <a:t>THE</a:t>
            </a:r>
            <a:r>
              <a:rPr lang="en-US" sz="4800" spc="20" dirty="0"/>
              <a:t> "</a:t>
            </a:r>
            <a:r>
              <a:rPr lang="en-US" sz="4800" spc="10" dirty="0"/>
              <a:t>WOW"</a:t>
            </a:r>
            <a:r>
              <a:rPr lang="en-US" sz="4800" spc="85" dirty="0"/>
              <a:t> </a:t>
            </a:r>
            <a:r>
              <a:rPr lang="en-US" sz="4800" spc="10" dirty="0"/>
              <a:t>IN</a:t>
            </a:r>
            <a:r>
              <a:rPr lang="en-US" sz="4800" spc="-5" dirty="0"/>
              <a:t> </a:t>
            </a:r>
            <a:r>
              <a:rPr lang="en-US" sz="4800" spc="15" dirty="0"/>
              <a:t>OUR</a:t>
            </a:r>
            <a:r>
              <a:rPr lang="en-US" sz="4800" spc="-10" dirty="0"/>
              <a:t> </a:t>
            </a:r>
            <a:r>
              <a:rPr lang="en-US" sz="4800" spc="20" dirty="0"/>
              <a:t>SOLUTION</a:t>
            </a:r>
            <a:endParaRPr lang="en-IN" dirty="0"/>
          </a:p>
        </p:txBody>
      </p:sp>
      <p:sp>
        <p:nvSpPr>
          <p:cNvPr id="4" name="TextBox 3">
            <a:extLst>
              <a:ext uri="{FF2B5EF4-FFF2-40B4-BE49-F238E27FC236}">
                <a16:creationId xmlns:a16="http://schemas.microsoft.com/office/drawing/2014/main" id="{CE5A0007-ECD1-C898-D1AC-C0DFD953CE0B}"/>
              </a:ext>
            </a:extLst>
          </p:cNvPr>
          <p:cNvSpPr txBox="1"/>
          <p:nvPr/>
        </p:nvSpPr>
        <p:spPr>
          <a:xfrm>
            <a:off x="533400" y="1371600"/>
            <a:ext cx="9677400" cy="4893647"/>
          </a:xfrm>
          <a:prstGeom prst="rect">
            <a:avLst/>
          </a:prstGeom>
          <a:noFill/>
        </p:spPr>
        <p:txBody>
          <a:bodyPr wrap="square">
            <a:spAutoFit/>
          </a:bodyPr>
          <a:lstStyle/>
          <a:p>
            <a:r>
              <a:rPr lang="en-IN" sz="2400" b="1" dirty="0">
                <a:latin typeface="Aptos" panose="020B0004020202020204" pitchFamily="34" charset="0"/>
              </a:rPr>
              <a:t>Data Visualizations: </a:t>
            </a:r>
          </a:p>
          <a:p>
            <a:r>
              <a:rPr lang="en-IN" sz="2400" dirty="0">
                <a:latin typeface="Aptos" panose="020B0004020202020204" pitchFamily="34" charset="0"/>
              </a:rPr>
              <a:t>Use compelling charts and graphs, such as heat maps, pie charts, or bar graphs, to visualize salary distributions, gender parity, or departmental salary differences. Visualizations make complex data more digestible and impactful.</a:t>
            </a:r>
          </a:p>
          <a:p>
            <a:r>
              <a:rPr lang="en-IN" sz="2400" b="1" dirty="0">
                <a:latin typeface="Aptos" panose="020B0004020202020204" pitchFamily="34" charset="0"/>
              </a:rPr>
              <a:t>Salary Benchmarking:</a:t>
            </a:r>
          </a:p>
          <a:p>
            <a:r>
              <a:rPr lang="en-IN" sz="2400" dirty="0">
                <a:latin typeface="Aptos" panose="020B0004020202020204" pitchFamily="34" charset="0"/>
              </a:rPr>
              <a:t>Compare internal salary data with industry standards or competitors (if available). This comparison could reveal if your organization is competitive in attracting and retaining talent.</a:t>
            </a:r>
          </a:p>
          <a:p>
            <a:r>
              <a:rPr lang="en-IN" sz="2400" b="1" dirty="0">
                <a:latin typeface="Aptos" panose="020B0004020202020204" pitchFamily="34" charset="0"/>
              </a:rPr>
              <a:t>Predictive Analytics:</a:t>
            </a:r>
          </a:p>
          <a:p>
            <a:r>
              <a:rPr lang="en-IN" sz="2400" dirty="0">
                <a:latin typeface="Aptos" panose="020B0004020202020204" pitchFamily="34" charset="0"/>
              </a:rPr>
              <a:t>If you have enough data, apply predictive analytics to forecast turnover risks based on salary dissatisfaction or identify departments at risk of budget overruns due to rising salary costs.</a:t>
            </a:r>
          </a:p>
        </p:txBody>
      </p:sp>
    </p:spTree>
    <p:extLst>
      <p:ext uri="{BB962C8B-B14F-4D97-AF65-F5344CB8AC3E}">
        <p14:creationId xmlns:p14="http://schemas.microsoft.com/office/powerpoint/2010/main" val="4057572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graphicFrame>
        <p:nvGraphicFramePr>
          <p:cNvPr id="2" name="Diagram 1">
            <a:extLst>
              <a:ext uri="{FF2B5EF4-FFF2-40B4-BE49-F238E27FC236}">
                <a16:creationId xmlns:a16="http://schemas.microsoft.com/office/drawing/2014/main" id="{AB7B2D83-FA5C-B23C-87AA-56224EDF159F}"/>
              </a:ext>
            </a:extLst>
          </p:cNvPr>
          <p:cNvGraphicFramePr/>
          <p:nvPr>
            <p:extLst>
              <p:ext uri="{D42A27DB-BD31-4B8C-83A1-F6EECF244321}">
                <p14:modId xmlns:p14="http://schemas.microsoft.com/office/powerpoint/2010/main" val="1344272346"/>
              </p:ext>
            </p:extLst>
          </p:nvPr>
        </p:nvGraphicFramePr>
        <p:xfrm>
          <a:off x="2032000" y="670242"/>
          <a:ext cx="8128000" cy="3014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a:extLst>
              <a:ext uri="{FF2B5EF4-FFF2-40B4-BE49-F238E27FC236}">
                <a16:creationId xmlns:a16="http://schemas.microsoft.com/office/drawing/2014/main" id="{69622D5A-B0D3-2546-30BC-4F7D6C8FA522}"/>
              </a:ext>
            </a:extLst>
          </p:cNvPr>
          <p:cNvGraphicFramePr/>
          <p:nvPr>
            <p:extLst>
              <p:ext uri="{D42A27DB-BD31-4B8C-83A1-F6EECF244321}">
                <p14:modId xmlns:p14="http://schemas.microsoft.com/office/powerpoint/2010/main" val="313914876"/>
              </p:ext>
            </p:extLst>
          </p:nvPr>
        </p:nvGraphicFramePr>
        <p:xfrm>
          <a:off x="2004052" y="2971800"/>
          <a:ext cx="8128000" cy="30141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00000000-0008-0000-0100-000003000000}"/>
              </a:ext>
            </a:extLst>
          </p:cNvPr>
          <p:cNvGraphicFramePr>
            <a:graphicFrameLocks/>
          </p:cNvGraphicFramePr>
          <p:nvPr>
            <p:extLst>
              <p:ext uri="{D42A27DB-BD31-4B8C-83A1-F6EECF244321}">
                <p14:modId xmlns:p14="http://schemas.microsoft.com/office/powerpoint/2010/main" val="2233884248"/>
              </p:ext>
            </p:extLst>
          </p:nvPr>
        </p:nvGraphicFramePr>
        <p:xfrm>
          <a:off x="914400" y="1295400"/>
          <a:ext cx="6792958" cy="291047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00000000-0008-0000-0100-000004000000}"/>
              </a:ext>
            </a:extLst>
          </p:cNvPr>
          <p:cNvGraphicFramePr>
            <a:graphicFrameLocks/>
          </p:cNvGraphicFramePr>
          <p:nvPr>
            <p:extLst>
              <p:ext uri="{D42A27DB-BD31-4B8C-83A1-F6EECF244321}">
                <p14:modId xmlns:p14="http://schemas.microsoft.com/office/powerpoint/2010/main" val="2108645114"/>
              </p:ext>
            </p:extLst>
          </p:nvPr>
        </p:nvGraphicFramePr>
        <p:xfrm>
          <a:off x="4953000" y="4205877"/>
          <a:ext cx="4648200" cy="2582182"/>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88943-5FF5-D779-AC25-30EEFB9F131C}"/>
              </a:ext>
            </a:extLst>
          </p:cNvPr>
          <p:cNvSpPr>
            <a:spLocks noGrp="1"/>
          </p:cNvSpPr>
          <p:nvPr>
            <p:ph type="title"/>
          </p:nvPr>
        </p:nvSpPr>
        <p:spPr/>
        <p:txBody>
          <a:bodyPr/>
          <a:lstStyle/>
          <a:p>
            <a:r>
              <a:rPr lang="en-IN" dirty="0"/>
              <a:t>R</a:t>
            </a:r>
            <a:r>
              <a:rPr lang="en-IN" spc="-40" dirty="0"/>
              <a:t>E</a:t>
            </a:r>
            <a:r>
              <a:rPr lang="en-IN" spc="15" dirty="0"/>
              <a:t>S</a:t>
            </a:r>
            <a:r>
              <a:rPr lang="en-IN" spc="-30" dirty="0"/>
              <a:t>U</a:t>
            </a:r>
            <a:r>
              <a:rPr lang="en-IN" spc="-405" dirty="0"/>
              <a:t>L</a:t>
            </a:r>
            <a:r>
              <a:rPr lang="en-IN" dirty="0"/>
              <a:t>TS</a:t>
            </a:r>
          </a:p>
        </p:txBody>
      </p:sp>
      <p:graphicFrame>
        <p:nvGraphicFramePr>
          <p:cNvPr id="3" name="Chart 2">
            <a:extLst>
              <a:ext uri="{FF2B5EF4-FFF2-40B4-BE49-F238E27FC236}">
                <a16:creationId xmlns:a16="http://schemas.microsoft.com/office/drawing/2014/main" id="{00000000-0008-0000-0100-000005000000}"/>
              </a:ext>
            </a:extLst>
          </p:cNvPr>
          <p:cNvGraphicFramePr>
            <a:graphicFrameLocks/>
          </p:cNvGraphicFramePr>
          <p:nvPr>
            <p:extLst>
              <p:ext uri="{D42A27DB-BD31-4B8C-83A1-F6EECF244321}">
                <p14:modId xmlns:p14="http://schemas.microsoft.com/office/powerpoint/2010/main" val="1455044549"/>
              </p:ext>
            </p:extLst>
          </p:nvPr>
        </p:nvGraphicFramePr>
        <p:xfrm>
          <a:off x="742890" y="1351189"/>
          <a:ext cx="5734110" cy="27636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00000000-0008-0000-0100-000006000000}"/>
              </a:ext>
            </a:extLst>
          </p:cNvPr>
          <p:cNvGraphicFramePr>
            <a:graphicFrameLocks/>
          </p:cNvGraphicFramePr>
          <p:nvPr>
            <p:extLst>
              <p:ext uri="{D42A27DB-BD31-4B8C-83A1-F6EECF244321}">
                <p14:modId xmlns:p14="http://schemas.microsoft.com/office/powerpoint/2010/main" val="756948364"/>
              </p:ext>
            </p:extLst>
          </p:nvPr>
        </p:nvGraphicFramePr>
        <p:xfrm>
          <a:off x="5181601" y="3611689"/>
          <a:ext cx="4191000" cy="301771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60189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6B7D04D6-C893-740E-9888-A2B53609D6F3}"/>
              </a:ext>
            </a:extLst>
          </p:cNvPr>
          <p:cNvSpPr>
            <a:spLocks noChangeArrowheads="1"/>
          </p:cNvSpPr>
          <p:nvPr/>
        </p:nvSpPr>
        <p:spPr bwMode="auto">
          <a:xfrm>
            <a:off x="381000" y="1471644"/>
            <a:ext cx="89916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Arial" panose="020B0604020202020204" pitchFamily="34" charset="0"/>
              </a:rPr>
              <a:t>Salary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The data indicates a significant variance in annual salaries across different departments, with Engineering and Finance having notably high total salaries. This suggests that these departments are either larger or have higher-paid positions compared to others.</a:t>
            </a: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Arial" panose="020B0604020202020204" pitchFamily="34" charset="0"/>
              </a:rPr>
              <a:t>Gender Representation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The analysis sheet shows a breakdown of salaries by gender within each department. This can be used to evaluate gender parity in terms of compensation across the organization. Some departments may need a closer look to ensure equitable pay.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Arial" panose="020B0604020202020204" pitchFamily="34" charset="0"/>
              </a:rPr>
              <a:t>Departmental Insights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Certain departments like Engineering and Human Resources show a strong presence in both gender categories, indicating a balanced workforce. However, there may be departments where one gender is underrepresented, which could be an area for improvement in diversity initiatives.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0324"/>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527773" y="2439829"/>
            <a:ext cx="9136453" cy="1446550"/>
          </a:xfrm>
          <a:prstGeom prst="rect">
            <a:avLst/>
          </a:prstGeom>
          <a:noFill/>
        </p:spPr>
        <p:txBody>
          <a:bodyPr wrap="square" rtlCol="0">
            <a:spAutoFit/>
          </a:bodyPr>
          <a:lstStyle/>
          <a:p>
            <a:pPr algn="ctr"/>
            <a:r>
              <a:rPr lang="en-US" sz="4400" b="1" dirty="0">
                <a:latin typeface="Calisto MT" panose="02040603050505030304" pitchFamily="18" charset="0"/>
                <a:cs typeface="Times New Roman" panose="02020603050405020304" pitchFamily="18" charset="0"/>
              </a:rPr>
              <a:t>EMPLOYEE</a:t>
            </a:r>
            <a:r>
              <a:rPr lang="en-US" sz="4400" b="1" dirty="0">
                <a:solidFill>
                  <a:srgbClr val="7030A0"/>
                </a:solidFill>
                <a:latin typeface="Calisto MT" panose="02040603050505030304" pitchFamily="18" charset="0"/>
                <a:cs typeface="Times New Roman" panose="02020603050405020304" pitchFamily="18" charset="0"/>
              </a:rPr>
              <a:t> </a:t>
            </a:r>
            <a:r>
              <a:rPr lang="en-US" sz="4400" b="1" dirty="0">
                <a:latin typeface="Calisto MT" panose="02040603050505030304" pitchFamily="18" charset="0"/>
                <a:cs typeface="Times New Roman" panose="02020603050405020304" pitchFamily="18" charset="0"/>
              </a:rPr>
              <a:t>SALARY</a:t>
            </a:r>
            <a:r>
              <a:rPr lang="en-US" sz="4400" b="1" dirty="0">
                <a:solidFill>
                  <a:srgbClr val="7030A0"/>
                </a:solidFill>
                <a:latin typeface="Calisto MT" panose="02040603050505030304" pitchFamily="18" charset="0"/>
                <a:cs typeface="Times New Roman" panose="02020603050405020304" pitchFamily="18" charset="0"/>
              </a:rPr>
              <a:t> </a:t>
            </a:r>
            <a:r>
              <a:rPr lang="en-US" sz="4400" b="1" dirty="0">
                <a:latin typeface="Calisto MT" panose="02040603050505030304" pitchFamily="18" charset="0"/>
                <a:cs typeface="Times New Roman" panose="02020603050405020304" pitchFamily="18" charset="0"/>
              </a:rPr>
              <a:t>ANALYSIS USING EXCEL</a:t>
            </a:r>
            <a:endParaRPr lang="en-IN" sz="4400" b="1" dirty="0">
              <a:latin typeface="Calisto MT" panose="0204060305050503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42297" y="1981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701413" y="404768"/>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788B8177-0497-B1D1-BD7B-3E6006865E20}"/>
              </a:ext>
            </a:extLst>
          </p:cNvPr>
          <p:cNvSpPr txBox="1"/>
          <p:nvPr/>
        </p:nvSpPr>
        <p:spPr>
          <a:xfrm>
            <a:off x="676275" y="1367374"/>
            <a:ext cx="7086600" cy="1569660"/>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Aptos" panose="020B0004020202020204" pitchFamily="34" charset="0"/>
              </a:rPr>
              <a:t>The objective of this analysis is to conduct a comprehensive examination of employee salary distribution across different departments within the company.</a:t>
            </a:r>
            <a:endParaRPr lang="en-IN" sz="2400" dirty="0">
              <a:latin typeface="Aptos" panose="020B0004020202020204" pitchFamily="34" charset="0"/>
            </a:endParaRPr>
          </a:p>
        </p:txBody>
      </p:sp>
      <p:sp>
        <p:nvSpPr>
          <p:cNvPr id="12" name="TextBox 11">
            <a:extLst>
              <a:ext uri="{FF2B5EF4-FFF2-40B4-BE49-F238E27FC236}">
                <a16:creationId xmlns:a16="http://schemas.microsoft.com/office/drawing/2014/main" id="{6A4B938B-69C1-4D03-A242-FBDB3CC7355B}"/>
              </a:ext>
            </a:extLst>
          </p:cNvPr>
          <p:cNvSpPr txBox="1"/>
          <p:nvPr/>
        </p:nvSpPr>
        <p:spPr>
          <a:xfrm>
            <a:off x="660563" y="3237171"/>
            <a:ext cx="7070889" cy="1569660"/>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Aptos" panose="020B0004020202020204" pitchFamily="34" charset="0"/>
              </a:rPr>
              <a:t>The analysis focuses on understanding the salary structure by evaluating annual salaries, gender distribution, departmental budgets, and employee demographics.</a:t>
            </a:r>
            <a:endParaRPr lang="en-IN" sz="2400" dirty="0">
              <a:latin typeface="Aptos" panose="020B0004020202020204" pitchFamily="34" charset="0"/>
            </a:endParaRPr>
          </a:p>
        </p:txBody>
      </p:sp>
      <p:sp>
        <p:nvSpPr>
          <p:cNvPr id="13" name="TextBox 12">
            <a:extLst>
              <a:ext uri="{FF2B5EF4-FFF2-40B4-BE49-F238E27FC236}">
                <a16:creationId xmlns:a16="http://schemas.microsoft.com/office/drawing/2014/main" id="{35B526E4-E699-AB13-00E2-6DBF51C855B3}"/>
              </a:ext>
            </a:extLst>
          </p:cNvPr>
          <p:cNvSpPr txBox="1"/>
          <p:nvPr/>
        </p:nvSpPr>
        <p:spPr>
          <a:xfrm>
            <a:off x="652707" y="5114038"/>
            <a:ext cx="7086600" cy="1569660"/>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Aptos" panose="020B0004020202020204" pitchFamily="34" charset="0"/>
              </a:rPr>
              <a:t>This will help identify discrepancies, trends, or patterns in compensation, which can inform strategic decisions regarding pay equity, departmental budgeting, and workforce planning.</a:t>
            </a:r>
            <a:endParaRPr lang="en-IN" sz="2400" dirty="0">
              <a:latin typeface="Aptos" panose="020B00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38200" y="1351508"/>
            <a:ext cx="7924800" cy="4154984"/>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Aptos" panose="020B0004020202020204" pitchFamily="34" charset="0"/>
                <a:cs typeface="Times New Roman" panose="02020603050405020304" pitchFamily="18" charset="0"/>
              </a:rPr>
              <a:t>This project analyzes employee salary data to assess compensation trends across different departments. </a:t>
            </a:r>
          </a:p>
          <a:p>
            <a:endParaRPr lang="en-US" sz="2400" dirty="0">
              <a:latin typeface="Aptos" panose="020B0004020202020204" pitchFamily="34" charset="0"/>
              <a:cs typeface="Times New Roman" panose="02020603050405020304" pitchFamily="18" charset="0"/>
            </a:endParaRPr>
          </a:p>
          <a:p>
            <a:pPr marL="342900" indent="-342900">
              <a:buFont typeface="Wingdings" panose="05000000000000000000" pitchFamily="2" charset="2"/>
              <a:buChar char="Ø"/>
            </a:pPr>
            <a:r>
              <a:rPr lang="en-US" sz="2400" dirty="0">
                <a:latin typeface="Aptos" panose="020B0004020202020204" pitchFamily="34" charset="0"/>
                <a:cs typeface="Times New Roman" panose="02020603050405020304" pitchFamily="18" charset="0"/>
              </a:rPr>
              <a:t>It focuses on salary distribution by gender, department, and other </a:t>
            </a:r>
            <a:r>
              <a:rPr lang="en-US" sz="2400" dirty="0" err="1">
                <a:latin typeface="Aptos" panose="020B0004020202020204" pitchFamily="34" charset="0"/>
                <a:cs typeface="Times New Roman" panose="02020603050405020304" pitchFamily="18" charset="0"/>
              </a:rPr>
              <a:t>demographics,aiming</a:t>
            </a:r>
            <a:r>
              <a:rPr lang="en-US" sz="2400" dirty="0">
                <a:latin typeface="Aptos" panose="020B0004020202020204" pitchFamily="34" charset="0"/>
                <a:cs typeface="Times New Roman" panose="02020603050405020304" pitchFamily="18" charset="0"/>
              </a:rPr>
              <a:t> to identify potential disparities.</a:t>
            </a:r>
          </a:p>
          <a:p>
            <a:endParaRPr lang="en-US" sz="2400" dirty="0">
              <a:latin typeface="Aptos" panose="020B0004020202020204" pitchFamily="34" charset="0"/>
              <a:cs typeface="Times New Roman" panose="02020603050405020304" pitchFamily="18" charset="0"/>
            </a:endParaRPr>
          </a:p>
          <a:p>
            <a:pPr marL="342900" indent="-342900">
              <a:buFont typeface="Wingdings" panose="05000000000000000000" pitchFamily="2" charset="2"/>
              <a:buChar char="Ø"/>
            </a:pPr>
            <a:r>
              <a:rPr lang="en-US" sz="2400" dirty="0">
                <a:latin typeface="Aptos" panose="020B0004020202020204" pitchFamily="34" charset="0"/>
                <a:cs typeface="Times New Roman" panose="02020603050405020304" pitchFamily="18" charset="0"/>
              </a:rPr>
              <a:t>The analysis provides insights into departmental budgets and helps inform strategic decisions on pay equity and workforce planning.</a:t>
            </a:r>
            <a:endParaRPr lang="en-IN" sz="2400" dirty="0">
              <a:latin typeface="Aptos" panose="020B000402020202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graphicFrame>
        <p:nvGraphicFramePr>
          <p:cNvPr id="10" name="Diagram 9">
            <a:extLst>
              <a:ext uri="{FF2B5EF4-FFF2-40B4-BE49-F238E27FC236}">
                <a16:creationId xmlns:a16="http://schemas.microsoft.com/office/drawing/2014/main" id="{E3AFD500-76D8-8ABD-5127-023FEA6D66AF}"/>
              </a:ext>
            </a:extLst>
          </p:cNvPr>
          <p:cNvGraphicFramePr/>
          <p:nvPr>
            <p:extLst>
              <p:ext uri="{D42A27DB-BD31-4B8C-83A1-F6EECF244321}">
                <p14:modId xmlns:p14="http://schemas.microsoft.com/office/powerpoint/2010/main" val="1678048883"/>
              </p:ext>
            </p:extLst>
          </p:nvPr>
        </p:nvGraphicFramePr>
        <p:xfrm>
          <a:off x="1066800" y="1600200"/>
          <a:ext cx="7848600" cy="5057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graphicFrame>
        <p:nvGraphicFramePr>
          <p:cNvPr id="13" name="Diagram 12">
            <a:extLst>
              <a:ext uri="{FF2B5EF4-FFF2-40B4-BE49-F238E27FC236}">
                <a16:creationId xmlns:a16="http://schemas.microsoft.com/office/drawing/2014/main" id="{4FD4867E-CB16-13D0-C32C-01CECB79654A}"/>
              </a:ext>
            </a:extLst>
          </p:cNvPr>
          <p:cNvGraphicFramePr/>
          <p:nvPr>
            <p:extLst>
              <p:ext uri="{D42A27DB-BD31-4B8C-83A1-F6EECF244321}">
                <p14:modId xmlns:p14="http://schemas.microsoft.com/office/powerpoint/2010/main" val="4172343365"/>
              </p:ext>
            </p:extLst>
          </p:nvPr>
        </p:nvGraphicFramePr>
        <p:xfrm>
          <a:off x="838200" y="1752600"/>
          <a:ext cx="81280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10" name="Rectangle 5">
            <a:extLst>
              <a:ext uri="{FF2B5EF4-FFF2-40B4-BE49-F238E27FC236}">
                <a16:creationId xmlns:a16="http://schemas.microsoft.com/office/drawing/2014/main" id="{811CE477-D3A9-F5CE-8E74-2190BC71D35D}"/>
              </a:ext>
            </a:extLst>
          </p:cNvPr>
          <p:cNvSpPr>
            <a:spLocks noChangeArrowheads="1"/>
          </p:cNvSpPr>
          <p:nvPr/>
        </p:nvSpPr>
        <p:spPr bwMode="auto">
          <a:xfrm>
            <a:off x="609600" y="-120927"/>
            <a:ext cx="7467600" cy="5439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3" name="TextBox 12">
            <a:extLst>
              <a:ext uri="{FF2B5EF4-FFF2-40B4-BE49-F238E27FC236}">
                <a16:creationId xmlns:a16="http://schemas.microsoft.com/office/drawing/2014/main" id="{CA76A315-DC5B-EA9A-416F-CB19E5F96291}"/>
              </a:ext>
            </a:extLst>
          </p:cNvPr>
          <p:cNvSpPr txBox="1"/>
          <p:nvPr/>
        </p:nvSpPr>
        <p:spPr>
          <a:xfrm>
            <a:off x="761617" y="1536174"/>
            <a:ext cx="9448800" cy="3785652"/>
          </a:xfrm>
          <a:prstGeom prst="rect">
            <a:avLst/>
          </a:prstGeom>
          <a:noFill/>
        </p:spPr>
        <p:txBody>
          <a:bodyPr wrap="square">
            <a:spAutoFit/>
          </a:bodyPr>
          <a:lstStyle/>
          <a:p>
            <a:r>
              <a:rPr lang="en-US" sz="2400" b="1" dirty="0">
                <a:latin typeface="Aptos" panose="020B0004020202020204" pitchFamily="34" charset="0"/>
              </a:rPr>
              <a:t>1. Employee Data new:</a:t>
            </a:r>
            <a:endParaRPr lang="en-US" sz="2400" dirty="0">
              <a:latin typeface="Aptos" panose="020B0004020202020204" pitchFamily="34" charset="0"/>
            </a:endParaRPr>
          </a:p>
          <a:p>
            <a:r>
              <a:rPr lang="en-US" sz="2400" dirty="0">
                <a:latin typeface="Aptos" panose="020B0004020202020204" pitchFamily="34" charset="0"/>
              </a:rPr>
              <a:t>This sheet provides detailed employee information, including:</a:t>
            </a:r>
          </a:p>
          <a:p>
            <a:pPr>
              <a:buFont typeface="Arial" panose="020B0604020202020204" pitchFamily="34" charset="0"/>
              <a:buChar char="•"/>
            </a:pPr>
            <a:r>
              <a:rPr lang="en-US" sz="2400" b="1" dirty="0">
                <a:latin typeface="Aptos" panose="020B0004020202020204" pitchFamily="34" charset="0"/>
              </a:rPr>
              <a:t>Employee ID, Full Name, Job Title, and Department</a:t>
            </a:r>
            <a:r>
              <a:rPr lang="en-US" sz="2400" dirty="0">
                <a:latin typeface="Aptos" panose="020B0004020202020204" pitchFamily="34" charset="0"/>
              </a:rPr>
              <a:t>: </a:t>
            </a:r>
          </a:p>
          <a:p>
            <a:r>
              <a:rPr lang="en-US" sz="2400" dirty="0">
                <a:latin typeface="Aptos" panose="020B0004020202020204" pitchFamily="34" charset="0"/>
              </a:rPr>
              <a:t>Identifiers and work details.</a:t>
            </a:r>
          </a:p>
          <a:p>
            <a:pPr>
              <a:buFont typeface="Arial" panose="020B0604020202020204" pitchFamily="34" charset="0"/>
              <a:buChar char="•"/>
            </a:pPr>
            <a:r>
              <a:rPr lang="en-US" sz="2400" b="1" dirty="0">
                <a:latin typeface="Aptos" panose="020B0004020202020204" pitchFamily="34" charset="0"/>
              </a:rPr>
              <a:t>Business Unit, Gender, Ethnicity, Age, Hire Date, and Exit Date</a:t>
            </a:r>
            <a:r>
              <a:rPr lang="en-US" sz="2400" dirty="0">
                <a:latin typeface="Aptos" panose="020B0004020202020204" pitchFamily="34" charset="0"/>
              </a:rPr>
              <a:t>:</a:t>
            </a:r>
          </a:p>
          <a:p>
            <a:r>
              <a:rPr lang="en-US" sz="2400" dirty="0">
                <a:latin typeface="Aptos" panose="020B0004020202020204" pitchFamily="34" charset="0"/>
              </a:rPr>
              <a:t>Demographic and employment data.</a:t>
            </a:r>
          </a:p>
          <a:p>
            <a:pPr>
              <a:buFont typeface="Arial" panose="020B0604020202020204" pitchFamily="34" charset="0"/>
              <a:buChar char="•"/>
            </a:pPr>
            <a:r>
              <a:rPr lang="en-US" sz="2400" b="1" dirty="0">
                <a:latin typeface="Aptos" panose="020B0004020202020204" pitchFamily="34" charset="0"/>
              </a:rPr>
              <a:t>Annual Salary and Bonus %</a:t>
            </a:r>
            <a:r>
              <a:rPr lang="en-US" sz="2400" dirty="0">
                <a:latin typeface="Aptos" panose="020B0004020202020204" pitchFamily="34" charset="0"/>
              </a:rPr>
              <a:t>: </a:t>
            </a:r>
          </a:p>
          <a:p>
            <a:r>
              <a:rPr lang="en-US" sz="2400" dirty="0">
                <a:latin typeface="Aptos" panose="020B0004020202020204" pitchFamily="34" charset="0"/>
              </a:rPr>
              <a:t>Compensation information.</a:t>
            </a:r>
          </a:p>
          <a:p>
            <a:pPr>
              <a:buFont typeface="Arial" panose="020B0604020202020204" pitchFamily="34" charset="0"/>
              <a:buChar char="•"/>
            </a:pPr>
            <a:r>
              <a:rPr lang="en-US" sz="2400" b="1" dirty="0">
                <a:latin typeface="Aptos" panose="020B0004020202020204" pitchFamily="34" charset="0"/>
              </a:rPr>
              <a:t>Country and City</a:t>
            </a:r>
            <a:r>
              <a:rPr lang="en-US" sz="2400" dirty="0">
                <a:latin typeface="Aptos" panose="020B0004020202020204" pitchFamily="34" charset="0"/>
              </a:rPr>
              <a:t>: </a:t>
            </a:r>
          </a:p>
          <a:p>
            <a:r>
              <a:rPr lang="en-US" sz="2400" dirty="0">
                <a:latin typeface="Aptos" panose="020B0004020202020204" pitchFamily="34" charset="0"/>
              </a:rPr>
              <a:t>Location data.</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48059-5CAA-18F8-CBF7-1A038A9C4CD7}"/>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A93D32E6-6549-A09B-47D1-92007FBD456E}"/>
              </a:ext>
            </a:extLst>
          </p:cNvPr>
          <p:cNvSpPr txBox="1"/>
          <p:nvPr/>
        </p:nvSpPr>
        <p:spPr>
          <a:xfrm>
            <a:off x="990600" y="1720840"/>
            <a:ext cx="8393381" cy="3416320"/>
          </a:xfrm>
          <a:prstGeom prst="rect">
            <a:avLst/>
          </a:prstGeom>
          <a:noFill/>
        </p:spPr>
        <p:txBody>
          <a:bodyPr wrap="square">
            <a:spAutoFit/>
          </a:bodyPr>
          <a:lstStyle/>
          <a:p>
            <a:r>
              <a:rPr lang="en-US" sz="2400" b="1" dirty="0">
                <a:latin typeface="Aptos" panose="020B0004020202020204" pitchFamily="34" charset="0"/>
              </a:rPr>
              <a:t>2. Analysis:</a:t>
            </a:r>
            <a:endParaRPr lang="en-US" sz="2400" dirty="0">
              <a:latin typeface="Aptos" panose="020B0004020202020204" pitchFamily="34" charset="0"/>
            </a:endParaRPr>
          </a:p>
          <a:p>
            <a:r>
              <a:rPr lang="en-US" sz="2400" dirty="0">
                <a:latin typeface="Aptos" panose="020B0004020202020204" pitchFamily="34" charset="0"/>
              </a:rPr>
              <a:t>This sheet offers a summarized view of salary data by gender and department. Key columns include:</a:t>
            </a:r>
          </a:p>
          <a:p>
            <a:pPr>
              <a:buFont typeface="Arial" panose="020B0604020202020204" pitchFamily="34" charset="0"/>
              <a:buChar char="•"/>
            </a:pPr>
            <a:r>
              <a:rPr lang="en-US" sz="2400" b="1" dirty="0">
                <a:latin typeface="Aptos" panose="020B0004020202020204" pitchFamily="34" charset="0"/>
              </a:rPr>
              <a:t>Row Labels</a:t>
            </a:r>
            <a:r>
              <a:rPr lang="en-US" sz="2400" dirty="0">
                <a:latin typeface="Aptos" panose="020B0004020202020204" pitchFamily="34" charset="0"/>
              </a:rPr>
              <a:t>: Departments.</a:t>
            </a:r>
          </a:p>
          <a:p>
            <a:pPr>
              <a:buFont typeface="Arial" panose="020B0604020202020204" pitchFamily="34" charset="0"/>
              <a:buChar char="•"/>
            </a:pPr>
            <a:r>
              <a:rPr lang="en-US" sz="2400" b="1" dirty="0">
                <a:latin typeface="Aptos" panose="020B0004020202020204" pitchFamily="34" charset="0"/>
              </a:rPr>
              <a:t>Column Labels</a:t>
            </a:r>
            <a:r>
              <a:rPr lang="en-US" sz="2400" dirty="0">
                <a:latin typeface="Aptos" panose="020B0004020202020204" pitchFamily="34" charset="0"/>
              </a:rPr>
              <a:t>: Gender categories.</a:t>
            </a:r>
          </a:p>
          <a:p>
            <a:pPr>
              <a:buFont typeface="Arial" panose="020B0604020202020204" pitchFamily="34" charset="0"/>
              <a:buChar char="•"/>
            </a:pPr>
            <a:r>
              <a:rPr lang="en-US" sz="2400" b="1" dirty="0">
                <a:latin typeface="Aptos" panose="020B0004020202020204" pitchFamily="34" charset="0"/>
              </a:rPr>
              <a:t>Sum of Annual Salary</a:t>
            </a:r>
            <a:r>
              <a:rPr lang="en-US" sz="2400" dirty="0">
                <a:latin typeface="Aptos" panose="020B0004020202020204" pitchFamily="34" charset="0"/>
              </a:rPr>
              <a:t>: Aggregated salary values by gender.</a:t>
            </a:r>
          </a:p>
          <a:p>
            <a:pPr>
              <a:buFont typeface="Arial" panose="020B0604020202020204" pitchFamily="34" charset="0"/>
              <a:buChar char="•"/>
            </a:pPr>
            <a:r>
              <a:rPr lang="en-US" sz="2400" b="1" dirty="0">
                <a:latin typeface="Aptos" panose="020B0004020202020204" pitchFamily="34" charset="0"/>
              </a:rPr>
              <a:t>Grand Total</a:t>
            </a:r>
            <a:r>
              <a:rPr lang="en-US" sz="2400" dirty="0">
                <a:latin typeface="Aptos" panose="020B0004020202020204" pitchFamily="34" charset="0"/>
              </a:rPr>
              <a:t>: Total salary per department.</a:t>
            </a:r>
          </a:p>
          <a:p>
            <a:r>
              <a:rPr lang="en-US" sz="2400" dirty="0">
                <a:latin typeface="Aptos" panose="020B0004020202020204" pitchFamily="34" charset="0"/>
              </a:rPr>
              <a:t>This sheet provides insights into gender-based salary distribution and departmental salary totals.</a:t>
            </a:r>
          </a:p>
        </p:txBody>
      </p:sp>
    </p:spTree>
    <p:extLst>
      <p:ext uri="{BB962C8B-B14F-4D97-AF65-F5344CB8AC3E}">
        <p14:creationId xmlns:p14="http://schemas.microsoft.com/office/powerpoint/2010/main" val="3964468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347</TotalTime>
  <Words>1093</Words>
  <Application>Microsoft Office PowerPoint</Application>
  <PresentationFormat>Widescreen</PresentationFormat>
  <Paragraphs>121</Paragraphs>
  <Slides>15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Aptos</vt:lpstr>
      <vt:lpstr>Arial</vt:lpstr>
      <vt:lpstr>Calibri</vt:lpstr>
      <vt:lpstr>Calisto MT</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THANGAM RAKESH</cp:lastModifiedBy>
  <cp:revision>16</cp:revision>
  <dcterms:created xsi:type="dcterms:W3CDTF">2024-03-29T15:07:22Z</dcterms:created>
  <dcterms:modified xsi:type="dcterms:W3CDTF">2024-08-31T06:06:46Z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