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84" r:id="rId3"/>
    <p:sldId id="285" r:id="rId5"/>
    <p:sldId id="286" r:id="rId6"/>
    <p:sldId id="287" r:id="rId7"/>
    <p:sldId id="288" r:id="rId8"/>
    <p:sldId id="289" r:id="rId9"/>
    <p:sldId id="290" r:id="rId10"/>
    <p:sldId id="291" r:id="rId11"/>
    <p:sldId id="292" r:id="rId12"/>
    <p:sldId id="293" r:id="rId13"/>
    <p:sldId id="295" r:id="rId14"/>
    <p:sldId id="296" r:id="rId15"/>
    <p:sldId id="297" r:id="rId16"/>
  </p:sldIdLst>
  <p:sldSz cx="12192000" cy="6858000" type="screen16x9"/>
  <p:notesSz cx="12192000" cy="6858000"/>
  <p:embeddedFontLst>
    <p:embeddedFont>
      <p:font typeface="Calibri" panose="020F0502020204030204"/>
      <p:regular r:id="rId20"/>
      <p:bold r:id="rId21"/>
      <p:italic r:id="rId22"/>
      <p:boldItalic r:id="rId23"/>
    </p:embeddedFont>
    <p:embeddedFont>
      <p:font typeface="Trebuchet MS" panose="020B0603020202020204"/>
      <p:regular r:id="rId24"/>
      <p:bold r:id="rId25"/>
      <p:italic r:id="rId26"/>
      <p:boldItalic r:id="rId27"/>
    </p:embeddedFont>
    <p:embeddedFont>
      <p:font typeface="Roboto" panose="0200000000000000000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2880"/>
        <p:guide pos="216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font" Target="fonts/font12.fntdata"/><Relationship Id="rId30" Type="http://schemas.openxmlformats.org/officeDocument/2006/relationships/font" Target="fonts/font11.fntdata"/><Relationship Id="rId3" Type="http://schemas.openxmlformats.org/officeDocument/2006/relationships/slide" Target="slides/slide1.xml"/><Relationship Id="rId29" Type="http://schemas.openxmlformats.org/officeDocument/2006/relationships/font" Target="fonts/font10.fntdata"/><Relationship Id="rId28" Type="http://schemas.openxmlformats.org/officeDocument/2006/relationships/font" Target="fonts/font9.fntdata"/><Relationship Id="rId27" Type="http://schemas.openxmlformats.org/officeDocument/2006/relationships/font" Target="fonts/font8.fntdata"/><Relationship Id="rId26" Type="http://schemas.openxmlformats.org/officeDocument/2006/relationships/font" Target="fonts/font7.fntdata"/><Relationship Id="rId25" Type="http://schemas.openxmlformats.org/officeDocument/2006/relationships/font" Target="fonts/font6.fntdata"/><Relationship Id="rId24" Type="http://schemas.openxmlformats.org/officeDocument/2006/relationships/font" Target="fonts/font5.fntdata"/><Relationship Id="rId23" Type="http://schemas.openxmlformats.org/officeDocument/2006/relationships/font" Target="fonts/font4.fntdata"/><Relationship Id="rId22" Type="http://schemas.openxmlformats.org/officeDocument/2006/relationships/font" Target="fonts/font3.fntdata"/><Relationship Id="rId21" Type="http://schemas.openxmlformats.org/officeDocument/2006/relationships/font" Target="fonts/font2.fntdata"/><Relationship Id="rId20" Type="http://schemas.openxmlformats.org/officeDocument/2006/relationships/font" Target="fonts/font1.fntdata"/><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48731" name="Google Shape;4;n"/>
          <p:cNvSpPr txBox="1"/>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48732" name="Google Shape;5;n"/>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48734" name="Google Shape;7;n"/>
          <p:cNvSpPr txBox="1"/>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48735" name="Google Shape;8;n"/>
          <p:cNvSpPr txBox="1"/>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p>
            <a:pPr marL="0" lvl="0" indent="0" algn="l" rtl="0">
              <a:spcBef>
                <a:spcPts val="0"/>
              </a:spcBef>
              <a:spcAft>
                <a:spcPts val="0"/>
              </a:spcAft>
              <a:buNone/>
            </a:pPr>
          </a:p>
        </p:txBody>
      </p:sp>
      <p:sp>
        <p:nvSpPr>
          <p:cNvPr id="1048605" name="Google Shape;56;p1:notes"/>
          <p:cNvSpPr txBox="1"/>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a:avLst/>
          </a:prstGeom>
        </p:spPr>
        <p:txBody>
          <a:bodyPr spcFirstLastPara="1" wrap="square" lIns="91425" tIns="45700" rIns="91425" bIns="45700" anchor="t" anchorCtr="0">
            <a:noAutofit/>
          </a:bodyPr>
          <a:p>
            <a:pPr marL="0" lvl="0" indent="0" algn="l" rtl="0">
              <a:spcBef>
                <a:spcPts val="0"/>
              </a:spcBef>
              <a:spcAft>
                <a:spcPts val="0"/>
              </a:spcAft>
              <a:buNone/>
            </a:pPr>
          </a:p>
        </p:txBody>
      </p:sp>
      <p:sp>
        <p:nvSpPr>
          <p:cNvPr id="1048697" name="Google Shape;182;p10:notes"/>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a:avLst/>
          </a:prstGeom>
        </p:spPr>
        <p:txBody>
          <a:bodyPr spcFirstLastPara="1" wrap="square" lIns="91425" tIns="45700" rIns="91425" bIns="45700" anchor="t" anchorCtr="0">
            <a:noAutofit/>
          </a:bodyPr>
          <a:p>
            <a:pPr marL="0" lvl="0" indent="0" algn="l" rtl="0">
              <a:spcBef>
                <a:spcPts val="0"/>
              </a:spcBef>
              <a:spcAft>
                <a:spcPts val="0"/>
              </a:spcAft>
              <a:buNone/>
            </a:pPr>
          </a:p>
        </p:txBody>
      </p:sp>
      <p:sp>
        <p:nvSpPr>
          <p:cNvPr id="1048704" name="Google Shape;194;p11:notes"/>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a:avLst/>
          </a:prstGeom>
        </p:spPr>
        <p:txBody>
          <a:bodyPr spcFirstLastPara="1" wrap="square" lIns="91425" tIns="45700" rIns="91425" bIns="45700" anchor="t" anchorCtr="0">
            <a:noAutofit/>
          </a:bodyPr>
          <a:p>
            <a:pPr marL="0" lvl="0" indent="0" algn="l" rtl="0">
              <a:spcBef>
                <a:spcPts val="0"/>
              </a:spcBef>
              <a:spcAft>
                <a:spcPts val="0"/>
              </a:spcAft>
              <a:buNone/>
            </a:pPr>
          </a:p>
        </p:txBody>
      </p:sp>
      <p:sp>
        <p:nvSpPr>
          <p:cNvPr id="1048711" name="Google Shape;204;p12:notes"/>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a:avLst/>
          </a:prstGeom>
        </p:spPr>
        <p:txBody>
          <a:bodyPr spcFirstLastPara="1" wrap="square" lIns="91425" tIns="45700" rIns="91425" bIns="45700" anchor="t" anchorCtr="0">
            <a:noAutofit/>
          </a:bodyPr>
          <a:p>
            <a:pPr marL="0" lvl="0" indent="0" algn="l" rtl="0">
              <a:spcBef>
                <a:spcPts val="0"/>
              </a:spcBef>
              <a:spcAft>
                <a:spcPts val="0"/>
              </a:spcAft>
              <a:buNone/>
            </a:pPr>
          </a:p>
        </p:txBody>
      </p:sp>
      <p:sp>
        <p:nvSpPr>
          <p:cNvPr id="1048715" name="Google Shape;215;p13:notes"/>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a:avLst/>
          </a:prstGeom>
        </p:spPr>
        <p:txBody>
          <a:bodyPr spcFirstLastPara="1" wrap="square" lIns="91425" tIns="45700" rIns="91425" bIns="45700" anchor="t" anchorCtr="0">
            <a:noAutofit/>
          </a:bodyPr>
          <a:p>
            <a:pPr marL="0" lvl="0" indent="0" algn="l" rtl="0">
              <a:spcBef>
                <a:spcPts val="0"/>
              </a:spcBef>
              <a:spcAft>
                <a:spcPts val="0"/>
              </a:spcAft>
              <a:buNone/>
            </a:pPr>
          </a:p>
        </p:txBody>
      </p:sp>
      <p:sp>
        <p:nvSpPr>
          <p:cNvPr id="1048628" name="Google Shape;69;p2:notes"/>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a:avLst/>
          </a:prstGeom>
        </p:spPr>
        <p:txBody>
          <a:bodyPr spcFirstLastPara="1" wrap="square" lIns="91425" tIns="45700" rIns="91425" bIns="45700" anchor="t" anchorCtr="0">
            <a:noAutofit/>
          </a:bodyPr>
          <a:p>
            <a:pPr marL="0" lvl="0" indent="0" algn="l" rtl="0">
              <a:spcBef>
                <a:spcPts val="0"/>
              </a:spcBef>
              <a:spcAft>
                <a:spcPts val="0"/>
              </a:spcAft>
              <a:buNone/>
            </a:pPr>
          </a:p>
        </p:txBody>
      </p:sp>
      <p:sp>
        <p:nvSpPr>
          <p:cNvPr id="1048647" name="Google Shape;94;p3:notes"/>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a:avLst/>
          </a:prstGeom>
        </p:spPr>
        <p:txBody>
          <a:bodyPr spcFirstLastPara="1" wrap="square" lIns="91425" tIns="45700" rIns="91425" bIns="45700" anchor="t" anchorCtr="0">
            <a:noAutofit/>
          </a:bodyPr>
          <a:p>
            <a:pPr marL="0" lvl="0" indent="0" algn="l" rtl="0">
              <a:spcBef>
                <a:spcPts val="0"/>
              </a:spcBef>
              <a:spcAft>
                <a:spcPts val="0"/>
              </a:spcAft>
              <a:buNone/>
            </a:pPr>
          </a:p>
        </p:txBody>
      </p:sp>
      <p:sp>
        <p:nvSpPr>
          <p:cNvPr id="1048656" name="Google Shape;120;p4:notes"/>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a:avLst/>
          </a:prstGeom>
        </p:spPr>
        <p:txBody>
          <a:bodyPr spcFirstLastPara="1" wrap="square" lIns="91425" tIns="45700" rIns="91425" bIns="45700" anchor="t" anchorCtr="0">
            <a:noAutofit/>
          </a:bodyPr>
          <a:p>
            <a:pPr marL="0" lvl="0" indent="0" algn="l" rtl="0">
              <a:spcBef>
                <a:spcPts val="0"/>
              </a:spcBef>
              <a:spcAft>
                <a:spcPts val="0"/>
              </a:spcAft>
              <a:buNone/>
            </a:pPr>
          </a:p>
        </p:txBody>
      </p:sp>
      <p:sp>
        <p:nvSpPr>
          <p:cNvPr id="1048664" name="Google Shape;134;p5:notes"/>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a:avLst/>
          </a:prstGeom>
        </p:spPr>
        <p:txBody>
          <a:bodyPr spcFirstLastPara="1" wrap="square" lIns="91425" tIns="45700" rIns="91425" bIns="45700" anchor="t" anchorCtr="0">
            <a:noAutofit/>
          </a:bodyPr>
          <a:p>
            <a:pPr marL="0" lvl="0" indent="0" algn="l" rtl="0">
              <a:spcBef>
                <a:spcPts val="0"/>
              </a:spcBef>
              <a:spcAft>
                <a:spcPts val="0"/>
              </a:spcAft>
              <a:buNone/>
            </a:pPr>
          </a:p>
        </p:txBody>
      </p:sp>
      <p:sp>
        <p:nvSpPr>
          <p:cNvPr id="1048668" name="Google Shape;147;p6:notes"/>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a:avLst/>
          </a:prstGeom>
        </p:spPr>
        <p:txBody>
          <a:bodyPr spcFirstLastPara="1" wrap="square" lIns="91425" tIns="45700" rIns="91425" bIns="45700" anchor="t" anchorCtr="0">
            <a:noAutofit/>
          </a:bodyPr>
          <a:p>
            <a:pPr marL="0" lvl="0" indent="0" algn="l" rtl="0">
              <a:spcBef>
                <a:spcPts val="0"/>
              </a:spcBef>
              <a:spcAft>
                <a:spcPts val="0"/>
              </a:spcAft>
              <a:buNone/>
            </a:pPr>
          </a:p>
        </p:txBody>
      </p:sp>
      <p:sp>
        <p:nvSpPr>
          <p:cNvPr id="1048676" name="Google Shape;153;p7:notes"/>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a:avLst/>
          </a:prstGeom>
        </p:spPr>
        <p:txBody>
          <a:bodyPr spcFirstLastPara="1" wrap="square" lIns="91425" tIns="45700" rIns="91425" bIns="45700" anchor="t" anchorCtr="0">
            <a:noAutofit/>
          </a:bodyPr>
          <a:p>
            <a:pPr marL="0" lvl="0" indent="0" algn="l" rtl="0">
              <a:spcBef>
                <a:spcPts val="0"/>
              </a:spcBef>
              <a:spcAft>
                <a:spcPts val="0"/>
              </a:spcAft>
              <a:buNone/>
            </a:pPr>
          </a:p>
        </p:txBody>
      </p:sp>
      <p:sp>
        <p:nvSpPr>
          <p:cNvPr id="1048684" name="Google Shape;164;p8:notes"/>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a:avLst/>
          </a:prstGeom>
        </p:spPr>
        <p:txBody>
          <a:bodyPr spcFirstLastPara="1" wrap="square" lIns="91425" tIns="45700" rIns="91425" bIns="45700" anchor="t" anchorCtr="0">
            <a:noAutofit/>
          </a:bodyPr>
          <a:p>
            <a:pPr marL="0" lvl="0" indent="0" algn="l" rtl="0">
              <a:spcBef>
                <a:spcPts val="0"/>
              </a:spcBef>
              <a:spcAft>
                <a:spcPts val="0"/>
              </a:spcAft>
              <a:buNone/>
            </a:pPr>
          </a:p>
        </p:txBody>
      </p:sp>
      <p:sp>
        <p:nvSpPr>
          <p:cNvPr id="1048688" name="Google Shape;176;p9:notes"/>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matchingName="Title Slide">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marL="38100" marR="0" lvl="1"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marL="38100" marR="0" lvl="2"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marL="38100" marR="0" lvl="3"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marL="38100" marR="0" lvl="4"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marL="38100" marR="0" lvl="5"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marL="38100" marR="0" lvl="6"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marL="38100" marR="0" lvl="7"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marL="38100" marR="0" lvl="8"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marL="3810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marL="38100" marR="0" lvl="1"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marL="38100" marR="0" lvl="2"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marL="38100" marR="0" lvl="3"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marL="38100" marR="0" lvl="4"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marL="38100" marR="0" lvl="5"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marL="38100" marR="0" lvl="6"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marL="38100" marR="0" lvl="7"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marL="38100" marR="0" lvl="8"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marL="3810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marL="38100" marR="0" lvl="1"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marL="38100" marR="0" lvl="2"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marL="38100" marR="0" lvl="3"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marL="38100" marR="0" lvl="4"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marL="38100" marR="0" lvl="5"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marL="38100" marR="0" lvl="6"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marL="38100" marR="0" lvl="7"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marL="38100" marR="0" lvl="8"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marL="3810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marL="38100" marR="0" lvl="1"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marL="38100" marR="0" lvl="2"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marL="38100" marR="0" lvl="3"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marL="38100" marR="0" lvl="4"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marL="38100" marR="0" lvl="5"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marL="38100" marR="0" lvl="6"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marL="38100" marR="0" lvl="7"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marL="38100" marR="0" lvl="8"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marL="3810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marL="38100" marR="0" lvl="1"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marL="38100" marR="0" lvl="2"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marL="38100" marR="0" lvl="3"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marL="38100" marR="0" lvl="4"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marL="38100" marR="0" lvl="5"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marL="38100" marR="0" lvl="6"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marL="38100" marR="0" lvl="7"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marL="38100" marR="0" lvl="8"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marL="3810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77"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78"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79"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80"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81"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82"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83"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84"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85"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86" name="Google Shape;20;p1"/>
          <p:cNvSpPr txBox="1"/>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9pPr>
          </a:lstStyle>
          <a:p/>
        </p:txBody>
      </p:sp>
      <p:sp>
        <p:nvSpPr>
          <p:cNvPr id="1048588" name="Google Shape;22;p1"/>
          <p:cNvSpPr txBox="1"/>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48589" name="Google Shape;23;p1"/>
          <p:cNvSpPr txBox="1"/>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48590" name="Google Shape;24;p1"/>
          <p:cNvSpPr txBox="1"/>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marL="38100" marR="0" lvl="1" indent="0" algn="l" rtl="0">
              <a:lnSpc>
                <a:spcPct val="100000"/>
              </a:lnSpc>
              <a:spcBef>
                <a:spcPts val="0"/>
              </a:spcBef>
              <a:buNone/>
              <a:defRPr sz="1100" b="0" i="0" u="none">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marL="38100" marR="0" lvl="2" indent="0" algn="l" rtl="0">
              <a:lnSpc>
                <a:spcPct val="100000"/>
              </a:lnSpc>
              <a:spcBef>
                <a:spcPts val="0"/>
              </a:spcBef>
              <a:buNone/>
              <a:defRPr sz="1100" b="0" i="0" u="none">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marL="38100" marR="0" lvl="3" indent="0" algn="l" rtl="0">
              <a:lnSpc>
                <a:spcPct val="100000"/>
              </a:lnSpc>
              <a:spcBef>
                <a:spcPts val="0"/>
              </a:spcBef>
              <a:buNone/>
              <a:defRPr sz="1100" b="0" i="0" u="none">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marL="38100" marR="0" lvl="4" indent="0" algn="l" rtl="0">
              <a:lnSpc>
                <a:spcPct val="100000"/>
              </a:lnSpc>
              <a:spcBef>
                <a:spcPts val="0"/>
              </a:spcBef>
              <a:buNone/>
              <a:defRPr sz="1100" b="0" i="0" u="none">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marL="38100" marR="0" lvl="5" indent="0" algn="l" rtl="0">
              <a:lnSpc>
                <a:spcPct val="100000"/>
              </a:lnSpc>
              <a:spcBef>
                <a:spcPts val="0"/>
              </a:spcBef>
              <a:buNone/>
              <a:defRPr sz="1100" b="0" i="0" u="none">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marL="38100" marR="0" lvl="6" indent="0" algn="l" rtl="0">
              <a:lnSpc>
                <a:spcPct val="100000"/>
              </a:lnSpc>
              <a:spcBef>
                <a:spcPts val="0"/>
              </a:spcBef>
              <a:buNone/>
              <a:defRPr sz="1100" b="0" i="0" u="none">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marL="38100" marR="0" lvl="7" indent="0" algn="l" rtl="0">
              <a:lnSpc>
                <a:spcPct val="100000"/>
              </a:lnSpc>
              <a:spcBef>
                <a:spcPts val="0"/>
              </a:spcBef>
              <a:buNone/>
              <a:defRPr sz="1100" b="0" i="0" u="none">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marL="38100" marR="0" lvl="8" indent="0" algn="l" rtl="0">
              <a:lnSpc>
                <a:spcPct val="100000"/>
              </a:lnSpc>
              <a:spcBef>
                <a:spcPts val="0"/>
              </a:spcBef>
              <a:buNone/>
              <a:defRPr sz="1100" b="0" i="0" u="none">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marL="38100" lvl="0" indent="0" algn="l"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97"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048598"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99"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00" name="Google Shape;63;p7"/>
          <p:cNvSpPr txBox="1"/>
          <p:nvPr>
            <p:ph type="ctrTitle"/>
          </p:nvPr>
        </p:nvSpPr>
        <p:spPr>
          <a:xfrm>
            <a:off x="-828675" y="19665"/>
            <a:ext cx="9982200" cy="1001556"/>
          </a:xfrm>
          <a:prstGeom prst="rect">
            <a:avLst/>
          </a:prstGeom>
          <a:noFill/>
          <a:ln>
            <a:noFill/>
          </a:ln>
        </p:spPr>
        <p:txBody>
          <a:bodyPr spcFirstLastPara="1" wrap="square" lIns="0" tIns="16500" rIns="0" bIns="0" anchor="t" anchorCtr="0">
            <a:spAutoFit/>
          </a:bodyPr>
          <a:p>
            <a:pPr marL="3213735" lvl="0" indent="0" algn="l" rtl="0">
              <a:spcBef>
                <a:spcPts val="0"/>
              </a:spcBef>
              <a:spcAft>
                <a:spcPts val="0"/>
              </a:spcAft>
              <a:buNone/>
            </a:pPr>
            <a:r>
              <a:rPr lang="en-US" b="1">
                <a:solidFill>
                  <a:srgbClr val="0F0F0F"/>
                </a:solidFill>
                <a:latin typeface="Times New Roman" panose="02020603050405020304"/>
                <a:ea typeface="Times New Roman" panose="02020603050405020304"/>
                <a:cs typeface="Times New Roman" panose="02020603050405020304"/>
                <a:sym typeface="Times New Roman" panose="02020603050405020304"/>
              </a:rPr>
              <a:t>Employee Data Analysis using Excel</a:t>
            </a:r>
            <a:r>
              <a:rPr lang="en-US" b="1" i="0">
                <a:solidFill>
                  <a:srgbClr val="0F0F0F"/>
                </a:solidFill>
                <a:latin typeface="Times New Roman" panose="02020603050405020304"/>
                <a:ea typeface="Times New Roman" panose="02020603050405020304"/>
                <a:cs typeface="Times New Roman" panose="02020603050405020304"/>
                <a:sym typeface="Times New Roman" panose="02020603050405020304"/>
              </a:rPr>
              <a:t> </a:t>
            </a:r>
            <a:br>
              <a:rPr lang="en-US" b="1" i="0">
                <a:solidFill>
                  <a:srgbClr val="0F0F0F"/>
                </a:solidFill>
                <a:latin typeface="Roboto" panose="02000000000000000000"/>
                <a:ea typeface="Roboto" panose="02000000000000000000"/>
                <a:cs typeface="Roboto" panose="02000000000000000000"/>
                <a:sym typeface="Roboto" panose="02000000000000000000"/>
              </a:rPr>
            </a:br>
            <a:endParaRPr lang="en-US" b="1" i="0">
              <a:solidFill>
                <a:srgbClr val="0F0F0F"/>
              </a:solidFill>
              <a:latin typeface="Roboto" panose="02000000000000000000"/>
              <a:ea typeface="Roboto" panose="02000000000000000000"/>
              <a:cs typeface="Roboto" panose="02000000000000000000"/>
              <a:sym typeface="Roboto" panose="02000000000000000000"/>
            </a:endParaRPr>
          </a:p>
        </p:txBody>
      </p:sp>
      <p:pic>
        <p:nvPicPr>
          <p:cNvPr id="2097152" name="Google Shape;64;p7"/>
          <p:cNvPicPr preferRelativeResize="0"/>
          <p:nvPr/>
        </p:nvPicPr>
        <p:blipFill rotWithShape="1">
          <a:blip r:embed="rId1"/>
          <a:srcRect/>
          <a:stretch>
            <a:fillRect/>
          </a:stretch>
        </p:blipFill>
        <p:spPr>
          <a:xfrm>
            <a:off x="676275" y="6467475"/>
            <a:ext cx="2143125" cy="200025"/>
          </a:xfrm>
          <a:prstGeom prst="rect">
            <a:avLst/>
          </a:prstGeom>
          <a:noFill/>
          <a:ln>
            <a:noFill/>
          </a:ln>
        </p:spPr>
      </p:pic>
      <p:sp>
        <p:nvSpPr>
          <p:cNvPr id="1048601" name="Google Shape;65;p7"/>
          <p:cNvSpPr txBox="1"/>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p>
            <a:pPr marL="38100" lvl="0" indent="0" algn="l" rtl="0">
              <a:lnSpc>
                <a:spcPct val="100000"/>
              </a:lnSpc>
              <a:spcBef>
                <a:spcPts val="0"/>
              </a:spcBef>
              <a:spcAft>
                <a:spcPts val="0"/>
              </a:spcAft>
              <a:buNone/>
            </a:pPr>
            <a:fld id="{00000000-1234-1234-1234-123412341234}" type="slidenum">
              <a:rPr lang="en-US"/>
            </a:fld>
            <a:endParaRPr lang="en-US"/>
          </a:p>
        </p:txBody>
      </p:sp>
      <p:sp>
        <p:nvSpPr>
          <p:cNvPr id="1048602" name="Google Shape;66;p7"/>
          <p:cNvSpPr txBox="1"/>
          <p:nvPr/>
        </p:nvSpPr>
        <p:spPr>
          <a:xfrm>
            <a:off x="428625" y="3259605"/>
            <a:ext cx="9982200" cy="1936750"/>
          </a:xfrm>
          <a:prstGeom prst="rect">
            <a:avLst/>
          </a:prstGeom>
          <a:noFill/>
          <a:ln>
            <a:noFill/>
          </a:ln>
        </p:spPr>
        <p:txBody>
          <a:bodyPr spcFirstLastPara="1" wrap="square" lIns="91425" tIns="45700" rIns="91425" bIns="45700" anchor="t" anchorCtr="0">
            <a:spAutoFit/>
          </a:bodyPr>
          <a:p>
            <a:pPr marL="0" marR="0" lvl="0" indent="0" algn="l" rtl="0">
              <a:spcBef>
                <a:spcPts val="0"/>
              </a:spcBef>
              <a:spcAft>
                <a:spcPts val="0"/>
              </a:spcAft>
              <a:buNone/>
            </a:pPr>
            <a:r>
              <a:rPr lang="en-US" sz="2400">
                <a:solidFill>
                  <a:schemeClr val="dk1"/>
                </a:solidFill>
                <a:latin typeface="Calibri" panose="020F0502020204030204"/>
                <a:ea typeface="Calibri" panose="020F0502020204030204"/>
                <a:cs typeface="Calibri" panose="020F0502020204030204"/>
                <a:sym typeface="Calibri" panose="020F0502020204030204"/>
              </a:rPr>
              <a:t>STUDENT NAME: Sree Raghul.R</a:t>
            </a:r>
            <a:endParaRPr sz="24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400">
                <a:solidFill>
                  <a:schemeClr val="dk1"/>
                </a:solidFill>
                <a:latin typeface="Calibri" panose="020F0502020204030204"/>
                <a:ea typeface="Calibri" panose="020F0502020204030204"/>
                <a:cs typeface="Calibri" panose="020F0502020204030204"/>
                <a:sym typeface="Calibri" panose="020F0502020204030204"/>
              </a:rPr>
              <a:t>REGISTER NO      : 312215548</a:t>
            </a:r>
            <a:endParaRPr sz="24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400">
                <a:solidFill>
                  <a:schemeClr val="dk1"/>
                </a:solidFill>
                <a:latin typeface="Calibri" panose="020F0502020204030204"/>
                <a:ea typeface="Calibri" panose="020F0502020204030204"/>
                <a:cs typeface="Calibri" panose="020F0502020204030204"/>
                <a:sym typeface="Calibri" panose="020F0502020204030204"/>
              </a:rPr>
              <a:t>DEPARTMENT     : B.com (General) 3rd year</a:t>
            </a:r>
            <a:endParaRPr sz="24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400">
                <a:solidFill>
                  <a:schemeClr val="dk1"/>
                </a:solidFill>
                <a:latin typeface="Calibri" panose="020F0502020204030204"/>
                <a:ea typeface="Calibri" panose="020F0502020204030204"/>
                <a:cs typeface="Calibri" panose="020F0502020204030204"/>
                <a:sym typeface="Calibri" panose="020F0502020204030204"/>
              </a:rPr>
              <a:t>COLLEGE              : Patrician</a:t>
            </a:r>
            <a:r>
              <a:rPr lang="en-US" altLang="en-IN" sz="2400">
                <a:solidFill>
                  <a:schemeClr val="dk1"/>
                </a:solidFill>
                <a:latin typeface="Calibri" panose="020F0502020204030204"/>
                <a:ea typeface="Calibri" panose="020F0502020204030204"/>
                <a:cs typeface="Calibri" panose="020F0502020204030204"/>
                <a:sym typeface="Calibri" panose="020F0502020204030204"/>
              </a:rPr>
              <a:t> College of </a:t>
            </a:r>
            <a:r>
              <a:rPr lang="en-US" altLang="en-IN" sz="2400">
                <a:solidFill>
                  <a:schemeClr val="dk1"/>
                </a:solidFill>
                <a:latin typeface="Calibri" panose="020F0502020204030204"/>
                <a:ea typeface="Calibri" panose="020F0502020204030204"/>
                <a:cs typeface="Calibri" panose="020F0502020204030204"/>
                <a:sym typeface="Calibri" panose="020F0502020204030204"/>
              </a:rPr>
              <a:t>A</a:t>
            </a:r>
            <a:r>
              <a:rPr lang="en-US" altLang="en-IN" sz="2400">
                <a:solidFill>
                  <a:schemeClr val="dk1"/>
                </a:solidFill>
                <a:latin typeface="Calibri" panose="020F0502020204030204"/>
                <a:ea typeface="Calibri" panose="020F0502020204030204"/>
                <a:cs typeface="Calibri" panose="020F0502020204030204"/>
                <a:sym typeface="Calibri" panose="020F0502020204030204"/>
              </a:rPr>
              <a:t>r</a:t>
            </a:r>
            <a:r>
              <a:rPr lang="en-US" altLang="en-IN" sz="2400">
                <a:solidFill>
                  <a:schemeClr val="dk1"/>
                </a:solidFill>
                <a:latin typeface="Calibri" panose="020F0502020204030204"/>
                <a:ea typeface="Calibri" panose="020F0502020204030204"/>
                <a:cs typeface="Calibri" panose="020F0502020204030204"/>
                <a:sym typeface="Calibri" panose="020F0502020204030204"/>
              </a:rPr>
              <a:t>t</a:t>
            </a:r>
            <a:r>
              <a:rPr lang="en-US" altLang="en-IN" sz="2400">
                <a:solidFill>
                  <a:schemeClr val="dk1"/>
                </a:solidFill>
                <a:latin typeface="Calibri" panose="020F0502020204030204"/>
                <a:ea typeface="Calibri" panose="020F0502020204030204"/>
                <a:cs typeface="Calibri" panose="020F0502020204030204"/>
                <a:sym typeface="Calibri" panose="020F0502020204030204"/>
              </a:rPr>
              <a:t>s</a:t>
            </a:r>
            <a:r>
              <a:rPr lang="en-US" altLang="en-IN" sz="2400">
                <a:solidFill>
                  <a:schemeClr val="dk1"/>
                </a:solidFill>
                <a:latin typeface="Calibri" panose="020F0502020204030204"/>
                <a:ea typeface="Calibri" panose="020F0502020204030204"/>
                <a:cs typeface="Calibri" panose="020F0502020204030204"/>
                <a:sym typeface="Calibri" panose="020F0502020204030204"/>
              </a:rPr>
              <a:t> </a:t>
            </a:r>
            <a:r>
              <a:rPr lang="en-US" altLang="en-IN" sz="2400">
                <a:solidFill>
                  <a:schemeClr val="dk1"/>
                </a:solidFill>
                <a:latin typeface="Calibri" panose="020F0502020204030204"/>
                <a:ea typeface="Calibri" panose="020F0502020204030204"/>
                <a:cs typeface="Calibri" panose="020F0502020204030204"/>
                <a:sym typeface="Calibri" panose="020F0502020204030204"/>
              </a:rPr>
              <a:t>&amp;</a:t>
            </a:r>
            <a:r>
              <a:rPr lang="en-US" altLang="en-IN" sz="2400">
                <a:solidFill>
                  <a:schemeClr val="dk1"/>
                </a:solidFill>
                <a:latin typeface="Calibri" panose="020F0502020204030204"/>
                <a:ea typeface="Calibri" panose="020F0502020204030204"/>
                <a:cs typeface="Calibri" panose="020F0502020204030204"/>
                <a:sym typeface="Calibri" panose="020F0502020204030204"/>
              </a:rPr>
              <a:t> </a:t>
            </a:r>
            <a:r>
              <a:rPr lang="en-US" altLang="en-IN" sz="2400">
                <a:solidFill>
                  <a:schemeClr val="dk1"/>
                </a:solidFill>
                <a:latin typeface="Calibri" panose="020F0502020204030204"/>
                <a:ea typeface="Calibri" panose="020F0502020204030204"/>
                <a:cs typeface="Calibri" panose="020F0502020204030204"/>
                <a:sym typeface="Calibri" panose="020F0502020204030204"/>
              </a:rPr>
              <a:t>S</a:t>
            </a:r>
            <a:r>
              <a:rPr lang="en-US" altLang="en-IN" sz="2400">
                <a:solidFill>
                  <a:schemeClr val="dk1"/>
                </a:solidFill>
                <a:latin typeface="Calibri" panose="020F0502020204030204"/>
                <a:ea typeface="Calibri" panose="020F0502020204030204"/>
                <a:cs typeface="Calibri" panose="020F0502020204030204"/>
                <a:sym typeface="Calibri" panose="020F0502020204030204"/>
              </a:rPr>
              <a:t>c</a:t>
            </a:r>
            <a:r>
              <a:rPr lang="en-US" altLang="en-IN" sz="2400">
                <a:solidFill>
                  <a:schemeClr val="dk1"/>
                </a:solidFill>
                <a:latin typeface="Calibri" panose="020F0502020204030204"/>
                <a:ea typeface="Calibri" panose="020F0502020204030204"/>
                <a:cs typeface="Calibri" panose="020F0502020204030204"/>
                <a:sym typeface="Calibri" panose="020F0502020204030204"/>
              </a:rPr>
              <a:t>i</a:t>
            </a:r>
            <a:r>
              <a:rPr lang="en-US" altLang="en-IN" sz="2400">
                <a:solidFill>
                  <a:schemeClr val="dk1"/>
                </a:solidFill>
                <a:latin typeface="Calibri" panose="020F0502020204030204"/>
                <a:ea typeface="Calibri" panose="020F0502020204030204"/>
                <a:cs typeface="Calibri" panose="020F0502020204030204"/>
                <a:sym typeface="Calibri" panose="020F0502020204030204"/>
              </a:rPr>
              <a:t>e</a:t>
            </a:r>
            <a:r>
              <a:rPr lang="en-US" altLang="en-IN" sz="2400">
                <a:solidFill>
                  <a:schemeClr val="dk1"/>
                </a:solidFill>
                <a:latin typeface="Calibri" panose="020F0502020204030204"/>
                <a:ea typeface="Calibri" panose="020F0502020204030204"/>
                <a:cs typeface="Calibri" panose="020F0502020204030204"/>
                <a:sym typeface="Calibri" panose="020F0502020204030204"/>
              </a:rPr>
              <a:t>n</a:t>
            </a:r>
            <a:r>
              <a:rPr lang="en-US" altLang="en-IN" sz="2400">
                <a:solidFill>
                  <a:schemeClr val="dk1"/>
                </a:solidFill>
                <a:latin typeface="Calibri" panose="020F0502020204030204"/>
                <a:ea typeface="Calibri" panose="020F0502020204030204"/>
                <a:cs typeface="Calibri" panose="020F0502020204030204"/>
                <a:sym typeface="Calibri" panose="020F0502020204030204"/>
              </a:rPr>
              <a:t>c</a:t>
            </a:r>
            <a:r>
              <a:rPr lang="en-US" altLang="en-IN" sz="2400">
                <a:solidFill>
                  <a:schemeClr val="dk1"/>
                </a:solidFill>
                <a:latin typeface="Calibri" panose="020F0502020204030204"/>
                <a:ea typeface="Calibri" panose="020F0502020204030204"/>
                <a:cs typeface="Calibri" panose="020F0502020204030204"/>
                <a:sym typeface="Calibri" panose="020F0502020204030204"/>
              </a:rPr>
              <a:t>e</a:t>
            </a:r>
            <a:r>
              <a:rPr lang="en-US" altLang="en-IN" sz="2400">
                <a:solidFill>
                  <a:schemeClr val="dk1"/>
                </a:solidFill>
                <a:latin typeface="Calibri" panose="020F0502020204030204"/>
                <a:ea typeface="Calibri" panose="020F0502020204030204"/>
                <a:cs typeface="Calibri" panose="020F0502020204030204"/>
                <a:sym typeface="Calibri" panose="020F0502020204030204"/>
              </a:rPr>
              <a:t> </a:t>
            </a:r>
            <a:endParaRPr sz="24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400">
                <a:solidFill>
                  <a:schemeClr val="dk1"/>
                </a:solidFill>
                <a:latin typeface="Calibri" panose="020F0502020204030204"/>
                <a:ea typeface="Calibri" panose="020F0502020204030204"/>
                <a:cs typeface="Calibri" panose="020F0502020204030204"/>
                <a:sym typeface="Calibri" panose="020F0502020204030204"/>
              </a:rPr>
              <a:t>           </a:t>
            </a:r>
            <a:endParaRPr sz="24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p>
            <a:pPr marL="0" marR="0" lvl="0" indent="0" algn="l" rtl="0">
              <a:lnSpc>
                <a:spcPct val="116000"/>
              </a:lnSpc>
              <a:spcBef>
                <a:spcPts val="0"/>
              </a:spcBef>
              <a:spcAft>
                <a:spcPts val="0"/>
              </a:spcAft>
              <a:buNone/>
            </a:pPr>
            <a:r>
              <a:rPr lang="en-US" sz="1100">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lang="en-US" sz="1100" b="1">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1048690"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91"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92"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097165" name="Google Shape;188;p16"/>
          <p:cNvPicPr preferRelativeResize="0"/>
          <p:nvPr/>
        </p:nvPicPr>
        <p:blipFill rotWithShape="1">
          <a:blip r:embed="rId1"/>
          <a:srcRect l="3186" b="-3755"/>
          <a:stretch>
            <a:fillRect/>
          </a:stretch>
        </p:blipFill>
        <p:spPr>
          <a:xfrm>
            <a:off x="115529" y="1697908"/>
            <a:ext cx="2388378" cy="3547909"/>
          </a:xfrm>
          <a:prstGeom prst="rect">
            <a:avLst/>
          </a:prstGeom>
          <a:noFill/>
          <a:ln>
            <a:noFill/>
          </a:ln>
        </p:spPr>
      </p:pic>
      <p:sp>
        <p:nvSpPr>
          <p:cNvPr id="1048693" name="Google Shape;189;p16"/>
          <p:cNvSpPr txBox="1"/>
          <p:nvPr>
            <p:ph type="title"/>
          </p:nvPr>
        </p:nvSpPr>
        <p:spPr>
          <a:xfrm>
            <a:off x="739775" y="654938"/>
            <a:ext cx="8480425" cy="670696"/>
          </a:xfrm>
          <a:prstGeom prst="rect">
            <a:avLst/>
          </a:prstGeom>
          <a:noFill/>
          <a:ln>
            <a:noFill/>
          </a:ln>
        </p:spPr>
        <p:txBody>
          <a:bodyPr spcFirstLastPara="1" wrap="square" lIns="0" tIns="16500" rIns="0" bIns="0" anchor="t" anchorCtr="0">
            <a:spAutoFit/>
          </a:bodyPr>
          <a:p>
            <a:pPr marL="12700" lvl="0" indent="0" algn="l" rtl="0">
              <a:lnSpc>
                <a:spcPct val="100000"/>
              </a:lnSpc>
              <a:spcBef>
                <a:spcPts val="0"/>
              </a:spcBef>
              <a:spcAft>
                <a:spcPts val="0"/>
              </a:spcAft>
              <a:buNone/>
            </a:pPr>
            <a:r>
              <a:rPr lang="en-US" sz="4250"/>
              <a:t>THE "WOW" IN OUR SOLUTION</a:t>
            </a:r>
            <a:endParaRPr sz="4250"/>
          </a:p>
        </p:txBody>
      </p:sp>
      <p:sp>
        <p:nvSpPr>
          <p:cNvPr id="1048694"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panose="020B0603020202020204"/>
                <a:ea typeface="Trebuchet MS" panose="020B0603020202020204"/>
                <a:cs typeface="Trebuchet MS" panose="020B0603020202020204"/>
                <a:sym typeface="Trebuchet MS" panose="020B0603020202020204"/>
              </a:rPr>
            </a:fld>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1048695"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p>
            <a:pPr marL="0" marR="0" lvl="0" indent="0" algn="l" rtl="0">
              <a:spcBef>
                <a:spcPts val="0"/>
              </a:spcBef>
              <a:spcAft>
                <a:spcPts val="0"/>
              </a:spcAft>
              <a:buClr>
                <a:schemeClr val="dk1"/>
              </a:buClr>
              <a:buSzPts val="2800"/>
              <a:buFont typeface="Arial" panose="020B0604020202020204"/>
              <a:buNone/>
            </a:pPr>
            <a:endParaRPr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2800">
                <a:solidFill>
                  <a:schemeClr val="dk1"/>
                </a:solidFill>
                <a:latin typeface="Times New Roman" panose="02020603050405020304"/>
                <a:ea typeface="Times New Roman" panose="02020603050405020304"/>
                <a:cs typeface="Times New Roman" panose="02020603050405020304"/>
                <a:sym typeface="Times New Roman" panose="02020603050405020304"/>
              </a:rPr>
              <a:t>Performance Level– There are categories into Levels such as very high,high,med,low,etc...</a:t>
            </a:r>
            <a:endParaRPr lang="en-US" sz="2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2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2800">
                <a:solidFill>
                  <a:schemeClr val="dk1"/>
                </a:solidFill>
                <a:latin typeface="Times New Roman" panose="02020603050405020304"/>
                <a:ea typeface="Times New Roman" panose="02020603050405020304"/>
                <a:cs typeface="Times New Roman" panose="02020603050405020304"/>
                <a:sym typeface="Times New Roman" panose="02020603050405020304"/>
              </a:rPr>
              <a:t>Using Pivot table and charts is to analyse the employees performance. </a:t>
            </a:r>
            <a:endParaRPr lang="en-US" sz="2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097166" name="Google Shape;197;p17"/>
          <p:cNvPicPr preferRelativeResize="0"/>
          <p:nvPr/>
        </p:nvPicPr>
        <p:blipFill rotWithShape="1">
          <a:blip r:embed="rId1"/>
          <a:srcRect/>
          <a:stretch>
            <a:fillRect/>
          </a:stretch>
        </p:blipFill>
        <p:spPr>
          <a:xfrm>
            <a:off x="1666875" y="6467475"/>
            <a:ext cx="76200" cy="177800"/>
          </a:xfrm>
          <a:prstGeom prst="rect">
            <a:avLst/>
          </a:prstGeom>
          <a:noFill/>
          <a:ln>
            <a:noFill/>
          </a:ln>
        </p:spPr>
      </p:pic>
      <p:sp>
        <p:nvSpPr>
          <p:cNvPr id="1048699"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panose="020B0603020202020204"/>
                <a:ea typeface="Trebuchet MS" panose="020B0603020202020204"/>
                <a:cs typeface="Trebuchet MS" panose="020B0603020202020204"/>
                <a:sym typeface="Trebuchet MS" panose="020B0603020202020204"/>
              </a:rPr>
            </a:fld>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1048700"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p>
            <a:pPr marL="12700" marR="0" lvl="0" indent="0" algn="l" rtl="0">
              <a:lnSpc>
                <a:spcPct val="100000"/>
              </a:lnSpc>
              <a:spcBef>
                <a:spcPts val="0"/>
              </a:spcBef>
              <a:spcAft>
                <a:spcPts val="0"/>
              </a:spcAft>
              <a:buNone/>
            </a:pPr>
            <a:r>
              <a:rPr lang="en-US" sz="4800" b="1">
                <a:solidFill>
                  <a:schemeClr val="dk1"/>
                </a:solidFill>
                <a:latin typeface="Trebuchet MS" panose="020B0603020202020204"/>
                <a:ea typeface="Trebuchet MS" panose="020B0603020202020204"/>
                <a:cs typeface="Trebuchet MS" panose="020B0603020202020204"/>
                <a:sym typeface="Trebuchet MS" panose="020B0603020202020204"/>
              </a:rPr>
              <a:t>MODELLING</a:t>
            </a:r>
            <a:endParaRPr sz="4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1048701"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702"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p>
            <a:pPr marL="0" marR="0" lvl="0" indent="0" algn="l" rtl="0">
              <a:spcBef>
                <a:spcPts val="0"/>
              </a:spcBef>
              <a:spcAft>
                <a:spcPts val="0"/>
              </a:spcAft>
              <a:buNone/>
            </a:pPr>
            <a:r>
              <a:rPr lang="en-US" sz="2000">
                <a:solidFill>
                  <a:schemeClr val="dk1"/>
                </a:solidFill>
                <a:latin typeface="Calibri" panose="020F0502020204030204"/>
                <a:ea typeface="Calibri" panose="020F0502020204030204"/>
                <a:cs typeface="Calibri" panose="020F0502020204030204"/>
                <a:sym typeface="Calibri" panose="020F0502020204030204"/>
              </a:rPr>
              <a:t>*Data Preparation: Clean and organize data, ensuring accuracy and consistency.</a:t>
            </a:r>
            <a:endParaRPr lang="en-US" sz="20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0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000">
                <a:solidFill>
                  <a:schemeClr val="dk1"/>
                </a:solidFill>
                <a:latin typeface="Calibri" panose="020F0502020204030204"/>
                <a:ea typeface="Calibri" panose="020F0502020204030204"/>
                <a:cs typeface="Calibri" panose="020F0502020204030204"/>
                <a:sym typeface="Calibri" panose="020F0502020204030204"/>
              </a:rPr>
              <a:t>*Trend Analysis: Apply charts and graphs (e.g., line charts, bar graphs) to visualize trends over time, such as employee performance or turnover rates.</a:t>
            </a:r>
            <a:endParaRPr lang="en-US" sz="20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0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000">
                <a:solidFill>
                  <a:schemeClr val="dk1"/>
                </a:solidFill>
                <a:latin typeface="Calibri" panose="020F0502020204030204"/>
                <a:ea typeface="Calibri" panose="020F0502020204030204"/>
                <a:cs typeface="Calibri" panose="020F0502020204030204"/>
                <a:sym typeface="Calibri" panose="020F0502020204030204"/>
              </a:rPr>
              <a:t>*Pivot Tables: Create pivot tables to aggregate and analyze data across different dimensions, such as department, tenure, or job role.</a:t>
            </a:r>
            <a:endParaRPr lang="en-US" sz="20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0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000">
                <a:solidFill>
                  <a:schemeClr val="dk1"/>
                </a:solidFill>
                <a:latin typeface="Calibri" panose="020F0502020204030204"/>
                <a:ea typeface="Calibri" panose="020F0502020204030204"/>
                <a:cs typeface="Calibri" panose="020F0502020204030204"/>
                <a:sym typeface="Calibri" panose="020F0502020204030204"/>
              </a:rPr>
              <a:t>*Regression Analysis: Utilize regression functions to identify relationships between variables, such as the impact of training on performance.</a:t>
            </a:r>
            <a:endParaRPr lang="en-US" sz="20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706"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707"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097167" name="Google Shape;209;p18"/>
          <p:cNvPicPr preferRelativeResize="0"/>
          <p:nvPr/>
        </p:nvPicPr>
        <p:blipFill rotWithShape="1">
          <a:blip r:embed="rId1"/>
          <a:srcRect/>
          <a:stretch>
            <a:fillRect/>
          </a:stretch>
        </p:blipFill>
        <p:spPr>
          <a:xfrm>
            <a:off x="1666875" y="6467475"/>
            <a:ext cx="76200" cy="177800"/>
          </a:xfrm>
          <a:prstGeom prst="rect">
            <a:avLst/>
          </a:prstGeom>
          <a:noFill/>
          <a:ln>
            <a:noFill/>
          </a:ln>
        </p:spPr>
      </p:pic>
      <p:sp>
        <p:nvSpPr>
          <p:cNvPr id="1048708" name="Google Shape;210;p18"/>
          <p:cNvSpPr txBox="1"/>
          <p:nvPr>
            <p:ph type="title"/>
          </p:nvPr>
        </p:nvSpPr>
        <p:spPr>
          <a:xfrm>
            <a:off x="755332" y="385444"/>
            <a:ext cx="2437130" cy="628015"/>
          </a:xfrm>
          <a:prstGeom prst="rect">
            <a:avLst/>
          </a:prstGeom>
          <a:noFill/>
          <a:ln>
            <a:noFill/>
          </a:ln>
        </p:spPr>
        <p:txBody>
          <a:bodyPr spcFirstLastPara="1" wrap="square" lIns="0" tIns="13325" rIns="0" bIns="0" anchor="t" anchorCtr="0">
            <a:spAutoFit/>
          </a:bodyPr>
          <a:p>
            <a:pPr marL="12700" lvl="0" indent="0" algn="l" rtl="0">
              <a:lnSpc>
                <a:spcPct val="100000"/>
              </a:lnSpc>
              <a:spcBef>
                <a:spcPts val="0"/>
              </a:spcBef>
              <a:spcAft>
                <a:spcPts val="0"/>
              </a:spcAft>
              <a:buNone/>
            </a:pPr>
            <a:r>
              <a:rPr lang="en-US" sz="4000">
                <a:latin typeface="+mj-lt"/>
                <a:cs typeface="+mj-lt"/>
              </a:rPr>
              <a:t>RESULTS</a:t>
            </a:r>
            <a:endParaRPr lang="en-US" sz="4000">
              <a:latin typeface="+mj-lt"/>
              <a:cs typeface="+mj-lt"/>
            </a:endParaRPr>
          </a:p>
        </p:txBody>
      </p:sp>
      <p:sp>
        <p:nvSpPr>
          <p:cNvPr id="1048709"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panose="020B0603020202020204"/>
                <a:ea typeface="Trebuchet MS" panose="020B0603020202020204"/>
                <a:cs typeface="Trebuchet MS" panose="020B0603020202020204"/>
                <a:sym typeface="Trebuchet MS" panose="020B0603020202020204"/>
              </a:rPr>
            </a:fld>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pic>
        <p:nvPicPr>
          <p:cNvPr id="2097168" name="Google Shape;212;p18"/>
          <p:cNvPicPr preferRelativeResize="0"/>
          <p:nvPr/>
        </p:nvPicPr>
        <p:blipFill rotWithShape="1">
          <a:blip r:embed="rId2"/>
          <a:srcRect/>
          <a:stretch>
            <a:fill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38505"/>
          </a:xfrm>
          <a:prstGeom prst="rect">
            <a:avLst/>
          </a:prstGeom>
          <a:noFill/>
          <a:ln>
            <a:noFill/>
          </a:ln>
        </p:spPr>
        <p:txBody>
          <a:bodyPr spcFirstLastPara="1" wrap="square" lIns="0" tIns="0" rIns="0" bIns="0" anchor="t" anchorCtr="0">
            <a:spAutoFit/>
          </a:bodyPr>
          <a:p>
            <a:pPr marL="0" lvl="0" indent="0" algn="l" rtl="0">
              <a:spcBef>
                <a:spcPts val="0"/>
              </a:spcBef>
              <a:spcAft>
                <a:spcPts val="0"/>
              </a:spcAft>
              <a:buNone/>
            </a:pPr>
            <a:r>
              <a:rPr lang="en-US" sz="4000">
                <a:latin typeface="Times New Roman" panose="02020603050405020304"/>
                <a:ea typeface="Times New Roman" panose="02020603050405020304"/>
                <a:cs typeface="Times New Roman" panose="02020603050405020304"/>
                <a:sym typeface="Times New Roman" panose="02020603050405020304"/>
              </a:rPr>
              <a:t>C</a:t>
            </a:r>
            <a:r>
              <a:rPr lang="en-US">
                <a:latin typeface="Times New Roman" panose="02020603050405020304"/>
                <a:ea typeface="Times New Roman" panose="02020603050405020304"/>
                <a:cs typeface="Times New Roman" panose="02020603050405020304"/>
                <a:sym typeface="Times New Roman" panose="02020603050405020304"/>
              </a:rPr>
              <a:t>onclusion</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048713"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p>
            <a:pPr marL="0" marR="0" lvl="0" indent="0" algn="l" rtl="0">
              <a:spcBef>
                <a:spcPts val="0"/>
              </a:spcBef>
              <a:spcAft>
                <a:spcPts val="0"/>
              </a:spcAft>
              <a:buNone/>
            </a:pPr>
            <a:r>
              <a:rPr lang="en-US" sz="2400">
                <a:solidFill>
                  <a:schemeClr val="dk1"/>
                </a:solidFill>
                <a:latin typeface="Calibri" panose="020F0502020204030204"/>
                <a:ea typeface="Calibri" panose="020F0502020204030204"/>
                <a:cs typeface="Calibri" panose="020F0502020204030204"/>
                <a:sym typeface="Calibri" panose="020F0502020204030204"/>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lang="en-US" sz="24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12"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13"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14"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15"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16"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17"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18"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19"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048620"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21"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22"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23"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24" name="Google Shape;86;p8"/>
          <p:cNvSpPr txBox="1"/>
          <p:nvPr>
            <p:ph type="title"/>
          </p:nvPr>
        </p:nvSpPr>
        <p:spPr>
          <a:xfrm>
            <a:off x="739775" y="829627"/>
            <a:ext cx="3909695" cy="669290"/>
          </a:xfrm>
          <a:prstGeom prst="rect">
            <a:avLst/>
          </a:prstGeom>
          <a:noFill/>
          <a:ln>
            <a:noFill/>
          </a:ln>
        </p:spPr>
        <p:txBody>
          <a:bodyPr spcFirstLastPara="1" wrap="square" lIns="0" tIns="16500" rIns="0" bIns="0" anchor="t" anchorCtr="0">
            <a:spAutoFit/>
          </a:bodyPr>
          <a:p>
            <a:pPr marL="12700" lvl="0" indent="0" algn="l" rtl="0">
              <a:lnSpc>
                <a:spcPct val="100000"/>
              </a:lnSpc>
              <a:spcBef>
                <a:spcPts val="0"/>
              </a:spcBef>
              <a:spcAft>
                <a:spcPts val="0"/>
              </a:spcAft>
              <a:buNone/>
            </a:pPr>
            <a:r>
              <a:rPr lang="en-US" sz="4250"/>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p:nvPr/>
          </p:nvPicPr>
          <p:blipFill rotWithShape="1">
            <a:blip r:embed="rId1"/>
            <a:srcRect/>
            <a:stretch>
              <a:fillRect/>
            </a:stretch>
          </p:blipFill>
          <p:spPr>
            <a:xfrm>
              <a:off x="676275" y="6467475"/>
              <a:ext cx="2143125" cy="200025"/>
            </a:xfrm>
            <a:prstGeom prst="rect">
              <a:avLst/>
            </a:prstGeom>
            <a:noFill/>
            <a:ln>
              <a:noFill/>
            </a:ln>
          </p:spPr>
        </p:pic>
        <p:pic>
          <p:nvPicPr>
            <p:cNvPr id="2097154" name="Google Shape;89;p8"/>
            <p:cNvPicPr preferRelativeResize="0"/>
            <p:nvPr/>
          </p:nvPicPr>
          <p:blipFill rotWithShape="1">
            <a:blip r:embed="rId2"/>
            <a:srcRect/>
            <a:stretch>
              <a:fillRect/>
            </a:stretch>
          </p:blipFill>
          <p:spPr>
            <a:xfrm>
              <a:off x="466725" y="6410325"/>
              <a:ext cx="3705225" cy="295275"/>
            </a:xfrm>
            <a:prstGeom prst="rect">
              <a:avLst/>
            </a:prstGeom>
            <a:noFill/>
            <a:ln>
              <a:noFill/>
            </a:ln>
          </p:spPr>
        </p:pic>
      </p:grpSp>
      <p:sp>
        <p:nvSpPr>
          <p:cNvPr id="1048625" name="Google Shape;90;p8"/>
          <p:cNvSpPr txBox="1"/>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p>
            <a:pPr marL="38100" lvl="0" indent="0" algn="l" rtl="0">
              <a:lnSpc>
                <a:spcPct val="100000"/>
              </a:lnSpc>
              <a:spcBef>
                <a:spcPts val="0"/>
              </a:spcBef>
              <a:spcAft>
                <a:spcPts val="0"/>
              </a:spcAft>
              <a:buNone/>
            </a:pPr>
            <a:fld id="{00000000-1234-1234-1234-123412341234}" type="slidenum">
              <a:rPr lang="en-US"/>
            </a:fld>
            <a:endParaRPr lang="en-US"/>
          </a:p>
        </p:txBody>
      </p:sp>
      <p:sp>
        <p:nvSpPr>
          <p:cNvPr id="1048626" name="Google Shape;91;p8"/>
          <p:cNvSpPr txBox="1"/>
          <p:nvPr/>
        </p:nvSpPr>
        <p:spPr>
          <a:xfrm>
            <a:off x="1217522" y="2123271"/>
            <a:ext cx="8593228" cy="1412199"/>
          </a:xfrm>
          <a:prstGeom prst="rect">
            <a:avLst/>
          </a:prstGeom>
          <a:noFill/>
          <a:ln>
            <a:noFill/>
          </a:ln>
        </p:spPr>
        <p:txBody>
          <a:bodyPr spcFirstLastPara="1" wrap="square" lIns="91425" tIns="45700" rIns="91425" bIns="45700" anchor="t" anchorCtr="0">
            <a:spAutoFit/>
          </a:bodyPr>
          <a:p>
            <a:pPr marL="0" marR="0" lvl="0" indent="0" algn="l" rtl="0">
              <a:spcBef>
                <a:spcPts val="0"/>
              </a:spcBef>
              <a:spcAft>
                <a:spcPts val="0"/>
              </a:spcAft>
              <a:buNone/>
            </a:pPr>
            <a:r>
              <a:rPr lang="en-US" sz="4400" b="1">
                <a:solidFill>
                  <a:srgbClr val="0F0F0F"/>
                </a:solidFill>
                <a:latin typeface="Times New Roman" panose="02020603050405020304"/>
                <a:ea typeface="Times New Roman" panose="02020603050405020304"/>
                <a:cs typeface="Times New Roman" panose="02020603050405020304"/>
                <a:sym typeface="Times New Roman" panose="02020603050405020304"/>
              </a:rPr>
              <a:t>Employee Performance Analysis using Excel</a:t>
            </a:r>
            <a:endParaRPr sz="2800">
              <a:solidFill>
                <a:srgbClr val="7030A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31"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32"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33"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34"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35"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36"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37"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38"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048639"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40"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p>
            <a:pPr marL="0" marR="0" lvl="0" indent="0" algn="l" rtl="0">
              <a:lnSpc>
                <a:spcPct val="116000"/>
              </a:lnSpc>
              <a:spcBef>
                <a:spcPts val="0"/>
              </a:spcBef>
              <a:spcAft>
                <a:spcPts val="0"/>
              </a:spcAft>
              <a:buNone/>
            </a:pPr>
            <a:r>
              <a:rPr lang="en-US" sz="1100">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lang="en-US" sz="1100" b="1">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1048641"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42"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097155" name="Google Shape;111;p9"/>
          <p:cNvPicPr preferRelativeResize="0"/>
          <p:nvPr/>
        </p:nvPicPr>
        <p:blipFill rotWithShape="1">
          <a:blip r:embed="rId1"/>
          <a:srcRect/>
          <a:stretch>
            <a:fillRect/>
          </a:stretch>
        </p:blipFill>
        <p:spPr>
          <a:xfrm>
            <a:off x="10687050" y="6134100"/>
            <a:ext cx="247650" cy="247650"/>
          </a:xfrm>
          <a:prstGeom prst="rect">
            <a:avLst/>
          </a:prstGeom>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p:nvPr/>
          </p:nvPicPr>
          <p:blipFill rotWithShape="1">
            <a:blip r:embed="rId2"/>
            <a:srcRect/>
            <a:stretch>
              <a:fillRect/>
            </a:stretch>
          </p:blipFill>
          <p:spPr>
            <a:xfrm>
              <a:off x="466725" y="6410325"/>
              <a:ext cx="3705225" cy="295275"/>
            </a:xfrm>
            <a:prstGeom prst="rect">
              <a:avLst/>
            </a:prstGeom>
            <a:noFill/>
            <a:ln>
              <a:noFill/>
            </a:ln>
          </p:spPr>
        </p:pic>
        <p:pic>
          <p:nvPicPr>
            <p:cNvPr id="2097157" name="Google Shape;114;p9"/>
            <p:cNvPicPr preferRelativeResize="0"/>
            <p:nvPr/>
          </p:nvPicPr>
          <p:blipFill rotWithShape="1">
            <a:blip r:embed="rId3"/>
            <a:srcRect/>
            <a:stretch>
              <a:fillRect/>
            </a:stretch>
          </p:blipFill>
          <p:spPr>
            <a:xfrm>
              <a:off x="47625" y="3819523"/>
              <a:ext cx="1733550" cy="3009898"/>
            </a:xfrm>
            <a:prstGeom prst="rect">
              <a:avLst/>
            </a:prstGeom>
            <a:noFill/>
            <a:ln>
              <a:noFill/>
            </a:ln>
          </p:spPr>
        </p:pic>
      </p:grpSp>
      <p:sp>
        <p:nvSpPr>
          <p:cNvPr id="1048643" name="Google Shape;115;p9"/>
          <p:cNvSpPr txBox="1"/>
          <p:nvPr>
            <p:ph type="title"/>
          </p:nvPr>
        </p:nvSpPr>
        <p:spPr>
          <a:xfrm>
            <a:off x="739775" y="445388"/>
            <a:ext cx="2357120" cy="1461125"/>
          </a:xfrm>
          <a:prstGeom prst="rect">
            <a:avLst/>
          </a:prstGeom>
          <a:noFill/>
          <a:ln>
            <a:noFill/>
          </a:ln>
        </p:spPr>
        <p:txBody>
          <a:bodyPr spcFirstLastPara="1" wrap="square" lIns="0" tIns="13325" rIns="0" bIns="0" anchor="t" anchorCtr="0">
            <a:spAutoFit/>
          </a:bodyPr>
          <a:p>
            <a:pPr marL="12700" lvl="0" indent="0" algn="l" rtl="0">
              <a:lnSpc>
                <a:spcPct val="100000"/>
              </a:lnSpc>
              <a:spcBef>
                <a:spcPts val="0"/>
              </a:spcBef>
              <a:spcAft>
                <a:spcPts val="0"/>
              </a:spcAft>
              <a:buNone/>
            </a:pPr>
            <a:r>
              <a:rPr lang="en-US"/>
              <a:t>AGENDA</a:t>
            </a:r>
            <a:endParaRPr lang="en-US"/>
          </a:p>
        </p:txBody>
      </p:sp>
      <p:sp>
        <p:nvSpPr>
          <p:cNvPr id="1048644" name="Google Shape;116;p9"/>
          <p:cNvSpPr txBox="1"/>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p>
            <a:pPr marL="38100" lvl="0" indent="0" algn="l" rtl="0">
              <a:lnSpc>
                <a:spcPct val="100000"/>
              </a:lnSpc>
              <a:spcBef>
                <a:spcPts val="0"/>
              </a:spcBef>
              <a:spcAft>
                <a:spcPts val="0"/>
              </a:spcAft>
              <a:buNone/>
            </a:pPr>
            <a:fld id="{00000000-1234-1234-1234-123412341234}" type="slidenum">
              <a:rPr lang="en-US"/>
            </a:fld>
            <a:endParaRPr lang="en-US"/>
          </a:p>
        </p:txBody>
      </p:sp>
      <p:sp>
        <p:nvSpPr>
          <p:cNvPr id="1048645" name="Google Shape;117;p9"/>
          <p:cNvSpPr txBox="1"/>
          <p:nvPr/>
        </p:nvSpPr>
        <p:spPr>
          <a:xfrm>
            <a:off x="2509807" y="1041533"/>
            <a:ext cx="5029200" cy="4269699"/>
          </a:xfrm>
          <a:prstGeom prst="rect">
            <a:avLst/>
          </a:prstGeom>
          <a:noFill/>
          <a:ln>
            <a:noFill/>
          </a:ln>
        </p:spPr>
        <p:txBody>
          <a:bodyPr spcFirstLastPara="1" wrap="square" lIns="91425" tIns="45700" rIns="91425" bIns="45700" anchor="t" anchorCtr="0">
            <a:spAutoFit/>
          </a:bodyPr>
          <a:p>
            <a:pPr marL="0" marR="0" lvl="0" indent="0" algn="l" rtl="0">
              <a:spcBef>
                <a:spcPts val="0"/>
              </a:spcBef>
              <a:spcAft>
                <a:spcPts val="0"/>
              </a:spcAft>
              <a:buNone/>
            </a:pPr>
            <a:endParaRPr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177800" algn="l" rtl="0">
              <a:spcBef>
                <a:spcPts val="0"/>
              </a:spcBef>
              <a:spcAft>
                <a:spcPts val="0"/>
              </a:spcAft>
              <a:buClr>
                <a:srgbClr val="0D0D0D"/>
              </a:buClr>
              <a:buSzPts val="2800"/>
              <a:buFont typeface="Calibri" panose="020F0502020204030204"/>
              <a:buAutoNum type="arabicPeriod"/>
            </a:pPr>
            <a:r>
              <a:rPr lang="en-US"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rPr>
              <a:t>Problem Statement</a:t>
            </a:r>
            <a:endParaRPr lang="en-US"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177800" algn="l" rtl="0">
              <a:spcBef>
                <a:spcPts val="0"/>
              </a:spcBef>
              <a:spcAft>
                <a:spcPts val="0"/>
              </a:spcAft>
              <a:buClr>
                <a:srgbClr val="0D0D0D"/>
              </a:buClr>
              <a:buSzPts val="2800"/>
              <a:buFont typeface="Calibri" panose="020F0502020204030204"/>
              <a:buAutoNum type="arabicPeriod"/>
            </a:pPr>
            <a:r>
              <a:rPr lang="en-US"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rPr>
              <a:t>Project Overview</a:t>
            </a:r>
            <a:endParaRPr lang="en-US"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177800" algn="l" rtl="0">
              <a:spcBef>
                <a:spcPts val="0"/>
              </a:spcBef>
              <a:spcAft>
                <a:spcPts val="0"/>
              </a:spcAft>
              <a:buClr>
                <a:srgbClr val="0D0D0D"/>
              </a:buClr>
              <a:buSzPts val="2800"/>
              <a:buFont typeface="Calibri" panose="020F0502020204030204"/>
              <a:buAutoNum type="arabicPeriod"/>
            </a:pPr>
            <a:r>
              <a:rPr lang="en-US"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rPr>
              <a:t>End Users</a:t>
            </a:r>
            <a:endParaRPr lang="en-US"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177800" algn="l" rtl="0">
              <a:spcBef>
                <a:spcPts val="0"/>
              </a:spcBef>
              <a:spcAft>
                <a:spcPts val="0"/>
              </a:spcAft>
              <a:buClr>
                <a:srgbClr val="0D0D0D"/>
              </a:buClr>
              <a:buSzPts val="2800"/>
              <a:buFont typeface="Calibri" panose="020F0502020204030204"/>
              <a:buAutoNum type="arabicPeriod"/>
            </a:pPr>
            <a:r>
              <a:rPr lang="en-US"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rPr>
              <a:t>Our Solution and Proposition</a:t>
            </a:r>
            <a:endParaRPr lang="en-US"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177800" algn="l" rtl="0">
              <a:spcBef>
                <a:spcPts val="0"/>
              </a:spcBef>
              <a:spcAft>
                <a:spcPts val="0"/>
              </a:spcAft>
              <a:buClr>
                <a:srgbClr val="0D0D0D"/>
              </a:buClr>
              <a:buSzPts val="2800"/>
              <a:buFont typeface="Calibri" panose="020F0502020204030204"/>
              <a:buAutoNum type="arabicPeriod"/>
            </a:pPr>
            <a:r>
              <a:rPr lang="en-US" sz="2800">
                <a:solidFill>
                  <a:srgbClr val="0D0D0D"/>
                </a:solidFill>
                <a:latin typeface="Times New Roman" panose="02020603050405020304"/>
                <a:ea typeface="Times New Roman" panose="02020603050405020304"/>
                <a:cs typeface="Times New Roman" panose="02020603050405020304"/>
                <a:sym typeface="Times New Roman" panose="02020603050405020304"/>
              </a:rPr>
              <a:t>Dataset Description</a:t>
            </a:r>
            <a:endParaRPr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177800" algn="l" rtl="0">
              <a:spcBef>
                <a:spcPts val="0"/>
              </a:spcBef>
              <a:spcAft>
                <a:spcPts val="0"/>
              </a:spcAft>
              <a:buClr>
                <a:srgbClr val="0D0D0D"/>
              </a:buClr>
              <a:buSzPts val="2800"/>
              <a:buFont typeface="Calibri" panose="020F0502020204030204"/>
              <a:buAutoNum type="arabicPeriod"/>
            </a:pPr>
            <a:r>
              <a:rPr lang="en-US"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rPr>
              <a:t>Modelling Approach</a:t>
            </a:r>
            <a:endParaRPr lang="en-US"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177800" algn="l" rtl="0">
              <a:spcBef>
                <a:spcPts val="0"/>
              </a:spcBef>
              <a:spcAft>
                <a:spcPts val="0"/>
              </a:spcAft>
              <a:buClr>
                <a:srgbClr val="0D0D0D"/>
              </a:buClr>
              <a:buSzPts val="2800"/>
              <a:buFont typeface="Calibri" panose="020F0502020204030204"/>
              <a:buAutoNum type="arabicPeriod"/>
            </a:pPr>
            <a:r>
              <a:rPr lang="en-US"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rPr>
              <a:t>Results and </a:t>
            </a:r>
            <a:r>
              <a:rPr lang="en-US" sz="2800">
                <a:solidFill>
                  <a:srgbClr val="0D0D0D"/>
                </a:solidFill>
                <a:latin typeface="Times New Roman" panose="02020603050405020304"/>
                <a:ea typeface="Times New Roman" panose="02020603050405020304"/>
                <a:cs typeface="Times New Roman" panose="02020603050405020304"/>
                <a:sym typeface="Times New Roman" panose="02020603050405020304"/>
              </a:rPr>
              <a:t>Discussion</a:t>
            </a:r>
            <a:endParaRPr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177800" algn="l" rtl="0">
              <a:spcBef>
                <a:spcPts val="0"/>
              </a:spcBef>
              <a:spcAft>
                <a:spcPts val="0"/>
              </a:spcAft>
              <a:buClr>
                <a:srgbClr val="0D0D0D"/>
              </a:buClr>
              <a:buSzPts val="2800"/>
              <a:buFont typeface="Calibri" panose="020F0502020204030204"/>
              <a:buAutoNum type="arabicPeriod"/>
            </a:pPr>
            <a:r>
              <a:rPr lang="en-US"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rPr>
              <a:t>Conclusion</a:t>
            </a:r>
            <a:endParaRPr lang="en-US"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2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49"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097158" name="Google Shape;125;p10"/>
            <p:cNvPicPr preferRelativeResize="0"/>
            <p:nvPr/>
          </p:nvPicPr>
          <p:blipFill rotWithShape="1">
            <a:blip r:embed="rId1"/>
            <a:srcRect/>
            <a:stretch>
              <a:fillRect/>
            </a:stretch>
          </p:blipFill>
          <p:spPr>
            <a:xfrm>
              <a:off x="7991475" y="2933700"/>
              <a:ext cx="2762250" cy="3257550"/>
            </a:xfrm>
            <a:prstGeom prst="rect">
              <a:avLst/>
            </a:prstGeom>
            <a:noFill/>
            <a:ln>
              <a:noFill/>
            </a:ln>
          </p:spPr>
        </p:pic>
      </p:grpSp>
      <p:sp>
        <p:nvSpPr>
          <p:cNvPr id="1048650"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51" name="Google Shape;127;p10"/>
          <p:cNvSpPr txBox="1"/>
          <p:nvPr>
            <p:ph type="title"/>
          </p:nvPr>
        </p:nvSpPr>
        <p:spPr>
          <a:xfrm>
            <a:off x="834072" y="575055"/>
            <a:ext cx="5636895" cy="669290"/>
          </a:xfrm>
          <a:prstGeom prst="rect">
            <a:avLst/>
          </a:prstGeom>
          <a:noFill/>
          <a:ln>
            <a:noFill/>
          </a:ln>
        </p:spPr>
        <p:txBody>
          <a:bodyPr spcFirstLastPara="1" wrap="square" lIns="0" tIns="16500" rIns="0" bIns="0" anchor="t" anchorCtr="0">
            <a:spAutoFit/>
          </a:bodyPr>
          <a:p>
            <a:pPr marL="12700" lvl="0" indent="0" algn="l" rtl="0">
              <a:lnSpc>
                <a:spcPct val="100000"/>
              </a:lnSpc>
              <a:spcBef>
                <a:spcPts val="0"/>
              </a:spcBef>
              <a:spcAft>
                <a:spcPts val="0"/>
              </a:spcAft>
              <a:buNone/>
            </a:pPr>
            <a:r>
              <a:rPr lang="en-US" sz="4250"/>
              <a:t>PROBLEM STATEMENT</a:t>
            </a:r>
            <a:endParaRPr sz="4250"/>
          </a:p>
        </p:txBody>
      </p:sp>
      <p:pic>
        <p:nvPicPr>
          <p:cNvPr id="2097159" name="Google Shape;128;p10"/>
          <p:cNvPicPr preferRelativeResize="0"/>
          <p:nvPr/>
        </p:nvPicPr>
        <p:blipFill rotWithShape="1">
          <a:blip r:embed="rId2"/>
          <a:srcRect/>
          <a:stretch>
            <a:fillRect/>
          </a:stretch>
        </p:blipFill>
        <p:spPr>
          <a:xfrm>
            <a:off x="676275" y="6467475"/>
            <a:ext cx="2143125" cy="200025"/>
          </a:xfrm>
          <a:prstGeom prst="rect">
            <a:avLst/>
          </a:prstGeom>
          <a:noFill/>
          <a:ln>
            <a:noFill/>
          </a:ln>
        </p:spPr>
      </p:pic>
      <p:sp>
        <p:nvSpPr>
          <p:cNvPr id="1048652" name="Google Shape;129;p10"/>
          <p:cNvSpPr txBox="1"/>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p>
            <a:pPr marL="38100" lvl="0" indent="0" algn="l" rtl="0">
              <a:lnSpc>
                <a:spcPct val="100000"/>
              </a:lnSpc>
              <a:spcBef>
                <a:spcPts val="0"/>
              </a:spcBef>
              <a:spcAft>
                <a:spcPts val="0"/>
              </a:spcAft>
              <a:buNone/>
            </a:pPr>
            <a:fld id="{00000000-1234-1234-1234-123412341234}" type="slidenum">
              <a:rPr lang="en-US"/>
            </a:fld>
            <a:endParaRPr lang="en-US"/>
          </a:p>
        </p:txBody>
      </p:sp>
      <p:sp>
        <p:nvSpPr>
          <p:cNvPr id="1048653" name="Google Shape;130;p10"/>
          <p:cNvSpPr txBox="1"/>
          <p:nvPr/>
        </p:nvSpPr>
        <p:spPr>
          <a:xfrm>
            <a:off x="477520" y="1445260"/>
            <a:ext cx="6812915" cy="2216150"/>
          </a:xfrm>
          <a:prstGeom prst="rect">
            <a:avLst/>
          </a:prstGeom>
          <a:noFill/>
          <a:ln>
            <a:noFill/>
          </a:ln>
        </p:spPr>
        <p:txBody>
          <a:bodyPr spcFirstLastPara="1" wrap="square" lIns="91425" tIns="45700" rIns="91425" bIns="45700" anchor="t" anchorCtr="0">
            <a:noAutofit/>
          </a:bodyPr>
          <a:p>
            <a:pPr marL="0" marR="0" lvl="0" indent="0" algn="l" rtl="0">
              <a:spcBef>
                <a:spcPts val="0"/>
              </a:spcBef>
              <a:spcAft>
                <a:spcPts val="0"/>
              </a:spcAft>
              <a:buNone/>
            </a:pPr>
            <a:r>
              <a:rPr lang="en-US" sz="2400" b="1">
                <a:solidFill>
                  <a:schemeClr val="dk1"/>
                </a:solidFill>
                <a:latin typeface="Calibri" panose="020F0502020204030204"/>
                <a:ea typeface="Calibri" panose="020F0502020204030204"/>
                <a:cs typeface="Calibri" panose="020F0502020204030204"/>
                <a:sym typeface="Calibri" panose="020F0502020204030204"/>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panose="020F0502020204030204"/>
                <a:ea typeface="Calibri" panose="020F0502020204030204"/>
                <a:cs typeface="Calibri" panose="020F0502020204030204"/>
                <a:sym typeface="Calibri" panose="020F0502020204030204"/>
              </a:rPr>
              <a:t>.</a:t>
            </a:r>
            <a:endParaRPr lang="en-US" sz="18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54" name="Google Shape;131;p10"/>
          <p:cNvSpPr txBox="1"/>
          <p:nvPr/>
        </p:nvSpPr>
        <p:spPr>
          <a:xfrm>
            <a:off x="477520" y="3661410"/>
            <a:ext cx="7162800" cy="2599690"/>
          </a:xfrm>
          <a:prstGeom prst="rect">
            <a:avLst/>
          </a:prstGeom>
          <a:noFill/>
          <a:ln>
            <a:noFill/>
          </a:ln>
        </p:spPr>
        <p:txBody>
          <a:bodyPr spcFirstLastPara="1" wrap="square" lIns="91425" tIns="45700" rIns="91425" bIns="45700" anchor="t" anchorCtr="0">
            <a:noAutofit/>
          </a:bodyPr>
          <a:p>
            <a:pPr marL="0" marR="0" lvl="0" indent="0" algn="l" rtl="0">
              <a:spcBef>
                <a:spcPts val="0"/>
              </a:spcBef>
              <a:spcAft>
                <a:spcPts val="0"/>
              </a:spcAft>
              <a:buNone/>
            </a:pPr>
            <a:r>
              <a:rPr lang="en-US" sz="2400" b="1">
                <a:solidFill>
                  <a:schemeClr val="dk1"/>
                </a:solidFill>
                <a:latin typeface="Calibri" panose="020F0502020204030204"/>
                <a:ea typeface="Calibri" panose="020F0502020204030204"/>
                <a:cs typeface="Calibri" panose="020F0502020204030204"/>
                <a:sym typeface="Calibri" panose="020F0502020204030204"/>
              </a:rPr>
              <a:t>An employee dataset overview provides essential insights into workforce demographics, performance metrics, and engagement levels, crucial for optimizing human resource strategies. Proper analysis can reveal trends and gaps, aiding in targeted improvements.</a:t>
            </a:r>
            <a:endParaRPr lang="en-US" sz="2400" b="1">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5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097160" name="Google Shape;139;p11"/>
            <p:cNvPicPr preferRelativeResize="0"/>
            <p:nvPr/>
          </p:nvPicPr>
          <p:blipFill rotWithShape="1">
            <a:blip r:embed="rId1"/>
            <a:srcRect/>
            <a:stretch>
              <a:fillRect/>
            </a:stretch>
          </p:blipFill>
          <p:spPr>
            <a:xfrm>
              <a:off x="8658225" y="2647950"/>
              <a:ext cx="3533775" cy="3810000"/>
            </a:xfrm>
            <a:prstGeom prst="rect">
              <a:avLst/>
            </a:prstGeom>
            <a:noFill/>
            <a:ln>
              <a:noFill/>
            </a:ln>
          </p:spPr>
        </p:pic>
      </p:grpSp>
      <p:sp>
        <p:nvSpPr>
          <p:cNvPr id="1048659"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60" name="Google Shape;141;p11"/>
          <p:cNvSpPr txBox="1"/>
          <p:nvPr>
            <p:ph type="title"/>
          </p:nvPr>
        </p:nvSpPr>
        <p:spPr>
          <a:xfrm>
            <a:off x="739775" y="829627"/>
            <a:ext cx="5263515" cy="669290"/>
          </a:xfrm>
          <a:prstGeom prst="rect">
            <a:avLst/>
          </a:prstGeom>
          <a:noFill/>
          <a:ln>
            <a:noFill/>
          </a:ln>
        </p:spPr>
        <p:txBody>
          <a:bodyPr spcFirstLastPara="1" wrap="square" lIns="0" tIns="16500" rIns="0" bIns="0" anchor="t" anchorCtr="0">
            <a:spAutoFit/>
          </a:bodyPr>
          <a:p>
            <a:pPr marL="12700" lvl="0" indent="0" algn="l" rtl="0">
              <a:lnSpc>
                <a:spcPct val="100000"/>
              </a:lnSpc>
              <a:spcBef>
                <a:spcPts val="0"/>
              </a:spcBef>
              <a:spcAft>
                <a:spcPts val="0"/>
              </a:spcAft>
              <a:buNone/>
            </a:pPr>
            <a:r>
              <a:rPr lang="en-US" sz="4250"/>
              <a:t>PROJECT OVERVIEW</a:t>
            </a:r>
            <a:endParaRPr sz="4250"/>
          </a:p>
        </p:txBody>
      </p:sp>
      <p:pic>
        <p:nvPicPr>
          <p:cNvPr id="2097161" name="Google Shape;142;p11"/>
          <p:cNvPicPr preferRelativeResize="0"/>
          <p:nvPr/>
        </p:nvPicPr>
        <p:blipFill rotWithShape="1">
          <a:blip r:embed="rId2"/>
          <a:srcRect/>
          <a:stretch>
            <a:fillRect/>
          </a:stretch>
        </p:blipFill>
        <p:spPr>
          <a:xfrm>
            <a:off x="676275" y="6467475"/>
            <a:ext cx="2143125" cy="200025"/>
          </a:xfrm>
          <a:prstGeom prst="rect">
            <a:avLst/>
          </a:prstGeom>
          <a:noFill/>
          <a:ln>
            <a:noFill/>
          </a:ln>
        </p:spPr>
      </p:pic>
      <p:sp>
        <p:nvSpPr>
          <p:cNvPr id="1048661" name="Google Shape;143;p11"/>
          <p:cNvSpPr txBox="1"/>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p>
            <a:pPr marL="38100" lvl="0" indent="0" algn="l" rtl="0">
              <a:lnSpc>
                <a:spcPct val="100000"/>
              </a:lnSpc>
              <a:spcBef>
                <a:spcPts val="0"/>
              </a:spcBef>
              <a:spcAft>
                <a:spcPts val="0"/>
              </a:spcAft>
              <a:buNone/>
            </a:pPr>
            <a:fld id="{00000000-1234-1234-1234-123412341234}" type="slidenum">
              <a:rPr lang="en-US"/>
            </a:fld>
            <a:endParaRPr lang="en-US"/>
          </a:p>
        </p:txBody>
      </p:sp>
      <p:sp>
        <p:nvSpPr>
          <p:cNvPr id="1048662" name="Google Shape;144;p11"/>
          <p:cNvSpPr txBox="1"/>
          <p:nvPr/>
        </p:nvSpPr>
        <p:spPr>
          <a:xfrm>
            <a:off x="238125" y="2100580"/>
            <a:ext cx="8420100" cy="2510790"/>
          </a:xfrm>
          <a:prstGeom prst="rect">
            <a:avLst/>
          </a:prstGeom>
          <a:noFill/>
          <a:ln>
            <a:noFill/>
          </a:ln>
        </p:spPr>
        <p:txBody>
          <a:bodyPr spcFirstLastPara="1" wrap="square" lIns="91425" tIns="45700" rIns="91425" bIns="45700" anchor="t" anchorCtr="0">
            <a:noAutofit/>
          </a:bodyPr>
          <a:p>
            <a:pPr marL="0" marR="0" lvl="0" indent="-152400" algn="l" rtl="0">
              <a:spcBef>
                <a:spcPts val="0"/>
              </a:spcBef>
              <a:spcAft>
                <a:spcPts val="0"/>
              </a:spcAft>
              <a:buClr>
                <a:srgbClr val="0D0D0D"/>
              </a:buClr>
              <a:buSzPts val="2400"/>
              <a:buFont typeface="Arial" panose="020B0604020202020204"/>
              <a:buChar char="•"/>
            </a:pPr>
            <a:r>
              <a:rPr lang="en-US" sz="2400" i="0">
                <a:solidFill>
                  <a:srgbClr val="0D0D0D"/>
                </a:solidFill>
                <a:latin typeface="Times New Roman" panose="02020603050405020304"/>
                <a:ea typeface="Times New Roman" panose="02020603050405020304"/>
                <a:cs typeface="Times New Roman" panose="02020603050405020304"/>
                <a:sym typeface="Times New Roman" panose="02020603050405020304"/>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panose="02020603050405020304"/>
                <a:ea typeface="Times New Roman" panose="02020603050405020304"/>
                <a:cs typeface="Times New Roman" panose="02020603050405020304"/>
                <a:sym typeface="Times New Roman" panose="02020603050405020304"/>
              </a:rPr>
              <a:t>.</a:t>
            </a:r>
            <a:endParaRPr sz="24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355600"/>
          </a:xfrm>
          <a:prstGeom prst="rect">
            <a:avLst/>
          </a:prstGeom>
          <a:noFill/>
          <a:ln>
            <a:noFill/>
          </a:ln>
        </p:spPr>
        <p:txBody>
          <a:bodyPr spcFirstLastPara="1" wrap="square" lIns="0" tIns="0" rIns="0" bIns="0" anchor="t" anchorCtr="0">
            <a:spAutoFit/>
          </a:bodyPr>
          <a:p>
            <a:pPr marL="0" lvl="0" indent="0" algn="l" rtl="0">
              <a:spcBef>
                <a:spcPts val="0"/>
              </a:spcBef>
              <a:spcAft>
                <a:spcPts val="0"/>
              </a:spcAft>
              <a:buNone/>
            </a:pPr>
            <a:r>
              <a:rPr lang="en-US" sz="2400"/>
              <a:t>PROJECT FOCUS :</a:t>
            </a:r>
            <a:endParaRPr sz="2400"/>
          </a:p>
        </p:txBody>
      </p:sp>
      <p:sp>
        <p:nvSpPr>
          <p:cNvPr id="1048666" name="Google Shape;150;p12"/>
          <p:cNvSpPr txBox="1"/>
          <p:nvPr/>
        </p:nvSpPr>
        <p:spPr>
          <a:xfrm>
            <a:off x="533400" y="914400"/>
            <a:ext cx="8527669" cy="4815799"/>
          </a:xfrm>
          <a:prstGeom prst="rect">
            <a:avLst/>
          </a:prstGeom>
          <a:noFill/>
          <a:ln>
            <a:noFill/>
          </a:ln>
        </p:spPr>
        <p:txBody>
          <a:bodyPr spcFirstLastPara="1" wrap="square" lIns="91425" tIns="45700" rIns="91425" bIns="45700" anchor="t" anchorCtr="0">
            <a:spAutoFit/>
          </a:bodyPr>
          <a:p>
            <a:pPr marL="0" marR="0" lvl="0" indent="0" algn="l" rtl="0">
              <a:spcBef>
                <a:spcPts val="0"/>
              </a:spcBef>
              <a:spcAft>
                <a:spcPts val="0"/>
              </a:spcAft>
              <a:buNone/>
            </a:pPr>
            <a:r>
              <a:rPr lang="en-US" sz="2400">
                <a:solidFill>
                  <a:schemeClr val="dk1"/>
                </a:solidFill>
                <a:latin typeface="Calibri" panose="020F0502020204030204"/>
                <a:ea typeface="Calibri" panose="020F0502020204030204"/>
                <a:cs typeface="Calibri" panose="020F0502020204030204"/>
                <a:sym typeface="Calibri" panose="020F0502020204030204"/>
              </a:rPr>
              <a:t>This project focuses on leveraging Excel to analyze employee data. Key tasks include;</a:t>
            </a:r>
            <a:endParaRPr lang="en-US" sz="24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400">
              <a:solidFill>
                <a:schemeClr val="dk1"/>
              </a:solidFill>
              <a:latin typeface="Calibri" panose="020F0502020204030204"/>
              <a:ea typeface="Calibri" panose="020F0502020204030204"/>
              <a:cs typeface="Calibri" panose="020F0502020204030204"/>
              <a:sym typeface="Calibri" panose="020F0502020204030204"/>
            </a:endParaRPr>
          </a:p>
          <a:p>
            <a:pPr marL="457200" marR="0" lvl="0" indent="-457200" algn="l" rtl="0">
              <a:spcBef>
                <a:spcPts val="0"/>
              </a:spcBef>
              <a:spcAft>
                <a:spcPts val="0"/>
              </a:spcAft>
              <a:buClr>
                <a:schemeClr val="dk1"/>
              </a:buClr>
              <a:buSzPts val="2400"/>
              <a:buFont typeface="Calibri" panose="020F0502020204030204"/>
              <a:buAutoNum type="arabicPeriod"/>
            </a:pPr>
            <a:r>
              <a:rPr lang="en-US" sz="2400">
                <a:solidFill>
                  <a:schemeClr val="dk1"/>
                </a:solidFill>
                <a:latin typeface="Calibri" panose="020F0502020204030204"/>
                <a:ea typeface="Calibri" panose="020F0502020204030204"/>
                <a:cs typeface="Calibri" panose="020F0502020204030204"/>
                <a:sym typeface="Calibri" panose="020F0502020204030204"/>
              </a:rPr>
              <a:t>**Data Organization:** Importing, cleaning, and structuring employee data for clarity and consistency.</a:t>
            </a:r>
            <a:endParaRPr sz="24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4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400">
                <a:solidFill>
                  <a:schemeClr val="dk1"/>
                </a:solidFill>
                <a:latin typeface="Calibri" panose="020F0502020204030204"/>
                <a:ea typeface="Calibri" panose="020F0502020204030204"/>
                <a:cs typeface="Calibri" panose="020F0502020204030204"/>
                <a:sym typeface="Calibri" panose="020F0502020204030204"/>
              </a:rPr>
              <a:t>2. **Analysis:** Applying Excel functions and formulas to assess performance metrics, filling missing values , and other key indicators.</a:t>
            </a:r>
            <a:endParaRPr sz="24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4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400">
                <a:solidFill>
                  <a:schemeClr val="dk1"/>
                </a:solidFill>
                <a:latin typeface="Calibri" panose="020F0502020204030204"/>
                <a:ea typeface="Calibri" panose="020F0502020204030204"/>
                <a:cs typeface="Calibri" panose="020F0502020204030204"/>
                <a:sym typeface="Calibri" panose="020F0502020204030204"/>
              </a:rPr>
              <a:t>3. **Visualization:** Creating charts, graphs, and pivot tables to visualize trends and patterns.</a:t>
            </a:r>
            <a:endParaRPr sz="24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4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400">
                <a:solidFill>
                  <a:schemeClr val="dk1"/>
                </a:solidFill>
                <a:latin typeface="Calibri" panose="020F0502020204030204"/>
                <a:ea typeface="Calibri" panose="020F0502020204030204"/>
                <a:cs typeface="Calibri" panose="020F0502020204030204"/>
                <a:sym typeface="Calibri" panose="020F0502020204030204"/>
              </a:rPr>
              <a:t>4. **Reporting:** Summarizing findings to inform HR strategies and decision-making.</a:t>
            </a:r>
            <a:endParaRPr sz="24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70"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71"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72" name="Google Shape;158;p13"/>
          <p:cNvSpPr txBox="1"/>
          <p:nvPr>
            <p:ph type="title"/>
          </p:nvPr>
        </p:nvSpPr>
        <p:spPr>
          <a:xfrm>
            <a:off x="699452" y="891793"/>
            <a:ext cx="5014595" cy="518159"/>
          </a:xfrm>
          <a:prstGeom prst="rect">
            <a:avLst/>
          </a:prstGeom>
          <a:noFill/>
          <a:ln>
            <a:noFill/>
          </a:ln>
        </p:spPr>
        <p:txBody>
          <a:bodyPr spcFirstLastPara="1" wrap="square" lIns="0" tIns="16500" rIns="0" bIns="0" anchor="t" anchorCtr="0">
            <a:spAutoFit/>
          </a:bodyPr>
          <a:p>
            <a:pPr marL="12700" lvl="0" indent="0" algn="l" rtl="0">
              <a:lnSpc>
                <a:spcPct val="100000"/>
              </a:lnSpc>
              <a:spcBef>
                <a:spcPts val="0"/>
              </a:spcBef>
              <a:spcAft>
                <a:spcPts val="0"/>
              </a:spcAft>
              <a:buNone/>
            </a:pPr>
            <a:r>
              <a:rPr lang="en-US" sz="3200"/>
              <a:t>WHO ARE THE END USERS?</a:t>
            </a:r>
            <a:endParaRPr sz="3200"/>
          </a:p>
        </p:txBody>
      </p:sp>
      <p:pic>
        <p:nvPicPr>
          <p:cNvPr id="2097162" name="Google Shape;159;p13"/>
          <p:cNvPicPr preferRelativeResize="0"/>
          <p:nvPr/>
        </p:nvPicPr>
        <p:blipFill rotWithShape="1">
          <a:blip r:embed="rId1"/>
          <a:srcRect/>
          <a:stretch>
            <a:fillRect/>
          </a:stretch>
        </p:blipFill>
        <p:spPr>
          <a:xfrm>
            <a:off x="723900" y="6172200"/>
            <a:ext cx="2181225" cy="485775"/>
          </a:xfrm>
          <a:prstGeom prst="rect">
            <a:avLst/>
          </a:prstGeom>
          <a:noFill/>
          <a:ln>
            <a:noFill/>
          </a:ln>
        </p:spPr>
      </p:pic>
      <p:sp>
        <p:nvSpPr>
          <p:cNvPr id="1048673" name="Google Shape;160;p13"/>
          <p:cNvSpPr txBox="1"/>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p>
            <a:pPr marL="38100" lvl="0" indent="0" algn="l" rtl="0">
              <a:lnSpc>
                <a:spcPct val="100000"/>
              </a:lnSpc>
              <a:spcBef>
                <a:spcPts val="0"/>
              </a:spcBef>
              <a:spcAft>
                <a:spcPts val="0"/>
              </a:spcAft>
              <a:buNone/>
            </a:pPr>
            <a:fld id="{00000000-1234-1234-1234-123412341234}" type="slidenum">
              <a:rPr lang="en-US"/>
            </a:fld>
            <a:endParaRPr lang="en-US"/>
          </a:p>
        </p:txBody>
      </p:sp>
      <p:sp>
        <p:nvSpPr>
          <p:cNvPr id="1048674"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p>
            <a:pPr marL="0" marR="0" lvl="0" indent="0" algn="l" rtl="0">
              <a:spcBef>
                <a:spcPts val="0"/>
              </a:spcBef>
              <a:spcAft>
                <a:spcPts val="0"/>
              </a:spcAft>
              <a:buNone/>
            </a:pPr>
            <a:r>
              <a:rPr lang="en-US" sz="2000">
                <a:solidFill>
                  <a:schemeClr val="dk1"/>
                </a:solidFill>
                <a:latin typeface="Calibri" panose="020F0502020204030204"/>
                <a:ea typeface="Calibri" panose="020F0502020204030204"/>
                <a:cs typeface="Calibri" panose="020F0502020204030204"/>
                <a:sym typeface="Calibri" panose="020F0502020204030204"/>
              </a:rPr>
              <a:t>The end users in employee performance analysis typically include:</a:t>
            </a:r>
            <a:endParaRPr sz="20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0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000">
                <a:solidFill>
                  <a:schemeClr val="dk1"/>
                </a:solidFill>
                <a:latin typeface="Calibri" panose="020F0502020204030204"/>
                <a:ea typeface="Calibri" panose="020F0502020204030204"/>
                <a:cs typeface="Calibri" panose="020F0502020204030204"/>
                <a:sym typeface="Calibri" panose="020F0502020204030204"/>
              </a:rPr>
              <a:t>   1. **Human Resources (HR) Managers:** They use the insights to make informed decisions about promotions, training, and development.</a:t>
            </a:r>
            <a:endParaRPr lang="en-US" sz="20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0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000">
                <a:solidFill>
                  <a:schemeClr val="dk1"/>
                </a:solidFill>
                <a:latin typeface="Calibri" panose="020F0502020204030204"/>
                <a:ea typeface="Calibri" panose="020F0502020204030204"/>
                <a:cs typeface="Calibri" panose="020F0502020204030204"/>
                <a:sym typeface="Calibri" panose="020F0502020204030204"/>
              </a:rPr>
              <a:t>   2. **Team Leaders and Supervisors:** They apply performance data to provide feedback, set goals, and manage team performance.</a:t>
            </a:r>
            <a:endParaRPr lang="en-US" sz="20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0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000">
                <a:solidFill>
                  <a:schemeClr val="dk1"/>
                </a:solidFill>
                <a:latin typeface="Calibri" panose="020F0502020204030204"/>
                <a:ea typeface="Calibri" panose="020F0502020204030204"/>
                <a:cs typeface="Calibri" panose="020F0502020204030204"/>
                <a:sym typeface="Calibri" panose="020F0502020204030204"/>
              </a:rPr>
              <a:t>   3. **Employees:** They benefit from feedback and performance evaluations that help them improve and advance in their careers.</a:t>
            </a:r>
            <a:endParaRPr lang="en-US" sz="20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p:nvPr/>
        </p:nvPicPr>
        <p:blipFill rotWithShape="1">
          <a:blip r:embed="rId1"/>
          <a:srcRect/>
          <a:stretch>
            <a:fillRect/>
          </a:stretch>
        </p:blipFill>
        <p:spPr>
          <a:xfrm>
            <a:off x="0" y="1476375"/>
            <a:ext cx="2695574" cy="3248025"/>
          </a:xfrm>
          <a:prstGeom prst="rect">
            <a:avLst/>
          </a:prstGeom>
          <a:noFill/>
          <a:ln>
            <a:noFill/>
          </a:ln>
        </p:spPr>
      </p:pic>
      <p:sp>
        <p:nvSpPr>
          <p:cNvPr id="104867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7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7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80" name="Google Shape;170;p14"/>
          <p:cNvSpPr txBox="1"/>
          <p:nvPr>
            <p:ph type="title"/>
          </p:nvPr>
        </p:nvSpPr>
        <p:spPr>
          <a:xfrm>
            <a:off x="558165" y="857885"/>
            <a:ext cx="9763125" cy="575310"/>
          </a:xfrm>
          <a:prstGeom prst="rect">
            <a:avLst/>
          </a:prstGeom>
          <a:noFill/>
          <a:ln>
            <a:noFill/>
          </a:ln>
        </p:spPr>
        <p:txBody>
          <a:bodyPr spcFirstLastPara="1" wrap="square" lIns="0" tIns="13325" rIns="0" bIns="0" anchor="t" anchorCtr="0">
            <a:spAutoFit/>
          </a:bodyPr>
          <a:p>
            <a:pPr marL="12700" lvl="0" indent="0" algn="l" rtl="0">
              <a:lnSpc>
                <a:spcPct val="100000"/>
              </a:lnSpc>
              <a:spcBef>
                <a:spcPts val="0"/>
              </a:spcBef>
              <a:spcAft>
                <a:spcPts val="0"/>
              </a:spcAft>
              <a:buNone/>
            </a:pPr>
            <a:r>
              <a:rPr lang="en-US" sz="3600"/>
              <a:t>OUR SOLUTION AND ITS VALUE PROPOSITION</a:t>
            </a:r>
            <a:endParaRPr lang="en-US" sz="3600"/>
          </a:p>
        </p:txBody>
      </p:sp>
      <p:pic>
        <p:nvPicPr>
          <p:cNvPr id="2097164" name="Google Shape;171;p14"/>
          <p:cNvPicPr preferRelativeResize="0"/>
          <p:nvPr/>
        </p:nvPicPr>
        <p:blipFill rotWithShape="1">
          <a:blip r:embed="rId2"/>
          <a:srcRect/>
          <a:stretch>
            <a:fillRect/>
          </a:stretch>
        </p:blipFill>
        <p:spPr>
          <a:xfrm>
            <a:off x="676275" y="6467475"/>
            <a:ext cx="2143125" cy="200025"/>
          </a:xfrm>
          <a:prstGeom prst="rect">
            <a:avLst/>
          </a:prstGeom>
          <a:noFill/>
          <a:ln>
            <a:noFill/>
          </a:ln>
        </p:spPr>
      </p:pic>
      <p:sp>
        <p:nvSpPr>
          <p:cNvPr id="1048681" name="Google Shape;172;p14"/>
          <p:cNvSpPr txBox="1"/>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p>
            <a:pPr marL="38100" lvl="0" indent="0" algn="l" rtl="0">
              <a:lnSpc>
                <a:spcPct val="100000"/>
              </a:lnSpc>
              <a:spcBef>
                <a:spcPts val="0"/>
              </a:spcBef>
              <a:spcAft>
                <a:spcPts val="0"/>
              </a:spcAft>
              <a:buNone/>
            </a:pPr>
            <a:fld id="{00000000-1234-1234-1234-123412341234}" type="slidenum">
              <a:rPr lang="en-US"/>
            </a:fld>
            <a:endParaRPr lang="en-US"/>
          </a:p>
        </p:txBody>
      </p:sp>
      <p:sp>
        <p:nvSpPr>
          <p:cNvPr id="1048682"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p>
            <a:pPr marL="0" marR="0" lvl="0" indent="0" algn="l" rtl="0">
              <a:spcBef>
                <a:spcPts val="0"/>
              </a:spcBef>
              <a:spcAft>
                <a:spcPts val="0"/>
              </a:spcAft>
              <a:buNone/>
            </a:pPr>
            <a:r>
              <a:rPr lang="en-US" sz="3200">
                <a:solidFill>
                  <a:schemeClr val="dk1"/>
                </a:solidFill>
                <a:latin typeface="Calibri" panose="020F0502020204030204"/>
                <a:ea typeface="Calibri" panose="020F0502020204030204"/>
                <a:cs typeface="Calibri" panose="020F0502020204030204"/>
                <a:sym typeface="Calibri" panose="020F0502020204030204"/>
              </a:rPr>
              <a:t>*Filtering – to fill the missing values.</a:t>
            </a:r>
            <a:endParaRPr lang="en-US" sz="32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3200">
                <a:solidFill>
                  <a:schemeClr val="dk1"/>
                </a:solidFill>
                <a:latin typeface="Calibri" panose="020F0502020204030204"/>
                <a:ea typeface="Calibri" panose="020F0502020204030204"/>
                <a:cs typeface="Calibri" panose="020F0502020204030204"/>
                <a:sym typeface="Calibri" panose="020F0502020204030204"/>
              </a:rPr>
              <a:t>*Conditional formating- blank values.</a:t>
            </a:r>
            <a:endParaRPr lang="en-US" sz="32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3200">
                <a:solidFill>
                  <a:schemeClr val="dk1"/>
                </a:solidFill>
                <a:latin typeface="Calibri" panose="020F0502020204030204"/>
                <a:ea typeface="Calibri" panose="020F0502020204030204"/>
                <a:cs typeface="Calibri" panose="020F0502020204030204"/>
                <a:sym typeface="Calibri" panose="020F0502020204030204"/>
              </a:rPr>
              <a:t>*Using- Pivot table &amp; Chart.</a:t>
            </a:r>
            <a:endParaRPr sz="3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758190"/>
          </a:xfrm>
          <a:prstGeom prst="rect">
            <a:avLst/>
          </a:prstGeom>
          <a:noFill/>
          <a:ln>
            <a:noFill/>
          </a:ln>
        </p:spPr>
        <p:txBody>
          <a:bodyPr spcFirstLastPara="1" wrap="square" lIns="0" tIns="0" rIns="0" bIns="0" anchor="t" anchorCtr="0">
            <a:spAutoFit/>
          </a:bodyPr>
          <a:p>
            <a:pPr marL="0" lvl="0" indent="0" algn="l" rtl="0">
              <a:spcBef>
                <a:spcPts val="0"/>
              </a:spcBef>
              <a:spcAft>
                <a:spcPts val="0"/>
              </a:spcAft>
              <a:buNone/>
            </a:pPr>
            <a:r>
              <a:rPr lang="en-US"/>
              <a:t>Dataset Description</a:t>
            </a:r>
            <a:endParaRPr lang="en-US"/>
          </a:p>
        </p:txBody>
      </p:sp>
      <p:sp>
        <p:nvSpPr>
          <p:cNvPr id="1048686"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p>
            <a:pPr marL="0" marR="0" lvl="0" indent="0" algn="l" rtl="0">
              <a:spcBef>
                <a:spcPts val="0"/>
              </a:spcBef>
              <a:spcAft>
                <a:spcPts val="0"/>
              </a:spcAft>
              <a:buNone/>
            </a:pPr>
            <a:r>
              <a:rPr lang="en-US" sz="2400">
                <a:solidFill>
                  <a:schemeClr val="dk1"/>
                </a:solidFill>
                <a:latin typeface="Calibri" panose="020F0502020204030204"/>
                <a:ea typeface="Calibri" panose="020F0502020204030204"/>
                <a:cs typeface="Calibri" panose="020F0502020204030204"/>
                <a:sym typeface="Calibri" panose="020F0502020204030204"/>
              </a:rPr>
              <a:t>Employee data set- Kaggle</a:t>
            </a:r>
            <a:endParaRPr sz="24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400">
                <a:solidFill>
                  <a:schemeClr val="dk1"/>
                </a:solidFill>
                <a:latin typeface="Calibri" panose="020F0502020204030204"/>
                <a:ea typeface="Calibri" panose="020F0502020204030204"/>
                <a:cs typeface="Calibri" panose="020F0502020204030204"/>
                <a:sym typeface="Calibri" panose="020F0502020204030204"/>
              </a:rPr>
              <a:t>There are 26 features</a:t>
            </a:r>
            <a:endParaRPr sz="24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400">
                <a:solidFill>
                  <a:schemeClr val="dk1"/>
                </a:solidFill>
                <a:latin typeface="Calibri" panose="020F0502020204030204"/>
                <a:ea typeface="Calibri" panose="020F0502020204030204"/>
                <a:cs typeface="Calibri" panose="020F0502020204030204"/>
                <a:sym typeface="Calibri" panose="020F0502020204030204"/>
              </a:rPr>
              <a:t>The important ten features are,</a:t>
            </a:r>
            <a:endParaRPr lang="en-US" sz="24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400">
                <a:solidFill>
                  <a:schemeClr val="dk1"/>
                </a:solidFill>
                <a:latin typeface="Calibri" panose="020F0502020204030204"/>
                <a:ea typeface="Calibri" panose="020F0502020204030204"/>
                <a:cs typeface="Calibri" panose="020F0502020204030204"/>
                <a:sym typeface="Calibri" panose="020F0502020204030204"/>
              </a:rPr>
              <a:t>        * Employment ID</a:t>
            </a:r>
            <a:endParaRPr lang="en-US" sz="24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400">
                <a:solidFill>
                  <a:schemeClr val="dk1"/>
                </a:solidFill>
                <a:latin typeface="Calibri" panose="020F0502020204030204"/>
                <a:ea typeface="Calibri" panose="020F0502020204030204"/>
                <a:cs typeface="Calibri" panose="020F0502020204030204"/>
                <a:sym typeface="Calibri" panose="020F0502020204030204"/>
              </a:rPr>
              <a:t>        *First name</a:t>
            </a:r>
            <a:endParaRPr lang="en-US" sz="24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400">
                <a:solidFill>
                  <a:schemeClr val="dk1"/>
                </a:solidFill>
                <a:latin typeface="Calibri" panose="020F0502020204030204"/>
                <a:ea typeface="Calibri" panose="020F0502020204030204"/>
                <a:cs typeface="Calibri" panose="020F0502020204030204"/>
                <a:sym typeface="Calibri" panose="020F0502020204030204"/>
              </a:rPr>
              <a:t>        *Last name </a:t>
            </a:r>
            <a:endParaRPr lang="en-US" sz="24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400">
                <a:solidFill>
                  <a:schemeClr val="dk1"/>
                </a:solidFill>
                <a:latin typeface="Calibri" panose="020F0502020204030204"/>
                <a:ea typeface="Calibri" panose="020F0502020204030204"/>
                <a:cs typeface="Calibri" panose="020F0502020204030204"/>
                <a:sym typeface="Calibri" panose="020F0502020204030204"/>
              </a:rPr>
              <a:t>        *Gender</a:t>
            </a:r>
            <a:endParaRPr lang="en-US" sz="24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400">
                <a:solidFill>
                  <a:schemeClr val="dk1"/>
                </a:solidFill>
                <a:latin typeface="Calibri" panose="020F0502020204030204"/>
                <a:ea typeface="Calibri" panose="020F0502020204030204"/>
                <a:cs typeface="Calibri" panose="020F0502020204030204"/>
                <a:sym typeface="Calibri" panose="020F0502020204030204"/>
              </a:rPr>
              <a:t>        *Employee status</a:t>
            </a:r>
            <a:endParaRPr lang="en-US" sz="24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400">
                <a:solidFill>
                  <a:schemeClr val="dk1"/>
                </a:solidFill>
                <a:latin typeface="Calibri" panose="020F0502020204030204"/>
                <a:ea typeface="Calibri" panose="020F0502020204030204"/>
                <a:cs typeface="Calibri" panose="020F0502020204030204"/>
                <a:sym typeface="Calibri" panose="020F0502020204030204"/>
              </a:rPr>
              <a:t>        *Employee type</a:t>
            </a:r>
            <a:endParaRPr lang="en-US" sz="24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400">
                <a:solidFill>
                  <a:schemeClr val="dk1"/>
                </a:solidFill>
                <a:latin typeface="Calibri" panose="020F0502020204030204"/>
                <a:ea typeface="Calibri" panose="020F0502020204030204"/>
                <a:cs typeface="Calibri" panose="020F0502020204030204"/>
                <a:sym typeface="Calibri" panose="020F0502020204030204"/>
              </a:rPr>
              <a:t>        *Employee classification</a:t>
            </a:r>
            <a:endParaRPr lang="en-US" sz="24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400">
                <a:solidFill>
                  <a:schemeClr val="dk1"/>
                </a:solidFill>
                <a:latin typeface="Calibri" panose="020F0502020204030204"/>
                <a:ea typeface="Calibri" panose="020F0502020204030204"/>
                <a:cs typeface="Calibri" panose="020F0502020204030204"/>
                <a:sym typeface="Calibri" panose="020F0502020204030204"/>
              </a:rPr>
              <a:t>        *Performance score</a:t>
            </a:r>
            <a:endParaRPr lang="en-US" sz="24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400">
                <a:solidFill>
                  <a:schemeClr val="dk1"/>
                </a:solidFill>
                <a:latin typeface="Calibri" panose="020F0502020204030204"/>
                <a:ea typeface="Calibri" panose="020F0502020204030204"/>
                <a:cs typeface="Calibri" panose="020F0502020204030204"/>
                <a:sym typeface="Calibri" panose="020F0502020204030204"/>
              </a:rPr>
              <a:t>        *Current employee ratings</a:t>
            </a:r>
            <a:endParaRPr lang="en-US" sz="24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400">
                <a:solidFill>
                  <a:schemeClr val="dk1"/>
                </a:solidFill>
                <a:latin typeface="Calibri" panose="020F0502020204030204"/>
                <a:ea typeface="Calibri" panose="020F0502020204030204"/>
                <a:cs typeface="Calibri" panose="020F0502020204030204"/>
                <a:sym typeface="Calibri" panose="020F0502020204030204"/>
              </a:rPr>
              <a:t>        * Business units</a:t>
            </a:r>
            <a:endParaRPr lang="en-US" sz="24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4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4149</Words>
  <Application>WPS Presentation</Application>
  <PresentationFormat/>
  <Paragraphs>125</Paragraphs>
  <Slides>13</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13</vt:i4>
      </vt:variant>
    </vt:vector>
  </HeadingPairs>
  <TitlesOfParts>
    <vt:vector size="27" baseType="lpstr">
      <vt:lpstr>Arial</vt:lpstr>
      <vt:lpstr>SimSun</vt:lpstr>
      <vt:lpstr>Wingdings</vt:lpstr>
      <vt:lpstr>Arial</vt:lpstr>
      <vt:lpstr>Calibri</vt:lpstr>
      <vt:lpstr>Trebuchet MS</vt:lpstr>
      <vt:lpstr>Times New Roman</vt:lpstr>
      <vt:lpstr>Roboto</vt:lpstr>
      <vt:lpstr>Microsoft YaHei</vt:lpstr>
      <vt:lpstr>Arial Unicode MS</vt:lpstr>
      <vt:lpstr>Segoe UI Semilight</vt:lpstr>
      <vt:lpstr>Playbill</vt:lpstr>
      <vt:lpstr>Mongolian Baiti</vt: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CPH2035</dc:creator>
  <cp:lastModifiedBy>Admin</cp:lastModifiedBy>
  <cp:revision>2</cp:revision>
  <dcterms:created xsi:type="dcterms:W3CDTF">2024-09-16T13:41:00Z</dcterms:created>
  <dcterms:modified xsi:type="dcterms:W3CDTF">2024-09-16T13:56:23Z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715f6d537f444030b39f5bc763078215</vt:lpwstr>
  </property>
  <property fmtid="{D5CDD505-2E9C-101B-9397-08002B2CF9AE}" pid="3" name="KSOProductBuildVer">
    <vt:lpwstr>1033-12.2.0.18283</vt:lpwstr>
  </property>
</Properties>
</file>