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276"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Sree</a:t>
            </a:r>
            <a:r>
              <a:rPr lang="en-US" sz="2400" dirty="0" smtClean="0"/>
              <a:t> </a:t>
            </a:r>
            <a:r>
              <a:rPr lang="en-US" sz="2400" dirty="0" err="1" smtClean="0"/>
              <a:t>Raghul.R</a:t>
            </a:r>
            <a:endParaRPr lang="en-US" sz="2400" dirty="0"/>
          </a:p>
          <a:p>
            <a:r>
              <a:rPr lang="en-US" sz="2400" dirty="0"/>
              <a:t>REGISTER </a:t>
            </a:r>
            <a:r>
              <a:rPr lang="en-US" sz="2400" dirty="0" smtClean="0"/>
              <a:t>NO:D22cm189(9D22AF9969489289D8E476CA3D77CFC9)</a:t>
            </a:r>
            <a:endParaRPr lang="en-US" sz="2400" dirty="0"/>
          </a:p>
          <a:p>
            <a:r>
              <a:rPr lang="en-US" sz="2400" dirty="0"/>
              <a:t>DEPARTMENT</a:t>
            </a:r>
            <a:r>
              <a:rPr lang="en-US" sz="2400" dirty="0" smtClean="0"/>
              <a:t>: Commerce</a:t>
            </a:r>
            <a:endParaRPr lang="en-US" sz="2400" dirty="0"/>
          </a:p>
          <a:p>
            <a:r>
              <a:rPr lang="en-US" sz="2400" dirty="0" smtClean="0"/>
              <a:t>COLLEGE : Patrician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447800" y="1524000"/>
            <a:ext cx="1583639" cy="1754326"/>
          </a:xfrm>
          <a:prstGeom prst="rect">
            <a:avLst/>
          </a:prstGeom>
          <a:noFill/>
        </p:spPr>
        <p:txBody>
          <a:bodyPr wrap="none" rtlCol="0">
            <a:spAutoFit/>
          </a:bodyPr>
          <a:lstStyle/>
          <a:p>
            <a:r>
              <a:rPr lang="en-US" dirty="0" smtClean="0"/>
              <a:t>Data collection</a:t>
            </a:r>
          </a:p>
          <a:p>
            <a:r>
              <a:rPr lang="en-US" dirty="0" smtClean="0"/>
              <a:t>Techniques</a:t>
            </a:r>
          </a:p>
          <a:p>
            <a:r>
              <a:rPr lang="en-US" dirty="0" smtClean="0"/>
              <a:t>Results</a:t>
            </a:r>
          </a:p>
          <a:p>
            <a:r>
              <a:rPr lang="en-US" dirty="0" smtClean="0"/>
              <a:t>Pivot table</a:t>
            </a:r>
          </a:p>
          <a:p>
            <a:r>
              <a:rPr lang="en-US" dirty="0" smtClean="0"/>
              <a:t>Bar chart </a:t>
            </a:r>
          </a:p>
          <a:p>
            <a:r>
              <a:rPr lang="en-US" dirty="0" smtClean="0"/>
              <a:t>Pie chart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0572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AutoShape 2" descr="data:image/png;base64,iVBORw0KGgoAAAANSUhEUgAABIYAAANGCAYAAACIoIU6AAAAAXNSR0IArs4c6QAAIABJREFUeF7svQnUHUWZ/18GBKIgE2IQkCXOCMFBwAgiCIIbBEVHFAxLQHGCJgzCDHjM4bj8FHE7cCTjARUUXEjCJtvI4MgmgiKLOBjUQQyjiSDIsA1gRCCQ//n22Pl3On3v7br9Vt2n6v3cczwzmq6qpz7fvs/71PdWVz9v5cqVKx0fCEAAAhCAAAQgAAEIQAACEIAABCAAgXFH4HkYQ+NOcyYMAQhAAAIQgAAEIAABCEAAAhCAAAQKAhhD3AgQgAAEIAABCEAAAhCAAAQgAAEIQGCcEsAYGqfCM20IQAACEIAABCAAAQhAAAIQgAAEIIAxxD0AAQhAAAIQgAAEIAABCEAAAhCAAATGKQGMoXEqPNOGAAQgAAEIQAACEIAABCAAAQhAAAIYQ9wDEIAABCAAAQhAAAIQgAAEIAABCEBgnBLAGBqnwjNtCEAAAhCAAAQgAAEIQAACEIAABCCAMcQ9AAEIQAACEIAABCAAAQhAAAIQgAAExikBjKFxKjzThgAEIAABCEAAAhCAAAQgAAEIQAACGEPcAxCAAAQgAAEIQAACEIAABCAAAQhAYJwSwBgap8IzbQhAAAIQgAAEIAABCEAAAhCAAAQggDHEPQABCEAAAhCAAAQgAAEIQAACEIAABMYpAYyhcSo804YABCAAAQhAAAIQgAAEIAABCEAAAhhD3AMQgAAEIAABCEAAAhCAAAQgAAEIQGCcEsAYGqfCM20IQAACEIAABCAAAQhAAAIQgAAEIIAxxD0AAQhAAAIQgAAEIAABCEAAAhCAAATGKQGMoXEqPNOGAAQgAAEIQAACEIAABCAAAQhAAAIYQ9wDEIAABCAAAQhAAAIQgAAEIAABCEBgnBLAGBqnwjNtCEAAAhCAAAQgAAEIQAACEIAABCCAMcQ9AAEIQAACEIAABCAAAQhAAAIQgAAExikBjKFxKjzThgAEIAABCEAAAhCAAAQgAAEIQAACGEPcAxCAAAQgAAEIQAACEIAABCAAAQhAYJwSwBgap8IzbQhAAAIQgAAEIAABCEAAAhCAAAQggDHEPQABCEAAAhCAAAQgAAEIQAACEIAABMYpAYyhcSo804YABCAAAQhAAAIQgAAEIAABCEAAAhhD3AMQgAAEIAABCEAAAhCAAAQgAAEIQGCcEsAYGqfCM20IQAACEIAABCAAAQhAAAIQgAAEIIAxxD0AAQhAAAIQgAAEIAABCEAAAhCAAATGKQGMoXEqPNOGAAQgAAEIQAACEIAABCAAAQhAAAIYQ9wDEIAABCAAAQhAAAIQgAAEIAABCEBgnBLAGBqnwjNtCEAAAhCAAAQgAAEIQAACEIAABCCAMcQ9AAEIQAACEIAABCAAAQhAAAIQgAAExikBjKFxKjzThgAEIAABCEAAAhCAAAQgAAEIQAACGEPcAxCAAAQgAAEIQAACEIAABCAAAQhAYJwSwBgap8IzbQhAAAIQgAAEIAABCEAAAhCAAAQggDHEPQABCEAAAhCAAAQgAAEIQAACEIAABMYpAYyhcSo804YABCAAAQhAAAIQgAAEIAABCEAAAhhD3AMQgAAEIAABCEAAAhCAAAQgAAEIQGCcEkjGGLrmmmvcVVdd1Vqm5z3vee6FL3yhW3/99d0222zjdt55Z7fxxhu7CRMmtO6DCyEAgTgEHnvsMfflL3/Z/e///m8x4D777OPe8pa3xBnc4CiPPvqou/32290vf/lLp/9/+fLlq6JUXps0aZJ75Stf6aZPn178/20+MB5M6S9/+Yv7xje+4ZYuXVpcvOOOO7pZs2YNbjiOrvj1r3/tvv3tb7tnn322mPU666zjZs+e7V72spclTWGsvx9j3V/ScAkeAhCAAAQgAAHzBLI1hprIT5kyxb3zne90W2+9tZNxxCcOARXI119/vXv1q1/tNt988ziDjqNRVq5c6ZYtW+Z+/vOfu3333dett956yc2eRdT/SfbAAw+4yy67zP32t7910nXQR3lM36kDDzzQbbrppn0vh/Egms5hDPVnpHvy4osvdrfeeutqF+6yyy7ugAMOGPrv6nPPPVeYoH/4wx/cW9/61r5B+Fw7WPH//wqf70ebnOvTn0+cXNudADVJd4b0AAEIQAAC+REYV8aQ5NNCarfddnPveMc73FprrZWfooZm9MwzzxSG0HXXXVewPvLII92WW25pKML0Q9FuEhkJ+hV/q622cv/4j/+IMZSorFoYX3jhhYU54ftZe+21C1Pw9a9/fc/FOQvVwVQxhvozevjhh90ZZ5zhdC9VPxtuuKGbO3eumzx58mDItSvuv//+4r6XKTRoh5bPtb6BtP1+tM25bfvzjZPrhydATTI8O1pCAAIQgED+BJI0hp7//Oe7N77xjX2L0D/96U/u97//ffEfPZ5S/fVd5tBOO+1U/MKJORTuJv/FL37hFixYUAygXSwYQ2PPetGiRW7x4sVFx1OnTsUYGnvEUXrUjq9vfvOb7s9//vOq8fTYq3YB6RGdl770pcVjsNotoQX07373O6dFsv57+ZE5NHPmTPeqV72qMWYWqoOlxBjqz+hnP/tZYeLo7+lLXvIS99RTT616/PPtb3+723PPPQdDrlzhw9vnWq8g/npx2+9H25zbtr9hYqXNcASoSYbjRisIQAACEBgfBJI0hnxNBv3KqV0Vd9111ypVZQ5p19Aee+wxPpQewSwpwsJDb7tICR8JIwxLoL7gVT/Tpk1z7373u/ueH6SdC5dccslqee1FL3qRmzNnjtNjs/UPC9VhFaKdCGi3hczLu+++uwCi3WlPPPFE8QirPsMY0z5mj8+1IRUj54akG7ZvapKwfOkdAhCAAATSJjAujCFJpIMyL7roIqdfPMtPv0VU2rLaiJ4iLLwOLFLCMw49wn//938XBx5r4a2PzkA7/PDDWz0SqLx2wQUXrFqcq/0b3vAG97a3vQ1jKLRw46z/++67z33ta18rdrXph5X3vve9xY61hQsXFjuIhjmE2sfs8bk2pDTk3JB0w/ZNTRKWL71DAAIQgEDaBMaNMSSZnnzyyeJtKjrYtfzstddexSKKw6jH/kamCBt7pvUeWaSEZxx6hOobF/WYrM6J+ru/+7vWwz744IPuzDPPdI8//njRRo+dfeADH3AveMELVuuDHUOtkXJhA4Hvfe977oc//GHxL3oT3lFHHVU83qh7T/egPr6HUPuYPT7XhhSQnBuSbti+qUnC8qV3CEAAAhBIm8C4MoYklc4cOuuss1Yd8KpHLvTohXYP8RlbAhRhY8uzqTcWKeEZhx6hquHf/M3fuKOPPtrpMN+2H+0a0lle//Vf/1U00evsldM22WQTjKG2ELmuLwHtEvr6179enG+lzytf+Uo3a9aswhiqvqXM9xBqH7PH59qQcpJzQ9IN2zc1SVi+9A4BCEAAAmkTGHfGkBZRKuz0BiB9tFPosMMOc9tvv31fJdVOC6+bbrqpOPR1+fLlxfX6hV9vYtGBr6997WuLRVm/T/VX++pZSSp6f/zjH7uf/vSnqw7LVt9605Teovb3f//3XgdlK97f/OY37vbbb3dLly4tdhOUB9XqkNoNNtig2JWw6667ui222KLvjqnqjobyrTFi8O///u/FIbgaS8badttt53beeWd3zjnnrDqQtBeL6ttnejHRozX/+Z//WXDROVErVqxwil0L3te97nXFG2zEqPyUrxBWvIpL7aWvFtu69k1velOrx3PK/nSGy4033uh+9atfFW/h0fjqTxrrPA2dT6X/q8VRv08TP12vV5PrrW1Lliwp9FH8mo8OdW2aXzlGtbjtN64eRxp0X1fb6977zne+s+q+HrRzRQcmn3322atMVn0HDjnkkJ73kuZ33nnnrXrsSfe0YtQB8D67WdTPPffc426++ebV2JXa6P54zWteU3xn1l133dYZeqy+460H/OuF+h7dcMMNxX/zPT+tHEv32A9+8IPi3lQfBx98cLFzqPrpxbict+5Ffa/L742+03qsTbsqdU+2/UifP/7xj+5HP/pRcR5NmXukj/rUYdrKO72+O3UTonqfNMWg8fQ4k74XbRlWfyCo7tJqYz7Urym/Z8qv+hvxk5/8pDBQtENVH2miOetgZuXztrtT1Z9yt/Kf8ln5N0f9SZc3v/nNhS694mmrV5vrNC+Zj7pXFL8OOdcLHPTRGxG1E1f/pk+bQ6irObHX+OV3QX/Hrrrqqr5h1r831RxZnn0kPa688sriPtE9XufYLwcNk3N9clo5OR3mrZcJKLfpb155D5V/F3bYYYcitw1bZ2je6l/3qP7+dP2uD7p3fGoHvVCkyRDX32HVMarZqkzK75Z2r4nJ9OnTG/++13XoFfOgN+KNVT0wiBn/DgEIQAACEBgVgXFnDAm0Dss899xzVzFXwa5itteiQ8aAzieqvjGo6drybWlaSFUNi+q1TSZI+Yu/3qTW67PRRhsVi24tLPp9tEhSEfXd7353YLxlPzKGDj300J5veasXdyqger1W+y1veYu77bbbOhtDpYnwyCOP9Jzu3/7t3xZxa7EpbWRqaAFTfQNdtfH6669fLJi32Wabvgzb9FV2oMW3Fkl6e1SvT52frtdjGTIZq2+Vqrfvpfkwi5Q2CUaLeT0WUi5A99lnHyc9e320YNV9Vn423njj4pXV4tz0kUFQfezkH/7hH1Yd/t52EaU3DGqBKmNo0EeLRT0mqsdb+pl3ul/G8js+KK76v1ff9KR/04L7wAMP9DKC24zZxPgVr3hFkQvLR4Ga+hE7mdNi2Suvle202Dz//PNX7SzpF1e/7452odxyyy1F8/KxJRm8TR/lTb1C/X/+539W/XP13mpqIyNOhpw+1ft2WGNos802Kzj2uy9lqMjkes973rPGY371GLUI1dlR1cee69eUusggkhkvE0kfX0N40L1TN3Tru2xlXmg30b333lt0tfnmmxePMk6cOLFn17GNIeUy/c1S/qh/ysfflJ++/OUvr7qmmv+Gybltc5riUQ2gx/Rk7pZnjfWCN2yd0eZvqs93fdB9o3/3qR3qhqL0UB6Q8djrb3o1BnGRZjoUvZrvuxpDY10PtOHGNRCAAAQgAIFREBiXxpAKWBWy5a9x+vX1iCOOWGPRo0W7CjUVN/0W8HXhVPwfdNBBjYVx3RjSwltjDDKdNIYKHy0qer2OWsXTtdde666++upWhVQ1bi2O9PiJdhLVP9XiTgaIjIPyPJPqtfq1T48XaIHUVIBXr+23Y8iHiXYpHXDAAcWOgX6LqHLsQQeOa4GsX7+ri8xBX0wZEDJ79HhF06fKT9doF0v1EPR+/ctk0SKrajwNs0gZNAf9uxYk3/rWt4pdOPr0+l6UC5nq40v638Rh9uzZPc3L6s6C+uNObRZRMgn1vdWvxm0/Wozvvffexe6Kpp0aIb7jbWMrr6sbZopz2223dTI3tBtxrD51xjJIlQvb5B7FoF0+73rXu3rueNEv+r0M415z6JXTqveKdpS9733vK5g0feqHd+sa7ZTTTtAmzev3uXZ6KofoM4wxJMNMJlbb+1LcNZ9eJptykA4jb9ufcqC0LY2ZsTaGFIeMN42hT9M5QtXzh6SXYtDfwV6fmMbQi1/84uLvYRPP6oHZo9oxpDpEJmD5KGjb7/vLX/7ygnOTAdelzmjzXW8bo0/toB8Vynw3TK5XTE1vm+1iDIWoB9qy4zoIQAACEIBAbALj0hiqFwq9djrIsNHW8/LXKhXyu+++e7FtWQWMfpXSQkKLmO9///uuurul16/+1bFVxOg/Wpyqr1e/+tXFAlY7RfS/6S0weh11ea6Dbo4mo6C8aWQY6FEdPfKkjw6f1eNTMmFkiGgs/TKpAlm/Tuoxrarh1esRgKYiXr/e63XaWuSIj36tVrx6vKpcjLV9nr8XE8U/Y8YMp+3zMhLKR8uuuOKKVY8vqbDXjgLtVJA+Gl+PYWm+mpseQ/i3f/u31bTp9dYmmVkyHqq7J7SrQcaCdifJ+FCf4nfdddetxk+xvv/97280Rar8pLN46T/qe7/99ivaKHbdS3fccUexm6i6WO93oOtYn3dRjVUMVaxrYVX/iNVXv/pVp50N1U+/nRrVR6a0qBGvcnE8yBgSr0svvbR4xEKf8vsiLfVd1GK0lzb9zj0J8R0fJolrF6NMlfK7W/ahXCAzUflEeUrzHPbTa4EkDfQIqHZOajx9lMt0LyhHlPmv31un9FihXmVevW/L744MRo2h76+uk3ktE7fst+m7U7+/+u3qbMpP/XavPfTQQ4XRIUOubmIMYwypD+XV8p7UIzG6J5UHNYbi02OaZa7tZ5w0vSBBmuy7777Fo7riqGt0v+hvU5OpN9bGUHVnYK/D0atvLOtlHjXdt214l+18rm0yz5W/9TdO3yVpo8cm77rrrmKHieY1KAeVcbTNuW36a3pballnyLAsv4+6j3QPSYuq5r51Rv1vpL6D+nunvznVnTn6Tn7wgx902gnX5TNM7SCd9eOMDN/S7FGdoe+VdjeXfzP0PZB+9dqr37mRbWsSjRuqHujCk7YQgAAEIACBkATGpTFULzCbDnxV0SiToHy8S4sc/QLd6xd8LXq07VkLKX1U/GvXUH13T9PiTOfm6NERPSNf/4VbhaMWADr/o1xIyUDSzqHqIlHja2GmMz306WdUlDdUfTHaa4dIvbiTOaXzZ/TIQL9P2yKsiYk4a6dMWRhXxxFjPTZWnmlRzlevT5aBU//IyJGWpXFXnjmhhUL5qRsP0kTb0rUg7fUYkha3eoSjLNSb+lX/dX7SWI8byvRqWujrkS4dkF7uyur3KE3bRUrbJKKzTHRu0NNPP933/K36uSJl/712atQfN6k/pjZoEVU3CmTWaWdZr/Na6vdIk2EV6jvelnX1Ot1/OpNHi5y6OVReV56XNW3atGI3hs4IG/RoV3WMpu+Zcp++N03fZcWke1c7EMtP0+OF9Xw66P5u2qWl/HrkkUeuOjulfhZcr+9WffdPGWe/3WvVR/fq36025kP9mjL/6DHVpl1N4qgdRTI2yxze6zyu6iNu6lemuHJ901lZ+k5oAV394UBtxtIYqv9d6fWYWP26todQt+Fdaupzbd0YUj7X3+9+u5gG5aAyjrY5t01/+hus3ULl3zL9vdPu5frB8eXY9R0s+q5pt5t+PBj0Xe/Xt76T+sFFOajfd903tw1TO1TPs9J4gx6trZup/XYYtq1JQtYDvgy5HgIQgAAEIBCLAMaQc8XukurOCBUF1Tet9NulUxVKBYoeAdCv4vrUd0Xof6sXi4MedVEbFd1aAGj3S7kIqf+aV13Q65peu2Kq8daL+bbGRttXErctwupMBj2K0HSmyKDzcHTuSWnaNRmB9V+8Bz02U3KsGhC94q4Xx033Rf0LXz+QuNcjWm0XKW0TSv3g3+pjNtU+dBis5qWPFsPaMaaFW6+dGtXDfpsOWB60iKq277dzpYxR8yjNNe140q45nZNTfkJ+x9uybrpOZpV2DtUX+03XKnfIQJV5KVN50EHbTd+zJvO6Olb9MaIm46++kJPpoX777W6qL7zqBxorhuph6L3etCZzROfCaG76Xus/5Vk7TWZg/bycukHTxnxoMoYGHbhc/15tueWWhRFWNafrea1ulvW6X6o/YOiasTSG6n9X+uXZql6KYxATXdOGdzlvn2vrxlCbnDsoB5VxtM25g/qr//3VvaAfXPR3uN+nbmg3mXW+f1M1XnUnnf57v8cx2+a4+t++QbVD3RBuazDWc1Cv70DbmiRkPdCWHddBAAIQgAAEYhPAGGp4E1C9QB9UzFRFq267b1rM1As2nR0jk2fQW0bqhU990aNt1xpbRaOKKz2m02YbeLXI7bWorxZ3WsBph4Eeaxj0aVuE1ZloQaTdQtr11PSp7xJos+29OocmY6iqW5v+yrjq90qTkVIvjrUDQI8j9vvUFza9Ct22i5RBWlX/vXrwb5MWVf5a/OsXaz2aqHOZej1qUuXbZiFTX4BWjSHFOmjH0KD5hvyODxp70L9X3+ql732bM4B8D6RVDIO+Z7qm/l2rm8d1o8Xnu1M3neo7FuuHoTd9b6o719Re/9FjMfo0vc2sqnuTGdXGfKhf0++Ry6rW1e9qUw6qzqUptl73TfV8H10zlsZQte9B2tb1bHMIdRve5bx9rq3nz7e+9a3Fo0j9PoOMnLJt25w7qL96TvOpM+pnOtXP4PL9m6q51fn2+qFoUP6q/rtv7aC3sulviR4Rk+mrOkOPrA96k1+dZa9HmtvWJCHrAR9+XAsBCEAAAhCISQBjyLniFalHH3108WuzPvXDTPXmq14HPtfFqr/Cu962XrD1Ozuj2nd9ITsWv+ap/0GLFV1TLe500KVMm0GPkald2yKszqTN3NoYWr0K1PqOlfKtcOXhn02/5vf6UtZfld3Utsqv7evI64VuTGOoukBtirf6y3L5KM7ll1++6nXh9aK8bi403fODFlH1+18LBS0adCaXHrvwPXsn5Hd8LBO47i89UqiFku5P7eAoD81vGkePl+leaTJV64wHvZ65zUK4vhOm34Hl9Xjr3526WVK/b5oev6rurJOZqPH1KGSv3WvVe7vJ0GljPgy7gB5kTlfn0tZsavp7NVbGUP1Q9EHa1nfhDdr52WRG9Lsn22hT3mPVvz1tf8wYlIPafB+q9/ig/qo7rAYdsD6ozhj0aO5YfNeHyWvD1g6+Y9X/Xvba2damJgldD/jOjeshAAEIQAACsQiMS2OovpipL0jqW+K7iDGoYGtbxNeLlWF/zSsPn9ZjaSqS9Hrl8kyTpl+x68ZQr2uaGLUpwtSuXkDr7Bhx6/dp+6tt2Uc/c6Z+P3TRu4nPoAVh03ijNIbq5/nUjR7pqrfAaSFY7sq46aabVr26vr5To2ok9dpRNGgRJUb1g6JLbjo/ROaQzt7S69d1lsagX5hDfse73D9t2uqtgPr+3nrrrcVjq/UziXq99aoN46bx+33X6o+ftDW623wv67mnvqOxahSU99VLXvKSVa+ub7rXquZL046iNuZDm2uaOPbLA10Wo3Vd2/5NGXSvVXeptt3BVN/ZqoPT9abKXsatD0ufa9v+7fExcsbaGBrWCGz6m1k3fkJ81wfdL773/DD9VdvIIFf+0z135513rnprnq7pYgyFrge6zpv2EIAABCAAgVAExqUxVD2XQmDrj1S0eZVuW0HqC6VqwdZ290hTQTrIoNGv7XpOXgaDXmOsR8yeeOKJ4lXzvT5WjKFB5wUp/rE0hpoO5W2rb/26pl/6UzOG6uc81BfQ1UfNSq2qO+VkzPzTP/1TcXaXPlUjqdfjim0WMopLY+vw4PIQ3yadZAjogGa9oU4GatPh4SG/48PeO8O002JZh8ZW33rVaxHfhnFTDP2+a21/qe81t+oCvsnIqZ5xU//36qNm5c417f6Uaal+9ak+QlQ3FpoeN2ljPrS5xneRXO9Th+jrvBmdpzXoU1/IjoUxVM8Bg2Lo9e+9zoYqr/dh6XNtCsZQm926vbjWWdRzdIjv+jD3wDB/+6rjlDsmdW6Y/sbIiFYtozqm1yH9at/FGApdDwzDkTYQgAAEIACBGATGpTFUf9yrXlSN5aKxfuZMaGNIrw//7ne/W/yCVn0VfZubCWPof9tg6ntN00JomOJ4lDuGNMHqjprqm5uqi9DqQr36qFf1f68/XtLrMOu2Cxnd07/85S+LN/XpDT2DPjo4XmdU6LGz6i6ikN/xQTGN9b+LscwymWbl242aHvtpy7geXyxjSOPWTY266VFd8FXv0WoOr54PUv3fqwfK9jIs2pgPba7pagy1ffRH49TjGQtjqL4TrMs92+8Qah+WPteON2OovoM4xHd9mHtgmL99Gkd5Xi920FlK5Zthfca3YgwNMkZ95sS1EIAABCAAgdAExqUxVF04CHD90aVhzoRpK9RYGUNNOy/06lu9xl27hXp9tGjX4xZ6S4u2+eugRy209cEY+j9jyGdR1kb3YYrjURtD1d0Y1fMvqv97dWdQ/RDicqdG1TDqd+bIMAsZmaC33357sTtEvyL3MkL1qNnMmTNXOycs5He8zT1RXqPdPosXLy6+s1pE6O2IMrN8P/U3HDV9l4dhrDhCGkPKWeeee24x3V47KKs71KqGV/V/r+4Mqn53qvdoNe/3ektVG/OhzTVdjSGfR4UVj97Ap3nrMxbG0A033OD0qNNYfPodQu3D0ufa8WAMVTXP6VEyPSK2YMECd/fdd/e8/WTya0eqzvTT7lDlzgsuuKAwSfUZS2NorOuBsfhO0QcEIAABCEAgBIFxZwzVF1BNjy9UFxC+h0IOEqm6OPPpe9DbgbQL6pvf/OZqbzDSokjmjw6k1dvPVDxpvtVPm+3swxgbGqNtcT7MgnUsHyWrH2w86JDVQRrX/30YfqM2hur3W2me9tqloTk3/ZseAfjGN75RGB/VnUd1RsPcA9U+tFNGb0XTPSezQW9Iqj5uVn/tccjvuM/9UTU3fB8trY9TPbOk6ZD4YRn3+67VH8sd6zOGNMfqgdHliwL0iJVe0/6HP/xhjTfhNe1qk9GixWZ5wHyvhWMb86HNNb7GkKUzhurzk8mot161NSw1lwsvvND99re/LTD0M4R9WPpc2/ZvT1Wntt+Ptn97BvV31VVXFS920MfnsHFdP+gg+UFj98pRbefWNsf5/u3TvXPRRRcVOyDLj4x9/U3edttt3VZbbVW8LESH61d3gLZ9pLXNfRG6HmjLjusgAAEIQAACsQmMO2NIv0J961vfck8//XTBuunXzOpCRNe0OfOmrXD1gq3Xa1Xr/dWLFR20e/DBBxeX1c+DUCGumPfaa6/G81XKvge9Fai8zre4K9u1KcKaitw2vH0L2H47ROomSD8Do63O1euG4TdqY0jxV+MuzTIZGdrir0/93q3GXDL8yU9+UuxK06fprVIlp2EXMr300G4i7USRYapP/c1EIb/jPvdIfffiG97wBvfFi4LMAAAgAElEQVS2t73Np4tV155//vmrtIm1Y6jLW8nqZkivHYvVw9BLM10mhYwh7S6o756s715TPpk+fXpxKLXus34GXBvzoc01TQIOygPDHkZcfzS6646h6rlOmofPa9TLedfv616HUPuw9Lm27d+eqk5tc1Dbvz2D+uvyVrL6WxUHveSizd9UsWg7t7YJatA9X++nfu/ppQIyJSdPntx3yPp3oMuOodD1QFt2XAcBCEAAAhCITWBcGUNaRHz7299e9UumYDedf6DdBuUiQtfocOojjzyy2HHT9VMvFns90lAfp98bYvRa4a985SvukUceKZq1fQyhbjaN10fJxExnGZQGhkyEAw44oFgQjcXHtzjWmBaMoWqRrl+03/ve97pLL720cZeGYq7v1Dj00EPd9ddf77RrSJ/3vOc97jWveU0j0kGLKP2CrEcetUNEi4T3v//9Aw/m7bd4Cvkd97lnqufeqJ12+X3gAx8YuBCqj1F/tXhTDhjEuFfc/RaLdRNGv+R/8IMfdJttttlADHUNeu3Uqxvf2pWkx2H12Kw+TW8Xq+9ekyl53nnnFbvI6i8bqAbaxnxoc03T5AflgWHeAqZx6udldTWGqrvY2rxyvmmudW173Rc+LH2uTcEYqud4HwOu+veqaedxiO/6wC90wwWD7vl6k+uuu879x3/8R/E/6+/wYYcd5rbffvuBQ9eNyC7GUOh6YOBkuAACEIAABCAwIgLjxhhq2qKsX5rnzJnjNthgg9Xw1xciKlD23ntv9+Y3v3nga7BVoKhok4mkfvfbb7/iUa7yUy/YtE1aC25tk+71UUEsQ0sLXX3qj8XU+2xaKDX1rdddaxFQPnIzno2h+i+VMh+0QNdCvd9Hb3o788wzi7ekrLvuusXr0vfdd9/i/y8/vsWx2lkwhqpGT/kduPHGG4u59nq7WHVRqYJej5Po+kGPSgxayFR3U7R95KpuDFWNqZDfcZ9crjhkcJS7sNRWxoUWRIN+JS/HacptTTuPBjHuFfegXQT1V5TLhDnooIN6vqJc4yjnyGS8+eabVw3b75DiqtGjN3YpB+p8KX2adl3W31gmI0m7xPTp97hbG/OhzTVNLAflgbq5p8dm9GYyPRbY6yMDRjunyh8FdF0XY6geQ6/v+aB7vG4Y6vqme9KHpc+1KRhD9cfaldekt0zdfh+dpybNy0OZp0yZUtQx5Vsg1TbUd32Q7vV/H3TP97u+6TH/pvH190XnLelHg/LT1RgKWQ/4MuR6CEAAAhCAQCwC2RtDKlD1q7yeW68WDk0H0lah1wsDXX/ggQcWjyRUn22vttGOBp2tUB6AqIWdfj3XYzXlp+lVqDIfjjjiCKdt0/WPikctoKqv6K4X2PWdP3rMQgWmHpNr+oiJTCG9vax6UHVoY2j27NnFGQH1zzBF7KDFar+Cs8lYaHo988te9rJiG7t+7W76aAeaDrwszy3RNU0FqW9xrH6GMYZ0EKd2tml+Y/WpGj1ajEsrfWT6yLyofxeqC/hqDIPObRp0D9S/j4O00X0tw0XnDenTtGMh1Hfcl319oVfGq+/5brvttprJWO9bxoC+xzI9SoNXC0WZmvo+Vz+DGPeKe9B3rb5g1z2hx1hnzJjRaA7pkPAf/OAHxU6X8sDwXiZ9GVPV6NGCUf+Rcal7vSmv1B9xK/sZdK5bG/OhzTVNLNvkAf2wcPnll6/SUo8Ma/di/Ww49a856gcD3cfVTxdjSH9n9DesvJd8z4yqxlE3DJt2atVZ9sor6tfn2ljGUL+c2+b7pvykvyHl2wT71QJioDcxSnOdp6aPvmvveMc73B577BHlu+6b29rc89U+6zt/9BbLd73rXT0fiZeRqUeGy/Osyr7aGkO9apKQ9YAvQ66HAAQgAAEIxCKQpDGkIvmNb3xj31/UtWCSEaQFtnZ1VD9tdgCpML722mvd1VdfvapIVrttttmm2BEiE0eLDC1AH3jggeKRGRWj5UKnbcFWxqU5qbjbfffdi1/+VJjoERztlKgaWk2PtdVfCa4+1Yfi1NkOpVGgX9Z+85vfOL1xRmZZ9XBetSkPdq0vKH2Lu3JO9XNctthii6LI004qHR5b/hLepoCufyEGLVbr17d5C5V+ddcvsbp3yo8MBS1wd9hhh2IXmJjJiPvVr35VLG51/kn56bW4HYZfW2Ooatzonnvd617nXv/61xf3pmJvWlD6JJe6hmXbXmdjVRfw1XEGnaU16B7Q92HhwoUF9/KjRZR28mm3XfmYpxaP9957r9Pbvqrfm5133rlYYItL+Qn1HffhW16rBaIW5CtWrFituQxp5RrtItB3f8KECcU1WgjpP7r/qt/jfob3IMa94m7zXWs6/F7xSh+ZgroPlSt1nfKqYi/jHmTSK676uR/V71yvN7lVvxttrtc1bUyfNtc0sWyTB5oed5b+OndKO0/FUePrRwgdXlzNP+WYwxpD9cWwcrQWzjJhh/nUzbmmx9LquupeUL7Vm6B0r+t7XX5nfa4NaQy1zbltvm9Nu/2kseoAmSLljlUZIDLdZZyIa/nR7jn9eFHfVdZm7CZN23zXfe6FNvd8tb/6o7X6m6a/vXr5gQxv3RPliwZuuummwvgvf4ir9lN/06xvTaLrQ9UDPvy4FgIQgAAEIBCTQJLGUBdAKixUNLzpTW/qezCzxlABoiKwulunzdj9fjGvF2x6xEFGRH1B2DSOdiBpJ5AKpPpHvyTqkSYVkG0/Mg706JMeY9EirdcjOr7FXTn+Qw89VJzV1BRTdQfJMEWsbwHbxhhS3DJkdDh5uU2/Lct+v/QOw6+tMdRrh47iHmTGtJlb9eDf8nqfw3vVps25M23ugaZCvc0cZFBo8VQ3PEN9x9vEVL9G3z8t9rXLqWmh06ZP6TJz5szCDG76tGHc1K7td62+Y7JNzFoE6z7V+Sq9dmKW/dTP0tH/3u9Ac5kDMhOrxtmgc1zamD5trmmae9s84HOfi5le160fEcr7ZlhjqL4o7/ea+Tba6prqWTj6702HUFcfE63227S7q+21IY2htjm37fetaedpG74yhXSOW/URsrJd27Hr47T9rreJT9e0vefL/vRd1T2jH9rafvQd0FmN+gFQP0zo0+sV821rknLsEPVA23lxHQQgAAEIQCA2gXFjDKl4UKGrx8H06va2H+0AknGigrT6S12v9loEa6HT65GzesGmX9T1i3C/BaFi164I7XhoKgLLWLRTQguh6nkTTXHKHNOvcG9961vdU089teqMHF3bdECwb3FXLfLqu67Kf6ueXTFMEetbwLY1hhSf3mh12WWXrfZ4Ti+922gzDL+2xlDTDoMyVv3irHumy6dpS/2gc0fqOzXaHIbe9h6QyahDhKs7TnrNT/e5Fgjapdbv8bqx/o534a17T4ev3nHHHat2Hw7qT/OUwau8U31std6uLeN6O5/vmnZP6u1o1d1aveKXYScjq20+rj/6p377mZ/13WttDrNtY/q0uaZpzj55QD8W6BGZe+65p6f82l2jHzi0k+ib3/xmZ2Oobry1fZNVv/uzbjY1mcT9jLC6vm2vDWkMtc25Pt835Vm9/EC7UKuPdzexLXdM63HNXjtCfcaujuHzXR+Ul/TvPvd82Z9YaMen3mhZ7sDuNZbMfu2MlkGsR+5vueWW4tJeB8w37RJtqkmq4411PdCGG9dAAAIQgAAERkEgW2NIiyWdtfPiF7+4+JVyu+2267toGgRfBorOTNCvhToTRI9l6aPFhra766yBnXbaqXhDTvVxlbaLMxVyeiOHClr98qV+ZQJpZ40eDZJ5NOgXdY2lonLx4sVFUaVFWllkqoDUjiMZQnozlB4b06e+yGl6S9owxV05bxV22u6tgle/1pWFXvUw4mGKWN8C1scYUuwqIHWOgwrNO++8szhbp9zVVbKUWaczYPotxoctjtsaQ6WGeqxEulcfm2x7CPmge7/+C3m/XRrqq75To80C0+cekDZa9OtRgiVLlnTSpjr3sfqOD+LZ5t/LWMo3sUnX6oJROUe7DWV8lY85DurXh3G1L9/vmr7jun91jtndd99d7BjU/6acrO+9coxPTitjqT+aNOgQ8npu0/f0qKOOatw5Vo7RxvRpc02TFr55VMy0E0iPD8kUK//m6FFcGYHl49Q+uaLXPSKzQ4/R6scFfdrs8ht0v5V/j2Ra6T4oP02HUGvxfeWVVxa5VrGUn6YzjtpcG9IYaptzh/m+SWOZwsq5MgdLFnpUTH+/d9111+I7X325QZMOw4ytfny/64PuAd97vtpf+Yi+crxyiPJ+WW/pxwbt/tOj/cor9b87/d6m16Ymqc9rLOuBQcz4dwhAAAIQgMCoCCRjDI0K0FiPO2zBNtZx0B8EIAABCKRPoHoOWNs3OaU/a2YAAQhAAAIQgAAEIDCWBDCGxpJmi74whlpA4hIIQAAC44yAdv7oUWDthNIOVO2s0Y7XQZ/qm5yqOzEHtePfIQABCEAAAhCAAAQgUBLAGIp8L2AMRQbOcBCAAAQSIFA/E+ntb3+706NU/T71x9ranOeVAApChAAEIAABCEAAAhCITABjKDJwjKHIwBkOAhCAQAIE6uf86EyZD3zgA6teWV6fgg7p1bk8eoNT+ea1NmZSAigIEQIQgAAEIAABCEAgMgGMocjAMYYiA2c4CEAAAokQ0GNhl19++SqjR4dAz5gxY7UDxrVLSIdE681N1be/6W2Bc+bMcTqcmg8EIAABCEAAAhCAAAR8CGAM+dAag2sxhsYAIl1AAAIQyJCAdg0tWLBgtbd4tZmmXtv93ve+122++eZtLucaCEAAAhCAAAQgAAEIrEYAYyjyDYExFBk4w0EAAhBIiMAzzzzjvve977mbbrrJ6dXa/T56ffe2227r9t9/fzdp0qSEZkmoEIAABCAAAQhAAAKWCGAMRVYDYygycIaDAAQgkCAB/a346U9/6u644w738MMPOxlG+qy99tpuww03dK94xSvca1/7WqdHyGQQ8YEABCAAAQhAAAIQgMCwBDCGhiVHOwhAAAIQgAAEIAABCEAAAhCAAAQgkDgBjKHEBSR8CEAAAhCAAAQgAAEIQAACEIAABCAwLAGMoWHJ0Q4CEIAABCAAAQhAAAIQgAAEIAABCCROAGMocQEJHwIQgAAEIAABCEAAAhCAAAQgAAEIDEsAY2hYcrSDAAQgAAEIQAACEIAABCAAAQhAAAKJE8AYSlxAwocABCAAAQhAAAIQgAAEIAABCEAAAsMSwBgalhztIAABCEAAAhCAAAQgAAEIQAACEIBA4gQwhhIXkPAhAAEIQAACEIAABCAAAQhAAAIQgMCwBDCGhiVHOwhAAAIQgAAEIAABCEAAAhCAAAQgkDgBjKHEBSR8CEAAAhCAAAQgAAEIQAACEIAABCAwLAGMoWHJ0Q4CEIAABCAAAQhAAAIQgAAEIAABCCROAGMocQEJHwIQgAAEIAABCEAAAhCAAAQgAAEIDEsAY2hYcrSDAAQgAAEIQAACEIAABCAAAQhAAAKJE8AYSlxAwocABCAAAQhAAAIQgAAEIAABCEAAAsMSwBgalhztIAABCEAAAhCAAAQgAAEIQAACEIBA4gQwhhIXkPAhAAEIQAACEIAABCAAAQhAAAIQgMCwBDCGhiVHOwhAAAIQgAAEIAABCEAAAhCAAAQgkDgBjKHEBSR8CEAAAhCAAAQgAAEIQAACEIAABCAwLAGMoWHJ0Q4CEIAABCAAAQhAAAIQgAAEIAABCCROAGPIiICPP/64O+aYY9zEiRPd/Pnzi//r+1m6dKk77bTT3BVXXOHuuusuN336dDdz5kw3e/ZsN2XKlMbuHnzwQXf22We7Cy+80N1+++1u2rRpbr/99itimTp1qm8IXA8BCEAAAhCAAAQgAAEIQAACEIBAQgQwhgyItXz5cve5z32u+M+cOXOGMoZ+/vOfu7lz57pbbrmlMHe22GILt2TJErds2TK3zz77uNNPP91tvfXWq8323nvvLdrISNpqq62Kf7/nnnsKU2nHHXd0X/3qV91uu+1mgBAhQAACEIAABCAAAQhAAAIQgAAEIBCCAMZQCKoeff7xj3908+bNcwsWLChaDWMMadeP2l1zzTWFqfS+973Prb322k6G0ymnnOJOPPFE96EPfcidfPLJq3YiPfnkk8W4Mow+9alPFf+/dik99dRTbuHChe64445zb3nLW9yZZ57Zc7eRxzS5FAIQgAAEIAABCEAAAhCAAAQgAAGDBDCGRiSKjJmLL77YfeYznyl26Gy66abu/vvvH8oYuuSSS9wBBxzgjj322ML8WXfddVfNqnxE7eqrr3aXXXaZ22WXXYp/u/XWW93+++/vdt111+JRskmTJq1qs2LFCvfJT36y2MGkGN/97nePiBLDQgACEIAABCAAAQhAAAIQgAAEIBCSAMZQSLp9+l60aJE77LDD3EYbbeQ+/vGPu+23397tvffe3sbQ008/7U444YRip9BVV11V9FH/nHPOOcUuolNPPbXYCaSPrj/++OPdGWecUYxZ/9xwww1ur732Kq7/whe+4NZZZ50RkWJYCEAAAhCAAAQgAAEIQAACEIAABEIRwBgKRXZAv9q9ozN+DjnkEDd58mR34403uj322MPbGHr00Ufd4Ycf7n7/+98XB0hvu+22a4xc7/t5z3ue+/CHP+y+8pWvuOuvv97tueeea7TRLqaDDjrIbbLJJk4mlmLkAwEIQAACEIAABCAAAQhAAAIQgEBeBDCGjOg5rDGkw6UPPfTQYhbnnntucYh0/VM3eXT+0JFHHlmYUZdffrnbaaed1mjz8MMPu1mzZjmdgXTBBRcUB1rzgQAEIAABCEAAAhCAAAQgAAEIQCAvAhhDRvQc1hhqs7Onfo2mPMj0wRgycmMQBgQgAAEIQAACEIAABCAAAQhAICABjKGAcH26xhjyocW1EIAABCAAAQhAAAIQgAAEIAABCIwFAYyhsaA4Bn3kaAz97Gc/GwMydAEBCEAAAhCAAAQgAAEIQAACEMiLQNORLqOaIcbQqMjXxh3WGLrvvvuKx8L00SHRm2222RozKh8l23zzzd2CBQuczhg6+uij3c033+wuuugit8MOO6zRpnyU7KGHHnLnn3++e/nLX+5FSgdc63Pbbbd5teNiCEAAAhCAAAQgAAEIQAACEIBA7gQwhnJXeIj5DWsMWX0rWWkMrVy5cggaNAlF4M2fWx6qa/qFgDkC1370heZiIiDnyEPcBeOJAHnIptrkIZu6EFUYAuShMFxz65UdQ0YUHdYYevrpp90JJ5zg5s+f76666iq39957rzGjM888082dO9edeuqp7rjjjiv+Xdcff/zx7owzznBz5sxZo83VV1/t9tlnn+L6L3zhC26dddbxIoUx5IUr2sUUQtFQM5ABAhRCBkRoCIE8ZFMXogpDgDwUhmvXXslDXQnSPiUC5KGU1BpdrBhDo2O/2sjDGkPq5JJLLnEHHHCAO/bYY93JJ5/s1l133VV9P/744+6YY45xMnouu+wyt8suuxT/duutt7r999/f7brrru7ss892kyZNWtVmxYoV7pOf/KT73Oc+5y6++GL37ne/25sSxpA3sigNKISiYGYQIwQohIwIUQuDPGRTF6IKQ4A8FIZr117JQ10J0j4lAuShlNQaXawYQ6NjP2bG0IMPPljs+rnmmmuKnUCHHXZYYQ4tX77cnXLKKe7EE08s/l3/NnHixGLcJ5980s2bN8+dfvrphQn0kY98xL3whS90Tz31lFu4cGGxU+iNb3yj+/rXv+423nhjb0oYQ97IojSgEIqCmUGMEKAQMiIExpBNIYgqCgHyUBTM3oNQD3kjo0HCBMhDCYsXMXSMoYiw+w01aMeQjByZNXosTMZNeeB02edNN93kjjrqKLd48WI3bdo0t8UWW7glS5a4ZcuWFY+EyQDaeuutVwtB//6hD32oeARtq622Kv79nnvucTqsescdd3Rf/epX3W677TYUIYyhobAFb0QhFBwxAxgiQCFkSIxKKOQhm7oQVRgC5KEwXLv2Sh7qSpD2KREgD6Wk1uhixRgaHfvVRu5qDKmzpUuXutNOO81dccUVhbkzffp0N3PmTDd79mw3ZcqUxplqt5EeJbvwwgvd7bffXphK++23X/H42dSpU4emgzE0NLqgDSmEguKlc2MEKISMCfLXcMhDNnUhqjAEyENhuHbtlTzUlSDtUyJAHkpJrdHFijE0OvZZj4wxZFNeCiGbuhBVGAIUQmG4du2VPNSVIO1TIkAesqkWecimLkQVhgB5KAzX3HrFGMpNUSPzwRgyIkQtDAohm7oQVRgCFEJhuHbtlTzUlSDtUyJAHrKpF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k7L1ZEAACAASURBVH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NEJFly5d6k477TR3xRVXuLvuustNnz7dzZw5082ePdtNmTKlVWQPP/ywmzVrlrvyyisHXr/jjju6Cy64wE2bNq249r777iva/vCHP+zZduHChcU1vh+MIV9ica6nEIrDmVFsEKAQsqFDPQrykE1diCoMAfJQGK5deyUPdSVI+5QIkIdSUmt0sWIMjYj9z3/+czd37lx3yy23FEbNFlts4ZYsWeKWLVvm9tlnH3f66ae7rbfeemB0PsbQXnvt5c455xy35ZZbFv3+7Gc/c+94xzvc/fffjzE0kHQeF1AI5aEjs2hHgEKoHafYV5GHYhNnvFESIA+Nkn7vsclDNnUhqjAEyENhuObWK8bQCBR98MEH3Zw5c9w111zj5s+f7973vve5tdde2y1fvtydcsop7sQTT3Qf+tCH3Mknn+wmTpzYKcIHHnigGEtG1Le//W0nc6j8fPe733XvfOc73amnnuqOO+64TuPUG7NjaExxjllnFEJjhpKOEiBAIWRTJPKQTV2IKgwB8lAYrl17JQ91JUj7lAiQh1JSa3SxYgyNgP0ll1ziDjjgAHfssccW5s+66667KorHH3/cHXPMMe7qq692l112mdtll12GjvDJJ5908+bNK3Yf/eu//msxXmnYqNPPf/7z7qMf/ai76qqr3N577z30OE0NMYbGFOeYdUYhNGYo6SgBAhRCNkUiD9nUhajCECAPheHatVfyUFeCtE+JAHkoJbVGFyvGUGT2Tz/9tDvhhBOKnUK9DBk97qVdRF138px//vnugx/8oHvXu95VnGX0ohe9aNVs//KXv7gPf/jDhQF10UUXuR122GFMSWAMjSnOMeuMQmjMUNJRAgQohGyKRB6yqQtRhSFAHgrDtWuv5KGuBGmfEgHyUEpqjS5WjKHI7B999FF3+OGHu9///vfuwgsvdNtuu+0aEdx4441ujz32KB4Bk4E0zONkf/jDH4pxfvvb3xbGz84777zaOHqc7dBDDy3+N+0mOu+885wOmn7kkUfcm9/85mJ3kR47mzBhwlCEMIaGwha8EYVQcMQMYIgAhZAhMSqhkIds6kJUYQiQh8Jw7doreagrQdqnRIA8lJJao4sVYygyex0uXRoy5557rttqq63WiEBvKDvooIPcJpts4hYtWuQmT57sFeXKlSsLQ0k7gvSomM4s0hlG1c+vf/3r4g1oMn5WrFhR/EexyDC6/fbbi0s/9alPFY+iDWNMYQx5SRbtYgqhaKgZyAABCiEDIjSEQB6yqQtRhSFAHgrDtWuv5KGuBGmfEgHyUEpqjS5WjKHI7NuYPm2u6Rf27373O3fIIYc4nVf0ne98x2233XZrXK5HyPT2sw022KAwkQ477LDirKPnnnvOaceSzjlavHixW7BgQfG6+urZRG2QYQy1oRT/Ggqh+MwZcXQEKIRGx77fyOQhm7oQVRgC5KEwXLv2Sh7qSpD2KREgD6Wk1uhixRiKzL6N6dPmml5hV3cLfeITn3Cf/OQn3VprrbXG5Tp/6Etf+pLbf//9i51F9R1FOv/owAMPdK997WuLV9xvuummXqQwhrxwRbuYQigaagYyQIBCyIAIDSGQh2zqQlRhCJCHwnDt2it5qCtB2qdEgDyUklqjixVjKDL7NqZPm2t6hf3QQw8VZwtpt0+Xt5qV/Wj3kEyiXXfd1YtUaQzddtttXu24OCyBeVeueaZV2BHpHQKjI3DyjF+PbnBG7kmAPMTNMZ4IkIdsqk0esqkLUYUhQB4Kw3Uset1pp53Gopsx6QNjaEwwtu/kvvvuKx7N0kfnB2222WZrNC6Noc0337x4lGvSpEmtB7j22muLt5DNmDHDnXXWWW7DDTds3bZ6oV51f9xxx7kzzzzT/fjHP3a77767Vz8YQ164ol1MIRQNNQMZIEAhZECEhhDIQzZ1IaowBMhDYbh27ZU81JUg7VMiQB6yqxbGkF1tgkcW8q1keozss5/9rNMjZGeccUbxVrNeH137pz/9qThYuv4Ymdr8+c9/dv/8z/9cmEtdjCGNw8cOAbZO29GCSMITYOt0eMbDjEAeGoYabVIlQB6yqRx5yKYuRBWGAHkoDNfcemXHUGRFn376aXfCCScUBz7rEa299957jQi0S2fu3Lnu1FNPLXbttP089thj7sgjjywOj7788stdLweyvE6vsb/++uvdnnvuucYQ5c4mGVkXXHCBmzZtWtswius4Y8gLV7SLKYSioWYgAwQohAyI0BACecimLkQVhgB5KAzXrr2Sh7oSpH1KBMhDKak1ulgxhkbA/pJLLnEHHHCAO/bYY93JJ59cvA2s/OhNYnojmN4a5ntGUPkI2pQpU9y5557r9H+bPs8++2zxCvuTTjqp8XX22uWjx9x0VtERRxzhTj/9dPfCF77QixTGkBeuaBdTCEVDzUAGCFAIGRABY8imCEQVjQB5KBpqr4Goh7xwcXHiBMhDiQsYKXyMoUigq8M8+OCDxWNe11xzzWqvil++fLk75ZRTCtNG/65dRXrUq+3nhhtucHvttVertnfccYc7+OCD3b333rvG6+ovvvhi95GPfKQYVgaR7/lCaocx1Fa1uNdRCMXlzWijJUAhNFr+vUYnD9nUhajCECAPheHatVfyUFeCtE+JAHkoJbVGFyvG0IjY33TTTe6oo44q3h6mx7S22GILt2TJErds2TK3zz77FLt0tt5661XRVQ+DXrhw4aoDrKvhy8Q57LDD3Kc//eninKF+H+0KuvTSS93xxx9fjKkYttpqq+L/184j/f96lE0HWZcmjw8qjCEfWvGupRCKx5qRRk+AQmj0GjRFQB6yqQtRhSFAHgrDtWuv5KGuBGmfEgHyUEpqjS5WjKHRsXdLly51p512mrviiisKM2b69Olu5syZbvbs2Ws8BtbGGPr85z9fPBo26ODp6pTrMcgg2m+//YrH2aZOnTo0HYyhodEFbUghFBQvnRsjQCFkTJC/hkMesqkLUYUhQB4Kw7Vrr+ShrgRpnxIB8lBKao0uVoyh0bHPemSMIZvyUgjZ1IWowhCgEArDtWuv5KGuBGmfEgHykE21yEM2dSGqMATIQ2G45tYrxlBuihqZD8aQESFqYVAI2dSFqMIQoBAKw7Vrr+ShrgRpnxIB8pBNt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irUmngAAIABJREFU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1iDOWmqJH5YAwZEQJjyKYQRBWFAIVQFMzeg7Ag80ZGg4QJkIdsikcesqkLUYUhQB4KwzW3XjGGclPUyHwwhowIgTFkUwiiikKAQigKZu9BWJB5I6NBwgTIQzbFIw/Z1IWowhAgD4XhmluvGEO5KWpkPhhDRoTAGLIpBFFFIUAhFAWz9yAsyLyR0SBhAuQhm+KRh2zqQlRhCJCHwnDNrVeModwUNTIfjCEjQmAM2RSCqKIQoBCKgtl7EBZk3shokDAB8pBN8chDNnUhqjAEyENhuObWK8ZQbooamQ/GkBEhMIZsCkFUUQhQCEXB7D0ICzJvZDRImAB5yKZ45CGbuhBVGALkoTBcc+sVYyg3RY3MB2PIiBAYQzaFIKooBCiEomD2HoQFmTcyGiRMgDxkUzzykE1diCoMAfJQGK659YoxlJuiRuaDMWRECIwhm0IQVRQCFEJRMHsPwoLMGxkNEiZAHrIpHnnIpi5EFYYAeSgM19x6xRjKTVEj88EYMiIExpBNIYgqCgEKoSiYvQdhQeaNjAYJEyAP2RSPPGRTF6IKQ4A8FIZrbr0maww9+OCD7pxzznHXXXede/jhh93NN9/cU5sZM2a4RYsWucmTJ+emn9n5YAzZlIZCyKYuRBWGAIVQGK5deyUPdSVI+5QIkIdsqkUesqkLUYUhQB4KwzW3XpM0hpYsWeIOP/xwd8stt7TSA2OoFaYxvQhjaExxjllnFEJjhpKOEiBAIWRTJPKQTV2IKgwB8lAYrl17JQ91JUj7lAiQh1JSa3SxJmcMrVy50n32s591n/jEJ9zb3/529y//8i9uhx12cBMmTOhJUf+24YYb9r1mdBLkOTLGkE1dKYRs6kJUYQhQCIXh2rVX8lBXgrRPiQB5yKZa5CGbuhBVGALkoTBcc+s1OWPosccec0ceeaS755573Hnnnede9rKX5aZJFvPBGLIpI4WQTV2IKgwBCqEwXLv2Sh7qSpD2KREgD9lUizxkUxeiCkOAPBSGa269JmcM6TyhWbNmualTp7r58+e7iRMn5qZJFvPBGLIpI4WQTV2IKgwBCqEwXLv2Sh7qSpD2KREgD9lUizxkUxeiCkOAPBSGa269JmcMPfHEE+7oo4926667rvvSl77kXvCCF+SmSRbzwRiyKSOFkE1diCoMAQqhMFy79koe6kqQ9ikRIA/ZVIs8ZFMXogpDgDwUhmtuvSZnDEmAs88+233xi190559/fnG+EB97BDCG7GmiiCiEbOpCVGEIUAiF4dq1V/JQV4K0T4kAecimWuQhm7oQVRgC5KEwXHPrNUljaPny5W7evHnu7rvvLg6ifvWrX83B0sbuTIwhY4L8NRwKIZu6EFUYAhRCYbh27ZU81JUg7VMiQB6yqRZ5yKYuRBWGAHkoDNfcek3OGPrTn/7kFi5cWBw+vWjRIrds2bJCk+nTp7spU6Y06rPlllu6k08+2U2aNCk3/czOB2PIpjQUQjZ1IaowBCiEwnDt2it5qCtB2qdEgDxkUy3ykE1diCoMAfJQGK659ZqcMVQePn3llVe21mLGjBmFiTR58uTWbbiwGwGMoW78QrWmEApFln4tEqAQsqgKj7TaVIWoQhEgD4Ui261f6qFu/GidFgHyUFp6jSra5Iyh5557zumV9fq/bT8TJkxwG264IY+btQU2BtdhDI0BxABdUAgFgEqXZglQCNmUhjxkUxeiCkOAPBSGa9deyUNdCdI+JQLkoZTUGl2syRlDo0PFyD4EMIZ8aMW7lkIoHmtGGj0BCqHRa9AUAXnIpi5EFYYAeSgM1669koe6EqR9SgTIQympNbpYszCGnn76aafX2JefDTbYwK2zzjqjo8rIDmPI5k1AIWRTF6IKQ4BCKAzXrr2Sh7oSpH1KBMhDNtUiD9nUhajCECAPheGaW6/JGkMrV650d9xxhzv11FPdpZdeuoYxtO+++7oTTjihOJS6NClyE8/yfDCGbKpDIWRTF6IKQ4BCKAzXrr2Sh7oSpH1KBMhDNtUiD9nUhajCECAPheGaW69JGkMyhWQGHX/88aveStYkzEYbbeS+/OUvu4MOOghzKPKdizEUGXjL4SiEWoLisiwIUAjZlJE8ZFMXogpDgDwUhmvXXslDXQnSPiUC5KGU1BpdrEkaQ9opdPDBB7sHHnjAffzjH3dHHHHEaq+if/TRR923vvUt95nPfMa95CUvcd/5znfcdtttNzrK43BkjCGbolMI2dSFqMIQoBAKw7Vrr+ShrgRpnxIB8pBNtchDNnUhqjAEyENhuObWa3LGkHYLffazn3Unn3yyO+OMM9whhxzSuBtI15133nlu7ty5bt68ee5jH/sYu4Yi3r0YQxFhewxFIeQBi0uTJ0AhZFNC8pBNXYgqDAHyUBiuXXslD3UlSPuUCJCHUlJrdLEmZwzpVfVHHnmke/bZZ93ZZ5+92k6hOkbtHJo9e7Zbf/31i0fKdCg1nzgEMIbicPYdhULIlxjXp0yAQsimeuQhm7oQVRgC5KEwXLv2Sh7qSpD2KREgD6Wk1uhiTc4Yevjhh92sWbPc1KlT3fz5893EiRN70nvyySfdcccd55YuXeoWLVrkJk+ePDrS42xkjCGbglMI2dSFqMIQoBAKw7Vrr+ShrgRpnxIB8pBNtchDNnUhqjAEyENhuObWa3LGULljSIbQoF1AeoX90Ucf7WQQnXXWWW7DDTfMTT+z88EYsikNhZBNXYgqDAEKoTBcu/ZKHupKkPYpESAP2VSLPGRTF6IKQ4A8FIZrbr0mZwzpEbITTzyxMHoWLlzo3vSmN/XU5Ac/+IE77LDDisOpTzrpJLfWWmvlpp/Z+WAM2ZSGQsimLkQVhgCFUBiuXXslD3UlSPuUCJCHbKpFHrKpC1GFIUAeCsM1t16TM4YkwG233eYOPPBAt95667kvfvGLbsaMGW7ttddepc2KFSvclVde6T784Q+7v/zlL8VjZLvvvntu2pmeD8aQTXkohGzqQlRhCFAIheHatVfyUFeCtE+JAHnIplrkIZu6EFUYAuShMFxz6zVJY0jGj84X0i4gPS620UYbuR133NE9//nPd88884xbvHixe+SRR4rDpj/xiU8U5wxVjaPcRLQ4H4whi6o4RyFkUxeiCkOAQigM1669koe6EqR9SgTIQzbVIg/Z1IWowhAgD4XhmluvSRpDEuG5555zelTs05/+tPvRj360hi6vf/3r3f/7f/+veNRswoQJuelmfj4YQzYlohCyqQtRhSFAIRSGa9deyUNdCdI+JQLkIZtqkYds6kJUYQiQh8Jwza3XZI2hUggZRHpT2W9+85tit5B2DW2zzTbFG8gwhEZ3u2IMjY59v5EphGzqQlRhCFAIheHatVfyUFeCtE+JAHnIplrkIZu6EFUYAuShMFxz6zV5Yyg3QXKZD8aQTSUphGzqQlRhCFAIheHatVfyUFeCtE+JAHnIplrkIZu6EFUYAuShMFxz69W8MaQdQXpFvT7l6+b13/W/t/1o55DasoOoLbHu12EMdWcYogcKoRBU6dMqAQohm8qQh2zqQlRhCJCHwnDt2it5qCtB2qdEgDyUklqji9W8MaTHxGbNmlUQ0tvF9NF/11vH2n701jK11eNlfOIQwBiKw9l3FAohX2JcnzIBCiGb6pGHbOpCVGEIkIfCcO3aK3moK0Hap0SAPJSSWqOLFWNodOyzHhljyKa8FEI2dSGqMAQohMJw7doreagrQdqnRIA8ZFMt8pBNXYgqDAHyUBiuufVq3hjKDfh4mQ/GkE2lKYRs6kJUYQhQCIXh2rVX8lBXgrRPiQB5yKZa5CGbuhBVGALkoTBcc+s1e2NoxYoVbvny5W6DDTbgjKGIdy/GUETYHkNRCHnA4tLkCVAI2ZSQPGRTF6IKQ4A8FIZr117JQ10J0j4lAuShlNQaXazJGUPlmUNTp0518+fPdxMnTuxJ78knn3THHXecW7p0KWcMRb7HMIYiA285HIVQS1BclgUBCiGbMpKHbOpCVGEIkIfCcO3aK3moK0Hap0SAPJSSWqOLNWtjSG8vO/roo91DDz2EMRT5HsMYigy85XAUQi1BcVkWBCiEbMpIHrKpC1GFIUAeCsO1a6/koa4EaZ8SAfJQSmqNLlbzxtAzzzxT7Ay69tprC0r674sXLy4eDdt66637Ph62bNkyd9ddd7k5c+YM3F00OgnyHBljyKauFEI2dSGqMAQohMJw7doreagrQdqnRIA8ZFMt8pBNXYgqDAHyUBiuufVq3hgS8DvuuMMdfPDB7s477/TmP23aNPe1r33N7bnnnt5taTA8AYyh4dmFbEkhFJIufVsjQCFkTZH/i4c8ZFMXogpDgDwUhmvXXslDXQnSPiUC5KGU1BpdrEkYQytXrnSPP/6400HSjz76qJs7d67bcsst3UknneTWW2+9nvQmTJhQ7Cxae+21R0d4nI6MMWRTeAohm7oQVRgCFEJhuHbtlTzUlSDtUyJAHrKpFnnIpi5EFYYAeSgM19x6TcIYqkKXMTRv3jy3ySabuI997GN9jaHcxEppPhhDNtWiELKpC1GFIUAhFIZr117JQ10J0j4lAuQhm2qRh2zqQlRhCJCHwnDNrdfkjKHcBMh1PhhDNpWlELKpC1GFIUAhFIZr117JQ10J0j4lAuQhm2qRh2zqQlRhCJCHwnDNrVfzxtBzzz3n9HYxfTbccMPi/+q/639v+9EjZWqr/8snDgGMoTicfUehEPIlxvUpE6AQsqkeecimLkQVhgB5KAzXrr2Sh7oSpH1KBMhDKak1uljNG0MPP/ywmzVrVkFo0aJFxf/Vf7/yyitbU5sxYwavq29Na2wuxBgaG45j3QuF0FgTpT/LBCiEbKpDHrKpC1GFIUAeCsO1a6/koa4EaZ8SAfJQSmqNLlaModGxz3pkjCGb8lII2dSFqMIQoBAKw7Vrr+ShrgRpnxIB8pBNtchDNnUhqjAEyENhuObWq3ljKDfg42U+GEM2laYQsqkLUYUhQCEUhmvXXslDXQnSPiUC5CGbapGHbOpCVGEIkIfCcM2t1ySNoe9///tu4403dq961as4N8joHYkxZFMYCiGbuhBVGAIUQmG4du2VPNSVIO1TIkAesqkWecimLkQVhgB5KAzX3HpNzhh64okn3NFHH+3uv/9+d84557hNN900N02ymA/GkE0ZKYRs6kJUYQhQCIXh2rVX8lBXgrRPiQB5yKZa5CGbuhBVGALkoTBcc+s1OWOoPIx66tSpbv78+W7ixIm5aZLFfDCGbMpIIWRTF6IKQ4BCKAzXrr2Sh7oSpH1KBMhDNtUiD9nUhajCECAPheGaW6/JGUNPPfWUmzdvnvvFL37hFixY4F760pfmpkkW88EYsikjhZBNXYgqDAEKoTBcu/ZKHupKkPYpESAP2VSLPGRTF6IKQ4A8FIZrbr0mZwxJgGXLlrnjjjvOPfPMM8VjZdOnT3eTJk1y66yzTm76JDsfjCGb0lEI2dSFqMIQoBAKw7Vrr+ShrgRpnxIB8pBNtchDNnUhqjAEyENhuObWa3LG0KOPPlrsGPrlL3/pbr755lZ6zJgxwy1atMhNnjy51fVc1J0AxlB3hiF6oBAKQZU+rRKgELKpDHnIpi5EFYYAeSgM1669koe6EqR9SgTIQympNbpYkzOGyjOGrrzyytbUMIZaoxqzCzGGxgzlmHZEITSmOOnMOAEKIZsCkYds6kJUYQiQh8Jw7doreagrQdqnRIA8lJJao4s1OWNodKgY2YcAxpAPrXjXUgjFY81IoydAITR6DZoiIA/Z1IWowhAgD4Xh2rVX8lBXgrRPiQB5KCW1Rhdr9sbQihUr3PLly90GG2zgJkyYMDrS42xkjCGbglMI2dSFqMIQoBAKw7Vrr+ShrgRpnxIB8pBNtchDNnUhqjAEyENhuObWa3LGkM/r6p988snikOqlS5dyxlDkOxdjKDLwlsNRCLUExWVZEKAQsikjecimLkQVhgB5KAzXrr2Sh7oSpH1KBMhDKak1ulizNoYee+yx4q1lDz30EMZQ5HsMYygy8JbDUQi1BMVlWRCgELIpI3nIpi5EFYYAeSgM1669koe6EqR9SgTIQympNbpYzRtDeiX9/Pnz3bXXXltQ0n9fvHhx8WjY1ltv3ffxML3W/q677nJz5swp+pg4ceLoSI+zkTGGbApOIWRTF6IKQ4BCKAzXrr2Sh7oSpH1KBMhDNtUiD9nUhajCECAPheGaW6/mjSEBv+OOO9zBBx/s7rzzTm/+06ZNc1/72tfcnnvu6d2WBsMTwBganl3IlhRCIenStzUCFELWFPm/eMhDNnUhqjAEyENhuHbtlTzUlSDtUyJAHkpJrdHFmoQxtHLlSvf44487HST96KOPurlz57ott9zSnXTSSW699dbrSU+HTWtn0dprrz06wuN0ZIwhm8JTCNnUhajCEKAQCsO1a6/koa4EaZ8SAfKQTbXIQzZ1IaowBMhDYbjm1msSxlAVuoyhefPmuU022cR97GMf62sM5SZWSvPBGLKpFoWQTV2IKgwBCqEwXLv2Sh7qSpD2KREgD9lUizxkUxeiCkOAPBSGa269JmcMPfXUU+72228vDKHtt9/erbXWWj01efbZZ91NN91UPIJ2yCGHuPXXXz83/czOB2PIpjQUQjZ1IaowBCiEwnDt2it5qCtB2qdEgDxkUy3ykE1diCoMAfJQGK659ZqcMcTr6tO4BTGGbOpEIWRTF6IKQ4BCKAzXrr2Sh7oSpH1KBMhDNtUiD9nUhajCECAPheGaW6/mjaHq+UKC73PGkN5e9tGPftS9+MUvdgsWLHCTJk0ypd/SpUvdaaed5q644ori7WnTp093M2fOdLNnz3ZTpkzxilUHdB944IFuyZIlPdv9+Mc/drvvvvtq//7ggw+6s88+21144YXFTiwd1r3ffvu5Y445xk2dOtUrhurFGENDowvakEIoKF46N0aAQsiYIH8NhzxkUxeiCkOAPBSGa9deyUNdCdI+JQLkoZTUGl2sSRhDZ511lvvg/8fem0BLVVz7/ztiRJwSJERjNJBEHsYsNUajGBWfUTBOccAZh0SIqCgGjD6cfkqMQ1AhBud5wllE47CcEof4HKLP6cXhkZeAU5yQiCKKqP+1z8vh31zuvd3V5+7qXcWn18rSeLuqdn2+p3fv+nadOgcc0DSl4447To4//vhObztruvMmGz799NPFIdqPPfZYYcasttpqhakzY8YMGTx4sJx11lnSr1+/hnu/9dZbZYcdduj0/W2NoVdffbWIQY2pPn36FOO98sorhUm1zjrryLnnnisbbbRRwzFgDDWFKmojCqGouBmsxQQohFosQAfDk4d86kJUNgTIQzZcq/ZKHqpKkPYpESAPpaRW62J1bwwpGt3Vcuyxx4rusPnkk09EdwLp08bUyNAnj3X0+uIXvyibb765/OxnP5MVV1yxdZTbjKzzGTFihNx7770yceJE2W+//Yonp82ZM0dOO+00GTdunBxyyCEyfvx46dGjR0Nxaz9jxoyRW265RX7yk5/UbTN37tziEG81oE444YTi33UsPcPpqquuktGjR8uWW24p559/fvDuJR2cHUN1JWjJGyiEWoKdQVtEgEKoReDrDEse8qkLUdkQIA/ZcK3aK3moKkHap0SAPJSSWq2LNQljqBZPyBlDrcPa+chTpkyRIUOGyKhRowrzp3v37gsazJ49u7iN65577pGpU6fKBhtsUHcaH330kRx++OFFmxtvvFHWXnvtum0ef/xx2XHHHWXAgAHFrWS1t9nNnz+/2GF18skny0033SQ777xz3f7avgFjKBhZlAYUQlEwM4gTAhRCToRoEwZ5yKcuRGVDgDxkw7Vqr+ShqgRpnxIB8lBKarUu1uSMoZCnkpVY1ejQnUWd7S6KJcG8efNk7NixxU6hu+++WwYNGrTI0FdccUWxi2jChAnFzp16Lz13aZ999il2HE2ePFlWWWWVek2K8XWH0XnnnVfsXmr7evDBB2WzzTYrxj/11FNlqaWWqttn7RswhoJwRXszhVA01AzkgACFkAMR2gmBPORTF6KyIUAesuFatVfyUFWCtE+JAHkoJbVaF2tyxlCjqPTQaj2vRw+dfvLJJ4tdMb14xV2nAAAgAElEQVR69Wq0udn7ShPn5ZdfLg58XmONNRYZ6+GHH5ZNNtmkMGzUwKl3O9mLL75YHFq94YYbyi9+8Qs588wzi50++tJzhw477LBiF1Fp1pQ7jM455xx54IEHZODAgYvEoOcM7b777rLyyisXZlMoO4whs0uoUscUQpXw0TgxAhRCPgUjD/nUhahsCJCHbLhW7ZU8VJUg7VMiQB5KSa3WxZqdMaS7g/RA57PPPluuueaaguxWW23VlLlhIYuaVXvttVfR9dVXX10c+tz2FWrKlLt79KlmH374oSyzzDLFuUA6lval5zHVnmX03nvvyfDhw0UNqN///vey3nrrLRJDecveG2+8Idddd11xQHbIC2MohFa891IIxWPNSK0nQCHUeg3ai4A85FMXorIhQB6y4Vq1V/JQVYK0T4kAeSgltVoXazbG0FtvvVXswLngggvkueeeW0B00003LQ6fVjOm9iyfViFvxPRp5D218esB0fp0MTWZ1BDbeuuti9vm1CTT84z0YGm9hU0Plf7Rj34kjZg+jbynM4YYQ626wjofl0LIpy5EZUOAQsiGa9VeyUNVCdI+JQLkIZ9qkYd86kJUNgTIQzZcc+s1aWPos88+k+eff754ctbll18u77//fqGPPoFMz9zRXTFrrrmmi7OFygunEdOnkfeU/SkD3Q2ku6P0zKA999xzwS1j+h69pe6iiy6SAw44QH76058WTyHTW8mGDh0qne0GwhjK7aP+f/OhEMpTV2bVPgEKIZ9XBnnIpy5EZUOAPGTDtWqv5KGqBGmfEgHyUEpqtS7WJI0hfXLXbbfdVhyc/NBDDy1ET42R3/3ud/KVr3yldVQ7GbkR06eR94RMruxvySWXlGuvvbZ4AlksY+iJJ54ICZX3GhM48q5Fz7QyHpLuIdAyAuO3erFlYzNwxwTIQ1wdixMB8pBPtclDPnUhKhsC5CEbrl3Ra3tHunRFv830kYwxVB4mrU/s0sOV33333WK+evvUsGHDZJtttime9vXtb3+7oQObm4HVFW1ef/31wpTRV0dPECuNnFVXXbU4PLv2UfLNxNB2948+tWzkyJHy6KOPdvh4+7LNO++8U5hJq6++etDQ5a1kGENB2MzfTCFkjpgBHBGgEHIkRk0o5CGfuhCVDQHykA3Xqr2Sh6oSpH1KBMhDftXCGArQRs/Jue+++4pboHSXkL70MOWddtpJfv7zn8sGG2xQPEq9NDL69u3r2hiyeCqZ3k6mt9EpFz1bqO3r7bffLs5Y0n/qQdJqph1++OHCU8kCLsRM3srW6UyEZBoNEWDrdEOYor+JPBQdOQO2kAB5qIXwOxmaPORTF6KyIUAesuGaW6/udwyVhs9dd90lW2yxhey3337FU8a++tWvLqRFKsaQHgKtO5v0XKC7775bBg0atMg1VR4mPWHCBBk9enSn11z5lDM1hvTw7TXWWPRWoWeffVZ22WWXYjeV7kDS2+x0fD2TSG/HGzFixCJj3HPPPTJ48OBi/FNPPbUw30JeHD4dQiveeymE4rFmpNYToBBqvQbtRUAe8qkLUdkQIA/ZcK3aK3moKkHap0SAPJSSWq2LNRlj6M9//nNhDO24447Fk7VWWmmlhQ5ZTsUYUqn1SWFDhgyRUaNGyfjx4xd6Wpqen3TooYeKGjNTp04tdkR19pozZ44ccsghctlllxVPZNMDt0tTRtvpjis1do477rjif8cff7x069ZNHn/88YLlgAED5OKLL17odjVto+87+eST5aabbpKdd945+ArFGApGFqUBhVAUzAzihACFkBMh2oRBHvKpC1HZECAP2XCt2it5qCpB2qdEgDyUklqti9W9MdTerWSKa7vttpODDz5YBg4cKMsuu2wyt5Jp7HpLl+7Suffee4udO3vvvXdhDqnJc9ppp8m4ceOKv+vfevToUffq0J1HuiNIn8ZW+7j6jz/+uDCLjjnmmOLpbLpbqF+/fkV/c+fOLR5jr7foqQl0xBFHFBy1jT7WXncKbb755nLhhRcusjurbkAiC8wpPRuKlx8CFEJ+tCASewIUQvaMmxmBPNQMNdqkSoA85FM58pBPXYjKhgB5yIZrbr26N4ZK4GowvPrqq8VuG93h8txzzxV/Kh9Nr7tffv3rXxeHJDdqqLRSzEceeUQOOuggeeaZZ6R///6y2mqrybRp00RvDdNbuNSwKU2c0shRs0ZvM1PjpjzAWv+m5pneEnb00UcXZw2tu+660qtXrwX9rbPOOnLuuefKRhtttNCUdTzdbaTGkp47pOO98soroodfd9SmUWbsGGqUVNz3UQjF5c1orSVAIdRa/h2NTh7yqQtR2RAgD9lwrdoreagqQdqnRIA8lJJarYs1GWOoFpEaIY899lixG+bmm28uzJDypQbR6aefLt/61rcWuqWqdYg7Hnn69OkyadIkuf322wszRg2d3XbbrXjKWu/evRdqqDt8OjKG9I1qnOlZQtqf7kRSg6mz/srOdfeSGm16PtFTTz1VmFTbbrttcTubHuTd7AtjqFlytu0ohGz50rsvAhRCvvQooyEP+dSFqGwIkIdsuFbtlTxUlSDtUyJAHkpJrdbFmqQxVIvrrbfeKs7i0V00Dz300II/6a1muqtGH2O/wgortI7wYjoyxpBP4SmEfOpCVDYEKIRsuFbtlTxUlSDtUyJAHvKpFnnIpy5EZUOAPGTDNbdekzeGSkH0ke3PP/+8XHTRRcVZOu+++27xJ32Euz7J7JRTTpHlllsuN/3czgdjyKc0FEI+dSEqGwIUQjZcq/ZKHqpKkPYpESAP+VSLPORTF6KyIUAesuGaW6/ZGEO1wuiTve644w6ZPHmy3HbbbcXj7fXf9dwdXnEIYAzF4Rw6CoVQKDHenzIBCiGf6pGHfOpCVDYEyEM2XKv2Sh6qSpD2KREgD6WkVutizdIYKnHquTt61s5dd91VnN3Ts2fP1pFezEbGGPIpOIWQT12IyoYAhZAN16q9koeqEqR9SgTIQz7VIg/51IWobAiQh2y45tZr1sZQbmKlNB+MIZ9qUQj51IWobAhQCNlwrdoreagqQdqnRIA85FMt8pBPXYjKhgB5yIZrbr1iDOWmqJP5YAw5EaJNGBRCPnUhKhsCFEI2XKv2Sh6qSpD2KREgD/lUizzkUxeisiFAHrLhmluvGEO5KepkPhhDToTAGPIpBFFFIUAhFAVz8CAsyIKR0SBhAuQhn+KRh3zqQlQ2BMhDNlxz6xVjKDdFncwHY8iJEBhDPoUgqigEKISiYA4ehAVZMDIaJEyAPORTPPKQT12IyoYAeciGa269YgzlpqiT+WAMORECY8inEEQVhQCFUBTMwYOwIAtGRoOECZCHfIpHHvKpC1HZECAP2XDNrVf3xpA+WUwfP9+jRw9ZaqmlcuOf7XwwhnxKSyHkUxeisiFAIWTDtWqv5KGqBGmfEgHykE+1yEM+dSEqGwLkIRuuufXq3hh67733ZPjw4dKrVy+ZOHGiLLHEEvLUU0/J0ksvLWuttZZ069YtN02ymA/GkE8ZKYR86kJUNgQohGy4Vu2VPFSVIO1TIkAe8qkWecinLkRlQ4A8ZMM1t17dG0MzZ86UoUOHSt++fQtj6MMPP1zo/+tOIl7+CGAM+dNEI6IQ8qkLUdkQoBCy4Vq1V/JQVYK0T4kAecinWuQhn7oQlQ0B8pAN19x6dW8MzZo1S/bZZ5/CELrssstk2WWXxRhK4CrEGPIpEoWQT12IyoYAhZAN16q9koeqEqR9SgTIQz7VIg/51IWobAiQh2y45tare2Po008/lXHjxsmJJ57YNPutttpKJk+eXNyOxisOAYyhOJxDR6EQCiXG+1MmQCHkUz3ykE9diMqGAHnIhmvVXslDVQnSPiUC5KGU1GpdrO6NIUUzbdo0GTNmjNx2221NkcIYagpbpUYYQ5XwmTWmEDJDS8cOCVAIORSFW1p9ikJUZgTIQ2ZoK3VMPVQJH40TI0AeSkywFoWbhDFUspk3b568/PLLcuCBB8o3vvGNYheRHkJd76UHVn/pS18qDq7mFYcAxlAczqGjUAiFEuP9KROgEPKpHnnIpy5EZUOAPGTDtWqv5KGqBGmfEgHyUEpqtS7WpIwhxdT2MGoOn27dxdPZyBhDPnWhEPKpC1HZEKAQsuFatVfyUFWCtE+JAHnIp1rkIZ+6EJUNAfKQDdfcek3OGMpNgFzngzHkU1kKIZ+6EJUNAQohG65VeyUPVSVI+5QIkId8qkUe8qkLUdkQIA/ZcM2t16SNofnz58tjjz0mt99+uzz55JMLtFlvvfVk8ODBstFGG0n37t1z0yyJ+WAM+ZSJQsinLkRlQ4BCyIZr1V7JQ1UJ0j4lAuQhn2qRh3zqQlQ2BMhDNlxz6zVZY+i1116T0aNHyw033NChJjvttJNMnDhR+vTpk5tu7ueDMeRTIgohn7oQlQ0BCiEbrlV7JQ9VJUj7lAiQh3yqRR7yqQtR2RAgD9lwza3XJI2ht99+W0aMGCE333yz/OAHP5Cf/exn8p3vfGeBNi+88IJceuml8uc//1nUHDr//POld+/euWnnej4YQz7loRDyqQtR2RCgELLhWrVX8lBVgrRPiQB5yKda5CGfuhCVDQHykA3X3HpN0hi6+OKLZfjw4XLQQQfJb37zG1l++eUX0eX999+X//iP/5Bzzz1XrrrqKhk6dGhu2rmeD8aQT3kohHzqQlQ2BCiEbLhW7ZU8VJUg7VMiQB7yqRZ5yKcuRGVDgDxkwzW3XpMzhubOnVvcQvb000/LNddcI9/85jc71OTvf/+77LnnnqJnDp1xxhkNPdo+N4FbNR+MoVaR73xcCiGfuhCVDQEKIRuuVXslD1UlSPuUCJCHfKpFHvKpC1HZECAP2XDNrdfkjKGQx9WXJtL06dNl8uTJ0qtXr9z0czsfjCGf0lAI+dSFqGwIUAjZcK3aK3moKkHap0SAPORTLfKQT12IyoYAeciGa269YgzlpqiT+WAMORGiTRgUQj51ISobAhRCNlyr9koeqkqQ9ikRIA/5VIs85FMXorIhQB6y4Zpbr8kZQx999JEcfvjhxePpuZXM7+WIMeRTGwohn7oQlQ0BCiEbrlV7JQ9VJUj7lAiQh3yqRR7yqQtR2RAgD9lwza3X5IwhFWDKlCkyZMgQ+fnPfy6nnnqqrLjiiovo8u6778rYsWPlwgsvlIsuukiGDRuWm3au54Mx5FMeCiGfuhCVDQEKIRuuVXslD1UlSPuUCJCHfKpFHvKpC1HZECAP2XDNrdckjaFZs2YVj6u/4YYbZK211pJdd91VBgwYIF/84hflk08+kUcffbT423PPPVf8TR9X37Nnz9y0cz0fjCGf8lAI+dSFqGwIUAjZcK3aK3moKkHap0SAPORTLfKQT12IyoYAeciGa269JmkMqQhvvPGGHHPMMXLJJZd0qMn+++8vJ510kqy88sq56eZ+PhhDPiWiEPKpC1HZEKAQsuFatVfyUFWCtE+JAHnIp1rkIZ+6EJUNAfKQDdfcek3WGFIhPvvsM3n++efljjvukEceeUQ+/PBDWWaZZWSjjTaSbbbZRtZcc01ZYoklctMsiflgDPmUiULIpy5EZUOAQsiGa9VeyUNVCdI+JQLkIZ9qkYd86kJUNgTIQzZcc+s1aWMoNzFymg/GkE81KYR86kJUNgQohGy4Vu2VPFSVIO1TIkAe8qkWecinLkRlQ4A8ZMM1t14xhnJT1Ml8MIacCNEmDAohn7oQlQ0BCiEbrlV7JQ9VJUj7lAiQh3yqRR7yqQtR2RAgD9lwza1XjKHcFHUyH4whJ0JgDPkUgqiiEKAQioI5eBAWZMHIaJAwAfKQT/HIQz51ISobAuQhG6659YoxlJuiTuaDMeRECIwhn0IQVRQCFEJRMAcPwoIsGBkNEiZAHvIpHnnIpy5EZUOAPGTDNbdeMYZyU9TJfDCGnAiBMeRTCKKKQoBCKArm4EFYkAUjo0HCBMhDPsUjD/nUhahsCJCHbLjm1ivGUG6KOpkPxpATITCGfApBVFEIUAhFwRw8CAuyYGQ0SJgAecineOQhn7oQlQ0B8pAN19x6xRjKTVEn88EYciIExpBPIYgqCgEKoSiYgwdhQRaMjAYJEyAP+RSPPORTF6KyIUAesuGaW68YQ7kp6mQ+GENOhMAY8ikEUUUhQCEUBXPwICzIgpHRIGEC5CGf4pGHfOpCVDYEyEM2XHPrNWljaM6cOfLmm2/KN7/5TVEjYv78+XLrrbfKlVdeKZ988olsu+22su+++8qyyy6bm27u54Mx5FMiCiGfuhCVDQEKIRuuVXslD1UlSPuUCJCHfKpFHvKpC1HZECAP2XDNrdckjSE1gCZPnixjxoyRXXfdVSZOnChLL720XHTRRXLAAQcspNHBBx8s48ePxxyKfOViDEUG3uBwFEINguJtWRCgEPIpI3nIpy5EZUOAPGTDtWqv5KGqBGmfEgHyUEpqtS7WJI2hBx98UPbYYw/54IMPZL/99pNTTjlF3n///WJ30GOPPSYnnXSSrLXWWnLBBRfINddcIzfddJPsvPPOraO8GI6MMeRTdAohn7oQlQ0BCiEbrlV7JQ9VJUj7lAiQh3yqRR7yqQtR2RAgD9lwza3X5IyhTz/9VI477ji57LLL5IorrpAtttiiuI3s4Ycflq233lp23HFHOfvss2X55ZeXV199Vfbaa6/CJDrjjDOKXUW84hDAGIrDOXQUCqFQYrw/ZQIUQj7VIw/51IWobAiQh2y4Vu2VPFSVIO1TIkAeSkmt1sWanDH03nvvyfDhw6VHjx4LDCDFp7uGjj76aJkwYYKMHj26IDp37tzi36dPn17cetarV6/WkV7MRsYY8ik4hZBPXYjKhgCFkA3Xqr2Sh6oSpH1KBMhDPtUiD/nUhahsCJCHbLjm1mtyxtDMmTNl6NCh0rdv3+JsITWI9DaykSNHytSpU+XOO++UjTfeGGOoxVcqxlCLBehgeAohn7oQlQ0BCiEbrlV7JQ9VJUj7lAiQh3yqRR7yqQtR2RAgD9lwza3X5Iyh9nYM/eUvfykOoV5ppZWKnUGrrLJKodOsWbNk2LBhstxyyy20uyg3ET3OB2PIoyoiFEI+dSEqGwIUQjZcq/ZKHqpKkPYpESAP+VSLPORTF6KyIUAesuGaW6/JGUN6xtC4ceOK84UuueQS2XTTTYvbx8aOHStHHXWUnHjiidKtWzf5/PPPi4OnDzzwQPnFL34hxx9/fPHfecUhgDEUh3PoKBRCocR4f8oEKIR8qkce8qkLUdkQIA/ZcK3aK3moKkHap0SAPJSSWq2LNTljSFE98cQTsssuu8iMGTMWkOvTp0+xW0hvI9OnlalJdPnll8uKK64oN954o6y//vqto7wYjowx5FN0CiGfuhCVDQEKIRuuVXslD1UlSPuUCJCHfKpFHvKpC1HZECAP2XDNrdckjSHdDfTII48Uu4Qeeuih4qljv/rVr2SHHXYonlBWHjp9//33F4dS65PKSqMiNwG9zgdjyKcyFEI+dSEqGwIUQjZcq/ZKHqpKkPYpESAP+VSLPORTF6KyIUAesuGaW69JGkO1Inz00UfSvXv3RYyfadOmFWcOrbDCCrlplsR8MIZ8ykQh5FMXorIhQCFkw7Vqr+ShqgRpnxIB8pBPtchDPnUhKhsC5CEbrrn1mrwxlJsgucwHY8inkhRCPnUhKhsCFEI2XKv2Sh6qSpD2KREgD/lUizzkUxeisiFAHrLhmluvGEO5KepkPhhDToRoEwaFkE9diMqGAIWQDdeqvZKHqhKkfUoEyEM+1SIP+dSFqGwIkIdsuObWa3LG0MyZM2Xo0KFy1113NazFVlttVRxM3atXr4bb8MZqBDCGqvGzak0hZEWWfj0SoBDyqIoIecinLkRlQ4A8ZMO1aq/koaoEaZ8SAfJQSmq1LtasjSF9Itk666wj3/72t2X8+PHSs2fP1pFezEbGGPIpOIWQT12IyoYAhZAN16q9koeqEqR9SgTIQz7VIg/51IWobAiQh2y45tZrcsZQPQH0iWSzZ8+WO+64Q8444wzZb7/9ZPTo0bLkkkvWa8rfu5AAxlAXwuzCriiEuhAmXbknQCHkUyLykE9diMqGAHnIhmvVXslDVQnSPiUC5KGU1GpdrNkZQ7Uo//CHP8j+++8vZ555ZvEoe17xCGAMxWMdMhKFUAgt3ps6AQohnwqSh3zqQlQ2BMhDNlyr9koeqkqQ9ikRIA+lpFbrYs3aGHr//fdl5MiRsswyy8jEiROlR48erSO9mI2MMeRTcAohn7oQlQ0BCiEbrlV7JQ9VJUj7lAiQh3yqRR7yqQtR2RAgD9lwza3XrI0hva1MbyObPn06h09HvnIxhiIDb3A4CqEGQfG2LAhQCPmUkTzkUxeisiFAHrLhWrVX8lBVgrRPiQB5KCW1Whdr1sbQP/7xD9l3332le/fucuWVV3L4dMTrDGMoIuyAoSiEAmDx1uQJUAj5lJA85FMXorIhQB6y4Vq1V/JQVYK0T4kAeSgltVoXa5bG0Pz58+X111+XSZMmyemnny7HHXecHH/88dKtW7fWkV7MRsYY8ik4hZBPXYjKhgCFkA3Xqr2Sh6oSpH1KBMhDPtUiD/nUhahsCJCHbLjm1mtyxtDMmTNl6NChctdddzWkxYYbbiiXXnqpfOc732no/bypawhgDHUNx67uhUKoq4nSn2cCFEI+1SEP+dSFqGwIkIdsuFbtlTxUlSDtUyJAHkpJrdbFmq0xtOKKKxZPItMzhtZaa63WEV5MR8YY8ik8hZBPXYjKhgCFkA3Xqr2Sh6oSpH1KBMhDPtUiD/nUhahsCJCHbLjm1mtyxlBuAuQ6H4whn8pSCPnUhahsCFAI2XCt2it5qCpB2qdEgDzkUy3ykE9diMqGAHnIhmtuvWZvDOl5Q3PmzJHll19ellhiidz0czsfjCGf0lAI+dSFqGwIUAjZcK3aK3moKkHap0SAPORTLfKQT12IyoYAeciGa269JmcMlWcM9e3bVyZOnCg9evToUBMeV9+6yxVjqHXsOxuZQsinLkRlQ4BCyIZr1V7JQ1UJ0j4lAuQhn2qRh3zqQlQ2BMhDNlxz6zVrY+i9996TkSNHyjvvvCOTJ0+WXr165aaf2/lgDPmUhkLIpy5EZUOAQsiGa9VeyUNVCdI+JQLkIZ9qkYd86kJUNgTIQzZcc+vVvTH0ySefFDuD7rvvvoK9/v9nnnmmuDWsX79+nd4eNmPGDHnppZdkxIgRdXcX5SZsq+eDMdRqBdofn0LIpy5EZUOAQsiGa9VeyUNVCdI+JQLkIZ9qkYd86kJUNgTIQzZcc+vVvTGkwJ999lnZY4895IUXXgjm379/f7ngggtk4MCBwW1p0DwBjKHm2Vm2pBCypEvf3ghQCHlT5P/iIQ/51IWobAiQh2y4Vu2VPFSVIO1TIkAeSkmt1sWahDH0+eefy+zZs0UPkp41a5YceOCB8o1vfENOPPFEWXrppTukp4dN686iJZdcsnWEF9ORMYZ8Ck8h5FMXorIhQCFkw7Vqr+ShqgRpnxIB8pBPtchDPnUhKhsC5CEbrrn1moQxVAtdjaEjjzxSVl55ZTnmmGM6NYZyEyul+WAM+VSLQsinLkRlQ4BCyIZr1V7JQ1UJ0j4lAuQhn2qRh3zqQlQ2BMhDNlxz6zU5Yyg3AXKdD8aQT2UphHzqQlQ2BCiEbLhW7ZU8VJUg7VMiQB7yqRZ5yKcuRGVDgDxkwzW3XrM2hj744AOZM2eOPP3007LxxhvLcsstl5t+bueDMeRTGgohn7oQlQ0BCiEbrlV7JQ9VJUj7lAiQh3yqRR7yqQtR2RAgD9lwza3XJI0hPXPoj3/8o5xwwgny0EMP1dVkq6224nH1dSl17RswhrqWZ1f1RiHUVSTpJwUCFEI+VSIP+dSFqGwIkIdsuFbtlTxUlSDtUyJAHkpJrdbFmqQx9MQTT8guu+wi+jj6eq8BAwbI9ttvL6NGjWLHUD1YXfh3jKEuhNmFXVEIdSFMunJPgELIp0TkIZ+6EJUNAfKQDdeqvZKHqhKkfUoEyEMpqdW6WJMzhj799FM57rjj5JRTTpHjjz9eDjvssOIA6tGjR8vMmTOLR9Pr6/bbb5djjz1Whg8fLmPHjuXJZJGvMYyhyMAbHI5CqEFQvC0LAhRCPmUkD/nUhahsCJCHbLhW7ZU8VJUg7VMiQB5KSa3WxZqcMfTee+8VZs8777xT3B62yiqrFPQmTpwol156qVx//fWyxhprFP/t2muvLUyhK664QgYOHNg6yovhyBhDPkWnEPKpC1HZEKAQsuFatVfyUFWCtE+JAHnIp1rkIZ+6EJUNAfKQDdfcek3OGNJdQUOHDpW+ffsWZlCPHj0KTe655x4ZPHiwPPDAAwtMIDWP9tlnH1l33XXlxBNPlG7duuWmn9v5YAz5lIZCyKcuRGVDgELIhmvVXslDVQnSPiUC5CGfapGHfOpCVDYEyEM2XHPrNRtj6Nlnny3OHdLby9Q40tfcuXMX3GJ20UUXyZe+9KXc9HM7H4whn9JQCPnUhahsCFAI2XCt2it5qCpB2qdEgDzkUy3ykE9diMqGAHnIhmtuvSZnDJVmz1tvvSUXX3yx9OzZs9Dkr3/9q+yxxx6y3XbbFeaQGhPle6dPn85TySJfuRhDkYE3OByFUIOgeFsWBCiEfMpIHvKpC1HZECAP2XCt2it5qCpB2qdEgDyUklqtizU5Y0hR6S1kav6cc845stdee8kSSywh5dlDejh1aRj9/e9/lz333FNWW201YcdQ3IsMYygu70ZHoxBqlBTvy4EAhZBPFclDPnUhKhsC5CEbrlV7JQ9VJUj7lAiQh1JSq3WxJmkMTZs2rTg76LHHHiuMn7PPPlu+/OUvF4bR4YcfLrvuuqt873vfkwcffFDuuuuu4ilmaiRxxlC8Cw1jKB7rkJEohEJo8d7UCQ/FxKsAACAASURBVFAI+VSQPORTF6KyIUAesuFatVfyUFWCtE+JAHkoJbVaF2uSxpDievTRR2XUqFHy/e9/f8Eh1G+++aaMGDFCbrnllgVEN9xwQ7nyyiulX79+raO8GI6MMeRTdAohn7oQlQ0BCiEbrlV7JQ9VJUj7lAiQh3yqRR7yqQtR2RAgD9lwza3XZI0hFWL+/Pkya9Ys+cpXvlKcKaSvOXPmyA033FA8nWy99daT3XffXXr37p2bbu7ngzHkUyIKIZ+6EJUNAQohG65VeyUPVSVI+5QIkId8qkUe8qkLUdkQIA/ZcM2t16SNoUbEUPNIzaLll1++OIuIVxwCGENxOIeOQiEUSoz3p0yAQsineuQhn7oQlQ0B8pAN16q9koeqEqR9SgTIQymp1bpYkzOGZs6cWTyOvm/fvgtuIesIH08la+GF9a8dXJ9//nnrgmDkRQhQCHFRLE4EKIR8qk0e8qkLUdkQIA/ZcK3aK3moKkHap0SAPJSSWq2LNWtjSJ9UNnLkSHnnnXd4XH3ka4wdQ5GBNzgchVCDoHhbFgQohHzKSB7yqQtR2RAgD9lwrdoreagqQdqnRIA8lJJarYvVvTH0ySefFDuD7rvvvoKS/v9nnnmmuDVMD5Tu7PawGTNmyEsvvVQcSK199OjRo3WkF7ORMYZ8Ck4h5FMXorIhQCFkw7Vqr+ShqgRpnxIB8pBPtchDPnUhKhsC5CEbrrn16t4YUuDPPvus7LHHHvLCCy8E8+/fv79ccMEFMnDgwOC2NGieAMZQ8+wsW1IIWdKlb28EKIS8KfJ/8ZCHfOpCVDYEyEM2XKv2Sh6qSpD2KREgD6WkVutiTcIY0nNqZs+eveApZAceeKB84xvfkBNPPFGWXnrpDunpbiLdWbTkkku2jvBiOjLGkE/hKYR86kJUNgQohGy4Vu2VPFSVIO1TIkAe8qkWecinLkRlQ4A8ZMM1t16TMIZqoevj6Y888khZeeWV5ZhjjunUGMpNrJTmgzHkUy0KIZ+6EJUNAQohG65VeyUPVSVI+5QIkId8qkUe8qkLUdkQIA/ZcM2t1+SModwEyHU+GEM+laUQ8qkLUdkQoBCy4Vq1V/JQVYK0T4kAecinWuQhn7oQlQ0B8pAN19x6zcYY0tvNXn31VXnooYfkn//8p2y++eai5wt1djh1bmJ6mg/GkCc1/v9YKIR86kJUNgQohGy4Vu2VPFSVIO1TIkAe8qkWecinLkRlQ4A8ZMM1t16TMYbU+Hnqqafk1FNPlV69esmECRMWPGVs/vz5ct5558nRRx8t77///gKN9t9//+L9vXv3zk039/PBGPIpEYWQT12IyoYAhZAN16q9koeqEqR9SgTIQz7VIg/51IWobAiQh2y45tZrEsaQmkLXXHON6KHTavxstdVWMnny5MIg0tctt9wi++yzT/Hv2223nXzrW9+SW2+9VZ577jk55JBDZPz48TyqPvKVizEUGXiDw1EINQiKt2VBgELIp4zkIZ+6EJUNAfKQDdeqvZKHqhKkfUoEyEMpqdW6WJMwhl566SXZfffd5W9/+1tx4LSaQHr4tN4mpodRDxs2TO69995i19Cee+4pakq8+eabMmLECPnDH/4gN998s2yxxRato7wYjowx5FN0CiGfuhCVDQEKIRuuVXslD1UlSPuUCJCHfKpFHvKpC1HZECAP2XDNrdckjKHzzz+/2C2kj6cfO3bsQo+ff/LJJ2X77beXAQMGyMUXXyw9e/ZcoNGdd94p22yzjRx11FFF227duuWmn9v5YAz5lIZCyKcuRGVDgELIhmvVXslDVQnSPiUC5CGfapGHfOpCVDYEyEM2XHPr1b0x9NFHH8nhhx8u99xzj9x4442y9tprL6RBrWmku4lKQ0Lf9Ne//lX22GMPWXPNNeXss8+W5ZdfPjf93M4HY8inNBRCPnUhKhsCFEI2XKv2Sh6qSpD2KREgD/lUizzkUxeisiFAHrLhmluv7o2hmTNnytChQ+XTTz+Vq6++eqGDpOfNm1fsIJo4caLcfffdMmjQoIX0Kdvqf6w9kyg3ET3OB2PIoyoiFEI+dSEqGwIUQjZcq/ZKHqpKkPYpESAP+VSLPORTF6KyIUAesuGaW6/JGEPtmTvvvPNOcd7Q22+/Lddee62svvrqGENOrlCMISdCtAmDQsinLkRlQ4BCyIZr1V7JQ1UJ0j4lAuQhn2qRh3zqQlQ2BMhDNlxz69W9MaSHS6v5M2fOnGLXzyqrrLJAg2effVZ22WWX4nyh9m4Ve/HFF2W33XaT733ve9xKFvnKxRiKDLzB4SiEGgTF27IgQCHkU0bykE9diMqGAHnIhmvVXslDVQnSPiUC5KGU1GpdrO6NofJ2Md0RNHXqVNlggw0W0CrPFzrjjDNk9OjRC50vpG9SI2nvvffm8OkWXF8YQy2A3sCQFEINQOIt2RCgEPIpJXnIpy5EZUOAPGTDtWqv5KGqBGmfEgHyUEpqtS5W98aQopkyZYoMGTJEDjroIPnNb35THCL9xhtvyPDhw+W//uu/FjGMtM1rr71W7DR64okneFx9C64vjKEWQG9gSAqhBiDxlmwIUAj5lJI85FMXorIhQB6y4Vq1V/JQVYK0T4kAeSgltVoXaxLGkJ4hNGLEiMLg6d+/v/Tp00dmzJghL730khxyyCEyfvx46dGjR0Fx7ty58vDDD8tJJ50k999/v+y7774yadIkWWGFFVpHeTEcGWPIp+gUQj51ISobAhRCNlyr9koeqkqQ9ikRIA/5VIs85FMXorIhQB6y4Zpbr0kYQwp92rRpMmbMGLntttsWaLDrrrsWps9KK61U/LfyKWR33XVX8f8HDx4sZ511lvTr1y833dzPB2PIp0QUQj51ISobAhRCNlyr9koeqkqQ9ikRIA/5VIs85FMXorIhQB6y4Zpbr8kYQwp+/vz58pe//EX0QOqePXvKd7/7XVlyySUXaKK7hfSsId0ppLed6a1myy67bG6aJTEfjCGfMlEI+dSFqGwIUAjZcK3aK3moKkHap0SAPORTLfKQT12IyoYAeciGa269JmUM1YP/+eefy8cffyxLL710vbfyd2MCGEPGgJvsnkKoSXA0S5IAhZBP2chDPnUhKhsC5CEbrlV7JQ9VJUj7lAiQh1JSq3WxZmUMtQ4jI7clgDHk85qgEPKpC1HZEKAQsuFatVfyUFWCtE+JAHnIp1rkIZ+6EJUNAfKQDdfcesUYyk1RJ/PBGHIiRJswKIR86kJUNgQohGy4Vu2VPFSVIO1TIkAe8qkWecinLkRlQ4A8ZMM1t14xhnJT1Ml8MIacCIEx5FMIoopCgEIoCubgQViQBSOjQcIEyEM+xSMP+dSFqGwIkIdsuObWK8ZQboo6mQ/GkBMhMIZ8CkFUUQhQCEXBHDwIC7JgZDRImAB5yKd45CGfuhCVDQHykA3X3HrFGMpNUSfzwRhyIgTGkE8hiCoKAQqhKJiDB2FBFoyMBgkTIA/5FI885FMXorIhQB6y4ZpbrxhDuSnqZD4YQ06EwBjyKQRRRSFAIRQFc/AgLMiCkdEgYQLkIZ/ikYd86kJUNgTIQzZcc+sVYyg3RZ3MB2PIiRAYQz6FIKooBCiEomAOHoQFWTAyGiRMgDzkUzzykE9diMqGAHnIhmtuvWIM5aaok/lgDDkRAmPIpxBEFYUAhVAUzMGDsCALRkaDhAmQh3yKRx7yqQtR2RAgD9lwza1XjKHcFHUyH4whJ0JgDPkUgqiiEKAQioI5eBAWZMHIaJAwAfKQT/HIQz51ISobAuQhG6659YoxlJuiTuaDMeRECIwhn0IQVRQCFEJRMAcPwoIsGBkNEiZAHvIpHnnIpy5EZUOAPGTDNbdeMYZyU9TJfDCGnAiBMeRTCKKKQoBCKArm4EFYkAUjo0HCBMhDPsUjD/nUhahsCJCHbLjm1ivGUG6KOpkPxpATITCGfApBVFEIUAhFwRw8CAuyYGQ0SJgAecineOQhn7oQlQ0B8pAN19x6xRjKTVEn88EYciIExpBPIYgqCgEKoSiYgwdhQRaMjAYJEyAP+RSPPORTF6KyIUAesuGaW68YQ7kp6mQ+GENOhMAY8ikEUUUhQCEUBXPwICzIgpHRIGEC5CGf4pGHfOpCVDYEyEM2XHPrFWMoN0WdzAdjyIkQGEM+hSCqKAQohKJgDh6EBVkwMhokTIA85FM88pBPXYjKhgB5yIZrbr1iDOWmqJP5YAw5EQJjyKcQRBWFAIVQFMzBg7AgC0ZGg4QJkId8ikce8qkLUdkQIA/ZcM2tV4yh3BR1Mh+MISdCYAz5FIKoohCgEIqCOXgQFmTByGiQMAHykE/xyEM+dSEqGwLkIRuuufWKMZSbok7mgzHkRAiMIZ9CEFUUAhRCUTAHD8KCLBgZDRImQB7yKR55yKcuRGVDgDxkwzW3XjGGclPUyXwwhpwIgTHkUwiiikKAQigK5uBBWJAFI6NBwgTIQz7FIw/51IWobAiQh2y45tYrxlBuijqZD8aQEyEwhnwKQVRRCFAIRcEcPAgLsmBkNEiYAHnIp3jkIZ+6EJUNAfKQDdfcesUYyk1RJ/PBGHIiBMaQTyGIKgoBCqEomIMHYUEWjIwGCRMgD/kUjzzkUxeisiFAHrLhmluvGEO5KepkPhhDToTAGPIpBFFFIUAhFAVz8CAsyIKR0SBhAuQhn+KRh3zqQlQ2BMhDNlxz6xVjKDdFncwHY8iJEBhDPoUgqigEKISiYA4ehAVZMDIaJEyAPORTPPKQT12IyoYAeciGa269Ygy1UNHp06fLpEmT5Pbbb5eXXnpJ1l13Xdltt91k2LBh0rt376DIPvvsM3nsscfk4osvlnvvvVdmzJghffr0kS233FIOPfRQWXvttaU0a8qOX3/9dRk6dKjcf//9HY511VVXFe8JfWEMhRKL834KoTicGcUHAQohHzq0jYI85FMXorIhQB6y4Vq1V/JQVYK0T4kAeSgltVoXK8ZQi9g//fTTcuCBBxZmTv/+/WW11VaTadOmFYbO4MGD5ayzzpJ+/fo1FN38+fNl4sSJcuKJJ8r7779fGExqLL399tvy1FNPyfLLLy8nn3xyMd6SSy65oM8nn3xStt9+e/nHP/6BMdQQ6fTfRCGUvobMoHECFEKNs4r5TvJQTNqM1WoC5KFWK9D++OQhn7oQlQ0B8pAN19x6xRhqgaJq2IwYMaLY2aOGzn777VcYNnPmzJHTTjtNxo0bJ4cccoiMHz9eevToUTfCu+++W3bZZRdZc801ix1I66+/frE7SHcR3XnnnTJy5EiZN2+eXHvttTJw4MAF/d16662yww47yIQJE2T06NF1xwl5AzuGQmjFey+FUDzWjNR6AhRCrdegvQjIQz51ISobAuQhG65VeyUPVSVI+5QIkIdSUqt1sWIMtYD9lClTZMiQITJq1KjC/OnevfuCKGbPnl3c+nXPPffI1KlTZYMNNug0QjV8xo4dWxhMN910k+y8884Lvf/zzz+Xiy66SA444AA56qijil1F3bp1K95zyimnyNFHHy1qLA0aNKhLSWAMdSnOLuuMQqjLUNJRAgQohHyKRB7yqQtR2RAgD9lwrdoreagqQdqnRIA8lJJarYsVYygy+1ojpyND5oorrih2ETWyk2fWrFnyy1/+sjijSM8X0tvS2r4efvhh2WSTTYpdSmog6S6kjz76SA4//PDCgLrxxhuLM4i68oUx1JU0u64vCqGuY0lP/glQCPnUiDzkUxeisiFAHrLhWrVX8lBVgrRPiQB5KCW1WhcrxlBk9mrk7LPPPvLyyy/L9ddfL2ussUZDRk6VMNX80XOLao0hvZ1tr732Krr97W9/K9dcc43oQdPvvvuubLHFFsVups0220yWWGKJpobGGGoKm3kjCiFzxAzgiACFkCMxakIhD/nUhahsCJCHbLhW7ZU8VJUg7VMiQB5KSa3WxYoxFJm9Hi5dGjJXX3118eSwti/d/bP77rvLyiuvLJMnT5ZevXo1HeXHH38sRx55pPzud78rbinTJ57p68UXXyyegKbGjx5erf/TWMoDq/U9J5xwQtG2kXOO2gaIMdS0ZKYNKYRM8dK5MwIUQs4E+Vc45CGfuhCVDQHykA3Xqr2Sh6oSpH1KBMhDKanVulgxhiKzb8T0aeQ9jYSt5wvpTiB9GpkeSH3llVfK17/+9aJpuYtIn1imt5ftvffexVlHemC13nqm5xw988wzRRt9XH3bR93XGx9jqB6h1vydQqg13Bm1NQQohFrDvd6o5KF6hPh7TgTIQz7VJA/51IWobAiQh2y45tYrxlBkRRsxfRp5T72w1RS6+eabZcyYMcVbL7/88uLWsPKlTyg788wzZccddyzOGqp9jL2+p3zS2YYbbih65tHXvva1ekMu9HeMoSBc0d5MIRQNNQM5IEAh5ECEdkIgD/nUhahsCJCHbLhW7ZU8VJUg7VMiQB5KSa3WxYoxFJl9I6ZPI+/pLGy9LUxvQVNTSHcEnXvuufLjH/84aNfPO++8U5yFpLuH1CQaMGBAECmMoSBc0d5MIRQNNQM5IEAh5EAEjCGfIhBVNALkoWiogwaiHgrCxZsTJ0AeSlzASOFjDEUCXQ7z+uuvF7dm6UvNm1VWWWWRCEpjaNVVVy1u5erZs2fDUc6dO1fOOOMMGT9+fNH3eeedV+wUCr0VTPsZPXq0nH/++fKnP/1JNt5444Zj0DeW4z3xxBNB7XizLYEj71r0sHPbEekdAq0jMH6rF1s3OCN3SIA8xMWxOBEgD/lUmzzkUxeisiFAHrLh2hW9rrfeel3RTZf0gTHUJRgb78TyqWR6cLTeFqZmkho5aup897vfbTc4vdXsgw8+KA6WbnsbmTb48MMP5bDDDisOrMYYalxf7++kEPKuEPF1JQEKoa6k2XV9kYe6jiU9+SdAHvKpEXnIpy5EZUOAPGTDtSt6xRjqCoqJ9jFv3jwZO3ZsceCz3qI1aNCgRWaiho4eGD1hwoRi104jr9dee01Gjhwpt9xyS3ELmO4Y0qeatfd67733ZPjw4XLjjTfKAw88IAMHDlzkbeXOJjWyrrvuOunfv38jYSx4D7eSBeGK9ma2TkdDzUAOCLB12oEI7YRAHvKpC1HZECAP2XCt2it5qCpB2qdEgDyUklqti5UdQy1gP2XKFBkyZIiMGjWqMHD0aWDla/bs2cUTwfSpYVOnTpUNNtigboRvvvmmjBgxojCFtO1JJ51UnC3U0evTTz+VcePGyYknnihHH3108e+1u4Z0N5He5qYG009/+lM566yzZNlll60bR+0bMIaCcEV7M4VQNNQM5IAAhZADETCGfIpAVNEIkIeioQ4aiHooCBdvTpwAeShxASOFjzEUCXTtMHrLlxo5995770KPip8zZ46cdtpphVGjf9ddRXqrV2cvNXl0Z9GRRx4pBx98cGE0NWLiPPvss7LHHnvIq6++usjj6m+66SY54ogjimHVIAo9X0jbYQy14MJqYEgKoQYg8ZZsCFAI+ZSSPORTF6KyIUAesuFatVfyUFWCtE+JAHkoJbVaFyvGUIvYP/LII3LQQQfJM888U9ymtdpqq8m0adNkxowZMnjw4GKXTr9+/RZEV3sY9FVXXbXgAOvyoGrtp96r1myqfZy9jqkx9OnTpxhf+9R/V8Npp512Cj64GmOonhKt+zuFUOvYM3J8AhRC8Zk3MiJ5qBFKvCcXAuQhn0qSh3zqQlQ2BMhDNlxz6xVjqIWKTp8+XSZNmiS33357Ycasu+66sttuu8mwYcOkd+/eC0XWkTF06623yg477NDQLNrbhdQ2BjWItt122+KWtL59+zbUb3tvYsdQ0+hMG1IImeKlc2cEKIScCfKvcMhDPnUhKhsC5CEbrlV7JQ9VJUj7lAiQh1JSq3WxYgy1jn3WI2MM+ZSXQsinLkRlQ4BCyIZr1V7JQ1UJ0j4lAuQhn2qRh3zqQlQ2BMhDNlxz6xVjKDdFncwHY8iJEG3CoBDyqQtR2RCgELLhWrVX8lBVgrRPiQB5yKda5CGfuhCVDQHykA3X3HrFGMpNUSfzwRhyIgTGkE8hiCoKAQqhKJiDB2FBFoyMBgkTIA/5FI885FMXorIhQB6y4ZpbrxhDuSnqZD4YQ06EwBjyKQRRRSFAIRQFc/AgLMiCkdEgYQLkIZ/ikYd86kJUNgTIQzZcc+sVYyg3RZ3MB2PIiRAYQz6FIKooBCiEomAOHoQFWTAyGiRMgDzkUzzykE9diMqGAHnIhmtuvWIM5aaok/lgDDkRAmPIpxBEFYUAhVAUzMGDsCALRkaDhAmQh3yKRx7yqQtR2RAgD9lwza1XjKHcFHUyH4whJ0JgDPkUgqiiEKAQioI5eBAWZMHIaJAwAfKQT/HIQz51ISobAuQhG6659YoxlJuiTuaDMeRECIwhn0IQVRQCFEJRMAcPwoIsGBkNEiZAHvIpHnnIpy5EZUOAPGTDNbdeMYZyU9TJfDCGnAiBMeRTCKKKQoBCKArm4EFYkAUjo0HCBMhDPsUjD/nUhahsCJCHbLjm1ivGUG6KOpkPxpATITCGfApBVFEIUAhFwRw8CAuyYGQ0SJgAecineOQhn7oQlQ0B8pAN19x6xRjKTVEn88EYciIExpBPIYgqCgEKoSiYgwdhQRaMjAYJEyAP+RSPPORTF6KyIUAesuGaW68YQ7kp6mQ+GENOhMAY8ikEUUUhQCEUBXPwICzIgpHRIGEC5CGf4pGHfOpCVDYEyEM2XHPrFWMoN0WdzAdjyIkQGEM+hSCqKAQohKJgDh6EBVkwMhokTIA85FM88pBPXYjKhgB5yIZrbr1iDOWmqJP5YAw5EQJjyKcQRBWFAIVQFMzBg7AgC0ZGg4QJkId8ikce8qkLUdkQIA/ZcM2tV4yh3BR1Mh+MISdCYAz5FIKoohCgEIqCOXgQFmTByGiQMAHykE/xyEM+dSEqGwLkIRuuufWKMZSbok7mgzHkRAiMIZ9CEFUUAhRCUTAHD8KCLBgZDRImQB7yKR55yKcuRGVDgDxkwzW3XjGGclPUyXwwhpwIgTHkUwiiikKAQigK5uBBWJAFI6NBwgTIQz7FIw/51IWobAiQh2y45tYrxlBuijqZD8aQEyEwhnwKQVRRCFAIRcEcPAgLsmBkNEiYAHnIp3jkIZ+6EJUNAfKQDdfcesUYyk1RJ/PBGHIiBMaQTyGIKgoBCqEomIMHYUEWjIwGCRMgD/kUjzzkUxeisiFAHrLhmluvGEO5KepkPhhDToTAGPIpBFFFIUAhFAVz8CAsyIKR0SBhAuQhn+KRh3zqQlQ2BMhDNlxz6xVjKDdFncwHY8iJEBhDPoUgqigEKISiYA4ehAVZMDIaJEyAPORTPPKQT12IyoYAeciGa269YgzlpqiT+WAMORECY8inEEQVhQCFUBTMwYOwIAtGRoOECZCHfIpHHvKpC1HZECAP2XDNrVeModwUdTIfjCEnQmAM+RSCqKIQoBCKgjl4EBZkwchokDAB8pBP8chDPnUhKhsC5CEbrrn1ijGUm6JO5oMx5EQIjCGfQhBVFAIUQlEwBw/CgiwYGQ0SJkAe8ikeecinLkRlQ4A8ZMM1t14xhnJT1Ml8MIacCIEx5FMIoopCgEIoCubgQViQBSOjQcIEyEM+xSMP+dSFqGwIkIdsuObWK8ZQboo6mQ/GkBMhMIZ8CkFUUQhQCEXBHDwIC7JgZDRImAB5yKd45CGfuhCVDQHykA3X3HrFGMpNUSfzwRhyIgTGkE8hiCoKAQqhKJiDB2FBFoyMBgkTIA/5FI885FMXorIhQB6y4ZpbrxhDuSnqZD4YQ06EwBjyKQRRRSFAIRQFc/AgLMiCkdEgYQLkIZ/ikYd86kJUNgTIQzZcc+sVYyg3RZ3MB2PIiRAYQz6FIKooBCiEomAOHoQFWTAyGiRMgDzkUzzykE9diMqGAHnIhmtuvWIM5aaok/lgDDkRAmPIpxBEFYUAhVAUzMGDsCALRkaDhAmQh3yKRx7yqQtR2RAgD9lwza1XjKHcFHUyH4whJ0JgDPkUgqiiEKAQioI5eBAWZMHIaJAwAfKQT/HIQz51ISobAuQhG6659YoxlJuiTuaDMeRECIwhn0IQVRQCFEJRMAcPwoIsGBkNEiZAHvIpHnnIpy5EZUOAPGTDNbdeMYZyU9TJfDCGnAiBMeRTCKKKQoBCKArm4EFYkAUjo0HCBMhDPsUjD/nUhahsCJCHbLjm1ivGUG6KOpkPxpATITCGfApBVFEIUAhFwRw8CAuyYGQ0SJgAecineOQhn7oQlQ0B8pAN19x6xRjKTVEn88EYciIExpBPIYgqCgEKoSiYgwdhQRaMjAYJEyAP+RSPPORTF6KyIUAesuGaW68YQ7kp6mQ+GENOhMAY8ikEUUUhQCEUBXPwICzIgpHRIGEC5CGf4pGHfOpCVDYEyEM2XHPrFWMoN0WdzAdjyIkQGEM+hSCqKAQohKJgDh6EBVkwMhokTIA85FM88pBPXYjKhgB5yIZrbr1iDOWmqJP5YAw5EQJjyKcQRBWFAIVQFMzBg7AgC0ZGg4QJkId8ikce8qkLUdkQIA/ZcM2tV4yh3BR1Mh+MISdCYAz5FIKoohCgEIqCOXgQFmTByGiQMAHykE/xyEM+dSEqGwLkIRuuufWKMZSbok7mgzHkRAiMIZ9CEFUUAhRCUTAHD8KCLBgZDRImQB7yKR55yKcuRGVDgDxkwzW3XjGGclPUyXwwhpwIgTHkUwiiikKAQigK5uBBWJAFI6NBwgTIQz7FIw/51IWobAiQh2y45tYrxlBuijqZD8aQEyEwhnwKQVRRCFAIRcEcPAgLsmBkNEiYAHnIp3jkIZ+6EJUNAfKQDdfcesUYyk1RJ/PBGHIiBMaQTyGIKgoBCqEomIMHYUEWjIwGCRMgD/kUjzzkUxeisiFAHrLhmluvGEO5KepkPhhDToTAGPIpBFFFIUAhFAVz8CAs69zfiwAAIABJREFUyIKR0SBhAuQhn+KRh3zqQlQ2BMhDNlxz6xVjKDdFncwHY8iJEBhDPoUgqigEKISiYA4ehAVZMDIaJEyAPORTPPKQT12IyoYAeciGa269YgzlpqiT+WAMORECY8inEEQVhQCFUBTMwYOwIAtGRoOECZCHfIpHHvKpC1HZECAP2XDNrVeModwUdTIfjCEnQmAM+RSCqKIQoBCKgjl4EBZkwchokDAB8pBP8chDPnUhKhsC5CEbrrn1ijGUm6JO5oMx5EQIjCGfQhBVFAIUQlEwBw/CgiwYGQ0SJkAe8ikeecinLkRlQ4A8ZMM1t14xhnJT1Ml8MIacCIEx5FMIoopCgEIoCubgQViQBSOjQcIEyEM+xSMP+dSFqGwIkIdsuObWK8ZQboo6mQ/GkBMhMIZ8CkFUUQhQCEXBHDwIC7JgZDRImAB5yKd45CGfuhCVDQHykA3X3HrFGMpNUSfzwRhyIgTGkE8hiCoKAQqhKJiDB2FBFoyMBgkTIA/5FI885FMXorIhQB6y4ZpbrxhDuSnqZD4YQ06EwBjyKQRRRSFAIRQFc/AgLMiCkdEgYQLkIZ/ikYd86kJUNgTIQzZcc+sVYyg3RZ3MB2PIiRAYQz6FIKooBCiEomAOHoQFWTAyGiRMgDzkUzzykE9diMqGAHnIhmtuvWIM5aaok/lgDDkRAmPIpxBEFYUAhVAUzMGDsCALRkaDhAmQh3yKRx7yqQtR2RAgD9lwza1XjKHcFHUyH4whJ0JgDPkUgqiiEKAQioI5eBAWZMHIaJAwAfKQT/HIQz51ISobAuQhG6659YoxlJuiTuaDMeRECIwhn0IQVRQCFEJRMAcPwoIsGBkNEiZAHvIpHnnIpy5EZUOAPGTDNbdeMYZyU9TJfDCGnAiBMeRTCKKKQoBCKArm4EFYkAUjo0HCBMhDPsUjD/nUhahsCJCHbLjm1ivGUG6KOpkPxpATITCGfApBVFEIUAhFwRw8CAuyYGQ0SJgAecineOQhn7oQlQ0B8pAN19x6xRjKTVEn88EYciIExpBPIYgqCgEKoSiYgwdhQRaMjAYJEyAP+RSPPORTF6KyIUAesuGaW68YQ7kp6mQ+GENOhMAY8ikEUUUhQCEUBXPwICzIgpHRIGEC5CGf4pGHfOpCVDYEyEM2XHPrFWMoN0WdzAdjyIkQGEM+hSCqKAQohKJgDh6EBVkwMhokTIA85FM88pBPXYjKhgB5yIZrbr1iDOWmqJP5YAw5EQJjyKcQRBWFAIVQFMzBg7AgC0ZGg4QJkId8ikce8qkLUdkQIA/ZcM2tV4yh3BR1Mh+MISdCYAz5FIKoohCgEIqCOXgQFmTByGiQMAHykE/xyEM+dSEqGwLkIRuuufWKMZSbok7mgzHkRAiMIZ9CEFUUAhRCUTAHD8KCLBgZDRImQB7yKR55yKcuRGVDgDxkwzW3XjGGclPUyXwwhpwIgTHkUwiiikKAQigK5uBBWJAFI6NBwgTIQz7FIw/51IWobAiQh2y45tYrxlBuijqZD8aQEyEwhnwKQVRRCFAIRcEcPAgLsmBkNEiYAHnIp3jkIZ+6EJUNAfKQDdfcesUYyk1RJ/PBGHIiBMaQTyGIKgoBCqEomIMHYUEWjIwGCRMgD/kUjzzkUxeisiFAHrLhmluvGEO5KepkPhhDToTAGPIpBFFFIUAhFAVz8CAsyIKR0SBhAuQhn+KRh3zqQlQ2BMhDNlxz6xVjKDdFncwHY8iJEBhDPoUgqigEKISiYA4ehAVZMDIaJEyAPORTPPKQT12IyoYAeciGa269YgzlpqiT+WAMORECY8inEEQVhQCFUBTMwYOwIAtGRoOECZCHfIpHHvKpC1HZECAP2XDNrVeModwUdTIfjCEnQmAM+RSCqKIQoBCKgjl4EBZkwchokDAB8pBP8chDPnUhKhsC5CEbrrn1ijGUm6JO5oMx5EQIjCGfQhBVFAIUQlEwBw/CgiwYGQ0SJkAe8ikeecinLkRlQ4A8ZMM1t14xhnJT1Ml8MIacCIEx5FMIoopCgEIoCubgQViQBSOjQcIEyEM+xSMP+dSFqGwIkIdsuObWK8ZQboo6mQ/GkBMhMIZ8CkFUUQhQCEXBHDwIC7JgZDRImAB5yKd45CGfuhCVDQHykA3X3HrFGMpNUSfzwRhyIgTGkE8hiCoKAQqhKJiDB2FBFoyMBgkTIA/5FI885FMXorIhQB6y4ZpbrxhDuSnqZD4YQ06EwBjyKQRRRSFAIRQFc/AgLMiCkdEgYQLkIZ/ikYd86kJUNgTIQzZcc+sVYyg3RZ3MB2PIiRAYQz6FIKooBCiEomAOHoQFWTAyGiRMgDzkUzzykE9diMqGAHnIhmtuvWIM5aaok/lgDDkRAmPIpxBEFYUAhVAUzMGDsCALRkaDhAmQh3yKRx7yqQtR2RAgD9lwza1XjKHcFHUyH4whJ0JgDPkUgqiiEKAQioI5eBAWZMHIaJAwAfKQT/HIQz51ISobAuQhG6659YoxlJuiTuaDMeRECIwhn0IQVRQCFEJRMAcPwoIsGBkNEiZAHvIpHnnIpy5EZUOAPGTDNbdeMYZyU9TJfDCGnAiBMeRTCKKKQoBCKArm4EFYkAUjo0HCBMhDPsUjD/nUhahsCJCHbLjm1ivGUG6KOpkPxpATITCGfApBVFEIUAhFwRw8CAuyYGQ0SJgAecineOQhn7oQlQ0B8pAN19x6xRjKTVEn88EYciIExpBPIYgqCgEKoSiYgwdhQRaMjAYJEyAP+RSPPORTF6KyIUAesuGaW68YQ7kp6mQ+GENOhMAY8ikEUUUhQCEUBXPwICzIgpHRIGEC5CGf4pGHfOpCVDYEyEM2XHPrFWMoN0WdzAdjyIkQGEM+hSCqKAQohKJgDh6EBVkwMhokTIA85FM88pBPXYjKhgB5yIZrbr1iDOWmqJP5YAw5EQJjyKcQRBWFAIVQFMzBg7AgC0ZGg4QJkId8ikce8qkLUdkQIA/ZcM2tV4yh3BR1Mh+MISdCYAz5FIKoohCgEIqCOXgQFmTByGiQMAHykE/xyEM+dSEqGwLkIRuuufWKMZSbok7mgzHkRAiMIZ9CEFUUAhRCUTAHD8KCLBgZDRImQB7yKR55yKcuRGVDgDxkwzW3XjGGclPUyXwwhpwIgTHkUwiiikKAQigK5uBBWJAFI6NBwgTIQz7FIw/51IWobAiQh2y45tYrxlBuijqZD8aQEyEwhnwKQVRRCFAIRcEcPAgLsmBkNEiYAHnIp3jkIZ+6EJUNAfKQDdfcesUYyk1RJ/PBGHIiBMaQTyGIKgoBCqEomIMHYUEWjIwGCRMgD/kUjzzkUxeisiFAHrLhmluvGEO5KepkPhhDToTAGPIpBFFFIUAhFAVz8CAsyIKR0SBhAuQhn+KRh3zqQlQ2BMhDNlxz6xVjKDdFncwHY8iJEBhDPoUgqigEKISiYA4ehAVZMDIaJEyAPORTPPKQT12IyoYAeciGa269YgzlpqiT+WAMORECY8inEEQVhQCFUBTMwYOwIAtGRoOECZCHfIpHHvKpC1HZECAP2XDNrVeModwUdTIfjCEnQmAM+RSCqKIQoBCKgjl4EBZkwchokDAB8pBP8chDPnUhKhsC5CEbrrn1ijGUm6JO5oMx5EQIjCGfQhBVFAIUQlEwBw/CgiwYGQ0SJkAe8ikeecinLkRlQ4A8ZMM1t14xhnJT1Ml8MIacCIEx5FMIoopCgEIoCubgQViQBSOjQcIEyEM+xSMP+dSFqGwIkIdsuObWK8ZQboo6mQ/GkBMhMIZ8CkFUUQhQCEXBHDwIC7JgZDRImAB5yKd45CGfuhCVDQHykA3X3HrFGMpNUSfzwRhyIgTGkE8hiCoKAQqhKJiDB2FBFoyMBgkTIA/5FI885FMXorIhQB6y4ZpbrxhDuSnqZD4YQ06EwBjyKQRRRSFAIRQFc/AgLMiCkdEgYQLkIZ/ikYd86kJUNgTIQzZcc+sVYyg3RZ3MB2PIiRAYQz6FIKooBCiEomAOHoQFWTAyGiRMgDzkUzzykE9diMqGAHnIhmtuvWIM5aaok/lgDDkRAmPIpxBEFYUAhVAUzMGDsCALRkaDhAmQh3yKRx7yqQtR2RAgD9lwza1XjKHcFHUyH4whJ0JgDPkUgqiiEKAQioI5eBAWZMHIaJAwAfKQT/HIQz51ISobAuQhG6659YoxlJuiTuaDMeRECIwhn0IQVRQCFEJRMAcPwoIsGBkNEiZAHvIpHnnIpy5EZUOAPGTDNbdeMYZyU9TJfDCGnAiBMeRTCKKKQoBCKArm4EFYkAUjo0HCBMhDPsUjD/nUhahsCJCHbLjm1ivGUG6KOpkPxpATITCGfApBVFEIUAhFwRw8CAuyYGQ0SJgAecineOQhn7oQlQ0B8pAN19x6xRjKTVEn88EYciIExpBPIYgqCgEKoSiYgwdhQRaMjAYJEyAP+RSPPORTF6KyIUAesuGaW68YQ7kp6mQ+GENOhMAY8ikEUUUhQCEUBXPwICzIgpHRIGEC5CGf4pGHfOpCVDYEyEM2XHPrFWMoN0WdzAdjyIkQGEM+hSCqKAQohKJgDh6EBVkwMhokTIA85FM88pBPXYjKhgB5yIZrbr1iDOWmqJP5YAw5EQJjyKcQRBWFAIVQFMzBg7AgC0ZGg4QJkId8ikce8qkLUdkQIA/ZcM2tV4yh3BR1Mh+MISdCYAz5FIKoohCgEIqCOXgQFmTByGiQMAHykE/xyEM+dSEqGwLkIRuuufWKMZSbok7mgzHkRAiMIZ9CEFUUAhRCUTAHD8KCLBgZDRImQB7yKR55yKcuRGVDgDxkwzW3XjGGclPUyXwwhpwIgTHkUwiiikKAQigK5uBBWJAFI6NBwgTIQz7FIw/51IWobAiQh2y45tYrxlBuijqZD8aQEyEwhnwKQVRRCFAIRcEcPAgLsmBkNEiYAHnIp3jkIZ+6EJUNAfKQDdfcesUYyk1RJ/PBGHIiBMaQTyGIKgoBCqEomIMHYUEWjIwGCRMgD/kUjzzkUxeisiFAHrLhmluvGEO5KepkPhhDToTAGPIpBFFFIUAhFAVz8CAsyIKR0SBhAuQhn+KRh3zqQlQ2BMhDNlxz6xVjKDdFncwHY8iJEBhDPoUgqigEKISiYA4ehAVZMDIaJEyAPORTPPKQT12IyoYAeciGa269YgzlpqiT+WAMORECY8inEEQVhQCFUBTMwYOwIAtGRoOECZCHfIpHHvKpC1HZECAP2XDNrVeModwUdTIfjCEnQmAM+RSCqKIQoBCKgjl4EBZkwchokDAB8pBP8chDPnUhKhsC5CEbrrn1ijGUm6JO5oMx5EQIjCGfQhBVFAIUQlEwBw/CgiwYGQ0SJkAe8ikeecinLkRlQ4A8ZMM1t14xhnJT1Ml8MIacCIEx5FMIoopCgEIoCubgQViQBSOjQcIEyEM+xSMP+dSFqGwIkIdsuObWK8ZQboo6mQ/GkBMhMIZ8CkFUUQhQCEXBHDwIC7JgZDRImAB5yKd45CGfuhCVDQHykA3X3HrFGMpNUSfzwRhyIgTGkE8hiCoKAQqhKJiDB2FBFoyMBgkTIA/5FI885FMXorIhQB6y4ZpbrxhDuSnqZD4YQ06EwBjyKQRRRSFAIRQFc/AgLMiCkdEgYQLkIZ/ikYd86kJUNgTIQzZcc+sVYyg3RZ3MB2PIiRAYQz6FIKooBCiEomAOHoQFWTAyGiRMgDzkUzzykE9diMqGAHnIhmtuvWIM5aaok/lgDDkRAmPIpxBEFYUAhVAUzMGDsCALRkaDhAmQh3yKRx7yqQtR2RAgD9lwza1XjKHcFHUyH4whJ0JgDPkUgqiiEKAQioI5eBAWZMHIaJAwAfKQT/HIQz51ISobAuQhG6659YoxlJuiTuaDMeRECIwhn0IQVRQCFEJRMAcPwoIsGBkNEiZAHvIpHnnIpy5EZUOAPGTDNbdeMYZyU9TJfDCGnAiBMeRTCKKKQoBCKArm4EFYkAUjo0HCBMhDPsUjD/nUhahsCJCHbLjm1ivGUAsVnT59ukyaNEluv/12eemll2TdddeV3XbbTYYNGya9e/cOjqyZ/t5++225+OKL5frrr5ennnpK+vfvL9tuu60ceuih0rdv3+AYygYYQ02jM21IIWSKl86dEaAQcibIv8IhD/nUhahsCJCHbLhW7ZU8VJUg7VMiQB5KSa3WxYox1CL2Tz/9tBx44IHy2GOPFWbMaqutJtOmTZMZM2bI4MGD5ayzzpJ+/fo1HF0z/b366qtFDGpM9enTpxjvlVdeKUyqddZZR84991zZaKONGo6h9o0YQ01hM29EIWSOmAEcEaAQciRGTSjkIZ+6EJUNAfKQDdeqvZKHqhKkfUoEyEMpqdW6WDGGWsBed+mMGDFC7r33Xpk4caLst99+suSSS8qcOXPktNNOk3Hjxskhhxwi48ePlx49etSNsJn+5s6dK0ceeWRhQJ1wwgnFv+tYH3/8sVx11VUyevRo2XLLLeX8889vavcSxlBd2VryBgqhlmBn0BYRoBBqEfg6w5KHfOpCVDYEyEM2XKv2Sh6qSpD2KREgD6WkVutixRhqAfspU6bIkCFDZNSoUYX507179wVRzJ49u7iN65577pGpU6fKBhtsUDfCZvp7/PHHZccdd5QBAwYUt5L17NlzwTjz58+X448/Xk4++WS56aabZOedd64bQ9s3YAwFI4vSgEIoCmYGcUKAQsiJEG3CIA/51IWobAiQh2y4Vu2VPFSVIO1TIkAeSkmt1sWKMRSZ/bx582Ts2LHFTqG7775bBg0atEgEV1xxRbGLaMKECcXOnc5ezfan448ZM0bOO++8YvdS29eDDz4om222WTH+qaeeKksttVQQKYyhIFzR3kwhFA01AzkgQCHkQIR2QiAP+dSFqGwIkIdsuFbtlTxUlSDtUyJAHkpJrdbFijEUmf2sWbNkn332kZdffrk48HmNNdZYJIKHH35YNtlkk8KwUQOns9vJmulPTZvDDz9czjnnHHnggQdk4MCBi8Sg5wztvvvusvLKK8vkyZOlV69eQaQwhoJwRXszhVA01AzkgACFkAMRMIZ8ikBU0QiQh6KhDhqIeigIF29OnAB5KHEBI4WPMRQJdDmMHi691157Ff/36quvLg59bvsKMWWa6U/PMxo+fLioAfX73/9e1ltvvUVimDlzpgwdOlTeeOMNue6664oDskNeGEMhtOK9l0IoHmtGaj0BCqHWa9BeBOQhn7oQlQ0B8pAN16q9koeqEqR9SgTIQymp1bpYMYYis2/E9GnkPWXYjby37Xu0bT3TB2Mo8oURaTgKoUigGcYFAQohFzIsEgR5yKcuRGVDgDxkw7Vqr+ShqgRpnxIB8lBKarUuVoyhyOybMXI6u42rmf5iGkPt7UaKjJzhagh8aecH4AGBxYbAe1M2W2zmmtJEyUMpqUWsVQmQh6oStGlPHrLhSq8+CZCHfOqiUT3xxBNugsMYiixFM0ZOisaQYl1//fUj02W4egQaL4Q+F5Ev1HRX/v9U/1mPzOL+91R1bRv3wjpSCPm8rv8vD9W55j7/XOQLXxDp6J9l+wV//0zkC0uIfN7gP4PQdH6d1e2q0ZgWl/fVBdbRG9p+LzXQUbNMO7o+y+ut7fXXyfX83pR/byBQ3hKbQOP1UOzIGA8CXU+AeqjrmXZVjxhDXUUywX5ef/314jYufemhzqusssoisyjNo1VXXVWuvPLKhR4l3/bNzfSnZwyNHDlSHn30Ubnxxhtl7bXXXiSG8layd955R6699lpZffXVE6RNyBCAAAQgAAEIQAACEIAABCAAAQh0RoAdQ5Gvj2aeIpbiU8kiY2U4CEAAAhCAAAQgAAEIQAACEIAABJoggDHUBLQqTebNmydjx44tHkN/9913y6BBgxbp7vzzz5cDDzxQJkyYIKNHj+50uGb70/HHjBkj5513nowYMWKRMe655x4ZPHhwMf6pp54qSy21VJVp0xYCEIAABCAAAQhAAAIQgAAEIAABhwQwhlogypQpU2TIkCEyatQoGT9+vHTv3n1BFLNnz5ZDDz1U1JiZOnWqbLDBBnUjbKa/xx9/XHbccUcZMGCAXHzxxQvdrjZ//nw5/vjj5eSTT5abbrpJdt5557ox8AYIQAACEIAABCAAAQhAAAIQgAAE0iOAMdQCzd5+++1il869995b7Bzae++9C3Nozpw5ctppp8m4ceOKv+vfOruNrAy9mf7mzp0rRx55pJx11lmFCXTEEUfIsssuKx9//LFcddVVxU6hzTffXC688EL56le/2gJKDAkBCEAAAhCAAAQgAAEIQAACEICANQGMIWvCHfT/yCOPyEEHHSTPPPOM9O/fX1ZbbTWZNm2azJgxo7iFSw2bfv36LWitRo6aNXqbmRo35QHW5RtC+9N2Ot4hhxxS3NLWp0+fYrxXXnlF9PDrddZZR84991zZaKONWkSIYSEAAQhAAAIQgAAEIAABCEAAAhCwJoAxZE24k/6nT58ukyZNkttvv70wY9Zdd13ZbbfdZNiwYdK7d++FWtYzhvTNIf2VnetuI72V7Prrr5ennnqqMKm23Xbb4na2vn37tpAOQ0MAAhCAAAQgAAEIQAACEIAABCBgTQBjyJow/UMAAhCAAAQgAAEIQAACEIAABCAAAacEMIacCkNYEIAABCAAAQhAAAIQgAAEIAABCEDAmgDGkDVh+ocABCAAAQhAAAIQgAAEIAABCEAAAk4JYAw5FYawIAABCEAAAhCAAAQgAAEIQAACEICANQGMIWvC9A8BCEAAAhCAAAQgAAEIQAACEIAABJwSwBhyKgxhQQACEIAABCAAAQhAAAIQgAAEIAABawIYQ9aE6R8CEIAABCAAAQhAAAIQgAAEIAABCDglgDHkVBjCggAE7Am8/PLLcu2118odd9whDzzwQDFg//79ZaONNpK99tpLBg4cKN27d68cyMyZM2Xo0KHyxhtvyHXXXVeMwQsCFgROPPFE+X//7/912vWKK64oP/zhD2X77beX3XffXb70pS9ZhJJtn5MnT5a9995bfvWrX8lxxx3XpfOcM2eOXHTRRXLuuefKSy+9JBtuuKH89Kc/lf3220969OgRPFa962HdddeVTTfdVPbYY49irCWWWCJ4jFY2KOd31VVXFTmWV+MEPv74Y7npppuK76P11luv8YaJvjPke3ju3LkyevRoOf/88+VPf/qTbLzxxonO2i5szU/6/fHMM890OkiZY7Sm2mCDDeQLX/iCXVD0DAEIVCKAMVQJH40hAIEUCcyfP190cTdmzBh59913O5zCrrvuKhMnTpSvf/3rlaYZUpBWGojGiz2BcqGsi70+ffq0y2PGjBmF6aCvHXbYoVj8rLTSSos9u0YBWBlDb775powYMUJuueWWYrG+yiqrFIsuzVFjx46VE044IdiormcM1c754IMPFn2/GoepvDCGmlfqlFNOkaOPPnqxMT5CvocxhupfV6Ux9Le//U2+973vtWtcK8enn35a3n//fVl++eXlvPPOkz333BNzqD5e3gGBlhDAGGoJdgaFAARaSeDuu++WXXbZpVgA6e4KXRzrv+svWVrI/PnPf5aTTjpJ9H0///nPC3No2WWXbTrkkIK06UFoCAGRYmGv13Rnu1k+//xzeeqpp+Soo44qrnHd9XL88cdLt27dYNgAAStj6KyzzpJDDz20MKx//etfFwutF154QX72s5+J7m78/e9/H7yzo7PrQa8DNZ1uvfVW+c1vflOYhWoOjR8/vlK+awBhl70FY6h5lCW7xWVHTMj3MMZQ/euqNIb0nZ3thNZdkLoDUr+TVl11Vbnhhhvku9/9bv0BeAcEIBCdAMZQdOQMCAEItJLAvHnzil/f1ey58sori9sP2tvaPH369OJ2kWeffVbuvPPOSlvJQwrSVrJh7PQJNGIMlbO85557ZPDgwbLlllvK1VdfLb17904fQIQZWBhDtQtRva1Vb2PVl5o348aNK/7XzO1SjV4P//3f/y3Dhw+Xxx57rKlxImBvdwiMoebJYwx1fEs3xlD966pRY0h70h1DI0eOLGquyy+/XPbdd9/6A/AOCEAgOgGMoejIGRACEGglgVmzZhW/wOvtGp39UlouyC677LLCRNppp50WCruj84m23XbbYoG1xhprLDCc6hlDakJNmjRJbr/99uJXe72NRPvR3QN9+/ZdBJeeDXHbbbcVZ5E8/PDDRdG12WabFbugdJt2r169WomYsVtIoFEjQEN88cUXZbfddivOlWnvF9+3335bLr74Yrn++uuLHUZ6a5qaSHpdrr322osYqs1cl23baFx6nod+hrbbbrt2b53Sz5OejXLzzTcvuP7L2IYNG7bIWTmlkaOLkuWWW67YUfXaa6/JjjvuWNyetdpqqxWK6Wf6iiuukClTpnQ631pj6MADDywYaZ7Qz66ep6HnAWn8IbsMP/3008L8Uf1OPvlkOfLII4sdXLNnzy54q4nX1TuGai9TzXeaTw444IAij+i/tz17qtHroVwwqtGoPL/2ta8t8ol4/PHHC/5bbbWV6E6pklXo9dCZMdSonhpcGfOAAQMK/nrNq6ZqlOnZS6qpLmbbalprrugtx9pWr81PPvlEfvzjHxc/Qug18dFHHxUL4to+lbX+MNHeOXYh3wnl9ajGoRq9tddje7F3dDZMM8ZjC1Nd8ND1vodrO+zIGCrZrbzyysXt6G2/azv6u8V1op+VBx98sIjj/vvvF71FWG/X0vy5zz77FDuha6/X0OukHuAQY6jW4G5vN2vo515ja/sZ6ew7QN+vMeh3nua2Rmqtej8AtPf38hrT8X7729/KhAkTinMs11xzTTnkkEOKsyv1+1bn+8c//lEuueQSue+++4qdm1rD6ZlN7eWZzz77rDgHU3deNfL+ZvjU05u/Lx4EMIYWD52ZJQQg8C8CtTuG9H53vVUs9MBV/YLWhYLZ3IqHAAAgAElEQVQWYuVZLroQKM8D0QJFFwH6Ra+vjgpSLVR0cau3jtT2pQuwciGuhYWaUuWuJt2WrYvGc845p7j9bZ111ikWkNOmTSv62GabbYr7+MvFLsIvXgQaNYbqGQGPPPKIHHTQQcU1rddzv3795IMPPpBHH320WHzoAlhNkSWXXLIA3Mx1qdf54YcfXvyKrH3qORXaX/k50sXNGWecsdBOpvLWKl2wl3Hp+OX13945FmUBryaYtlOj4otf/GJxho8W2j179iwWWLpQ18VO2a9+bvVz2LbPsj81b//5z38Wuwo1dn2V52nogl/NXu270dcTTzxRmDL60s+9LvLVlD7ttNOK2PT21tDD8Bu9HnTMv//974WxrIuUG2+8sTD/ylfI9aCLHs1Rl156aZHftthii4UQ6LWn81Lta82IZq6H9oyhenlV9dTbJ/Vw4fL6LRe53/nOd2SZZZYpFmxq6Hz5y19ecD22dx5XOf6xxx5bXMf60s/KK6+8suBaUjNIb5/Rv+t1ot8V+jnSl962p/m/vI2zXux6bbb9Tiivx1/+8peiOtW7HvVMGL2NVD9nOm81w1ZYYYXiNkKdY64vD8ZQV10ntfm2zJ1662lZO6iGbW8LDb1O6l0HIcaQGvGaz9UM0R/lfvKTnyzovpnPfW0Npp9TNaHVRC+/nzS/7L///gvqJj1XUusiPVNLf0gr25Tn7WktdfbZZxfGTFlrVTGG9EEjWoM999xzRT7Q+euZXvr5Uu2OOeYYOfPMMwsG+vlT7crvvbZ5Rt+v37f6v/L9+gNH+Z2n3xNqrus45SuUTz2t+fviQwBjaPHRmplCAAL/IlB+aeoCSE0X3UGkhUIjT2f6xz/+Ufyi85e//KUoNHRXQ2ksacGhv/rrYlaLMv3n0ksv3aExVLsQ1KJk6623LvrSX4f0V6EjjjhC1MjSX5zKRZr+d41Zb3PTc0G0KNSXjv0f//EfxUJXx9VFD0//WPwu+XpGQHmujBbn+sutfgYuuOCC4qlU5av2NkotsPVaU0Oi9mwiXYCqeaBFqb5Cr0s1D7Q41mtVzVk1Pcpb2XShoAvm008/vSjk9TOlC3gtkPVXV11o64HZas6WRon2p9e+Xvdq2OgivDRlygJf49S2ukDRz5l+tpZaaqnil+fyttG289WFjC4w1Cwoz8ao7U/70oJdz87QV+0tWW0XQPWuRt01pIt+NVV0oaK/9qvxdNhhhxU7T0J2IJVj1bseamOqvd2jNvZmrgfddTVkyJB2z6/SXZu6s+v111+Xa665Rr75zW8Wv6CHXg8ae3vGkBojej3rYd56Demv9OX1+5//+Z/FLS1qjtRe97W7aNR8qc3Hej1qbBdeeGFhZtUadLWHe+s5XZqzVSedj163uhhUI/L73/++/O53v5NvfetbxedIPy/6PaI/LOj1pCalvpr5Tqi9Htt+ljq7HrmVLPxWsqo7hlTjrrhOdFeY7krUJxZqrixzp15buotYjeRXX321OENOjQd9NXuddJS3GjGGNMfqLp1TTz21+Kxr7aK5u4y3mc99+T1Q7rjZfPPNi1pH517ma93RVeYWjb88V1I/Z/qdU1tr6Q4//dyWjMon0FUxhu66667ie0hrRP1u0NyuL/3e0Tzwi1/8ovh7mRPa1nDluX+dvb/27Cblqj9EqMHbDJ963038ffEhgDG0+GjNTCEAgX8R0AJi6tSpxa+m5dOZ9E9qDun2/3//93+XH/zgB+3+2q9Fl7bTx/tqsdP2F3xdlOiv/roAKLeat/dLZSNnHZWFSe3hwOV/a+8+fR1bn2qk55Po7TLNLCS5SNImEPIUKl2U6iJFn75X7pzQ2as5orsYtC81JGr/pn/X3TW68K69DSj0unzyySdl++23LxbMurVfC/na11tvvVUYRvqraGnI6GdVTRP9zOniou1uHDUadKeOGg+1t8aVselnWw2jr3zlKwuNpX3p7qdaE6p8g+YKvSVAd76oOaBzLvvT23RqFx9lm7I/NYw0VzT6UkO43JmjvzR/9atfLXaulIuYRvupfV+IMVR7+0ztTp5mrodSC7122t5OpjlU56SGvC5qVc9mrgedZ1tjqKNb8mqZlItEvS1SF9h6HdUaQ2oY6aK71lgvdzzoYrt2N1U5vi7Myr7KsXT3ghqn+uu+ft/oo7rL13vvvVeMoSzKWwSrfieEXo+LqzGki/aQV+0t51WNoa64TnThr6a+3l6qxkPtdaXz0s+A1gxqStZ+jrs6bzX6uPqStRqheqh+7W7mZj73ZT2l82x7Np7+N619HnrooWL+avLU/qDQ3u2StbtnR40atSAnVTWG2hurzItqWtf+4Fcy0l2baurpd7N+f+h3mRrbOgf9rtEdjbWvMmcrh3J3ZiifkM8C782fAMZQ/hozQwhAoAMCuvX4jjvuKM4UKe/bLt+qO3H0V23dhdN20doZ0PYKx/aMobJA0MWAfqm392jxv/71r8UCXMcvd0DoE4R0q7EuOHShqr8G6q4HXhCoXSi3fVx9uc1e36O7XLT4VCO0rXlY7hq59957OzzTRotV7UO3y2txu/rqqxdPtgq5LkvzRHfI6C6f9l7l47R1DN3iX+/V0a0iZYFfu4uv7OvDDz8sduSokdToIfOd9af9lod6d/ZkuLZz0Z1bupjTW0RVOz27RHe36GJfb8lquyCox6L8e1VjqNnrodagUSNm0KBBRUi6CNMdNzrX2l1JzV4PbY0h3d2jCym9RaTt7XAlk/ZMmTJv6+ehvXxcG3etKd8Z385MhPbOsGn2O6He9ajXtn6PtL0eMYYa+xR1pTHUXk4IvU4aibq9nXTNXicdjdfR4+rV4C5vc9K6Rs1xNeXVEGp7234zn/vy86sGn9ZAunN0pZVW6nCHdHmWnubU2t15tfPSfKF5Q1/l57+KMaS5u3a3VjmW/qiiRwzoD3hquOstZJ29yu8S/Y7UHyLbq/XKz3f5Q0Qon0auJ96z+BDAGFp8tGamEIBAJwT0HnT9NVh/aSqNIl0U1VuY6bkreruHFklaDKjBpLeqlTsLtBhpb8Fa7izSv+k5QXrmSdtXeW6RFlTlDghd+OhhtPr/9aW3nOgZHnqQ649+9KNOCyQugPwJdLRQ1YWt3qai187zzz+/yBlBJZlycaq/5Op5KO0VrrWFf7loCrkua3/RLs96aE+Z8ryMjgwWXVyr4fU///M/xY4TXSjoDgzdrdfejqH2+gk5d6SMsd6CQWPYZJNNFlmId3T11bJT80oPxFbGunhQ86Q8c0K5qX7f+MY3CjNN/1nvVdUYavZ60LjK2wv19j+NQ8/RKW/F1XxbLtKqXA9tF8D1dnRoXLU7c0pzqmynt+zqbWTlLbq1fNvTvbPDr0MX/M1+JzR7PS6uxpAa2p09Xl01tzp8ur1dJKHXSdvPvH6WtFZRc0NzuxoS5WHU7e0Y6iifhuatzm4l0x0uejaa3k7Z3hk4Oocqn3vdRaq7PNVQ15d+j+itWboLVb+3ag2Ucl6dmTHtmcX1PledHT7d0TVWr8+22pbGWdsfemrfV/7oUzu/ED71vkP4++JFAGNo8dKb2UIAAg0S0HM19NYS3b7b9lyJ8uk85ZOIarvURan+/Yc//GGnt5KVxUoj4ahxVFvIatGlt2foL9d6mG7tS7eq6y9H+lQ0XosfgXpGQO35Wnobgh42XHvLTOjtAbW/pjd6XdYuuhpRqHYh09kYaqDq32uNVO2/s2K81caQGnblmRN665z+ilzu4qo9aFvNoY022qi4ta+921E64ljveqhtVy6OdKdNucunyvVQniWk/yxNoNIs0jM29DZGNYuqXA/NGEM6547a6Q7Mjn7JtzaGmv1OqLfY7GjBjzEU/4yhrjKGyqdUae7Qz5QaQ+WrPJ9MD0BvlTGksdQekN3ewe1VPveaN9VI1QOc1dwtDSIdV3cp6U5vPRtOb1NtxBhqzwis97mKYQyF3BpeawyF8GnkO5j3LD4EMIYWH62ZKQQgIFLc+qK/yOv243rnf7R3XpDeG17+kq+/Uuk5FfoLlT4RQm+p0bNR9LaX2sfZtrf4rL23vvag3BCR9Mtf49FHP+tiTh/BqgWSxtTRY6JD+ue96RGoZwTUHnCstye1Peeg3FKvh4KWt4mFUqh3XeouOjU4dAHe6G1ibRca+guq7pTTM4rUBP23f/u3IszyFrdUdgzVHvhce8tVybz26TLlfwt5rHi966FWWz1QX8+b0l/bS35Vrofap4/p3HRHo+4g0DObam/bq93BE3I9dGbwdPQ4cW1TO15bA0zPltPFph423vZlbQw1+51QbwGLMfR/SoaYwJ53DOnnSn+w0h0zutNY86DubNbdblqDfP3rXy8eTKFn7bTSGFLmekuZ5mT9AavtGW5VPve1n03tR89kU4NMd3uXP5bp2XV6HEAjxlBpiuuTwcpbUOt9rmIYQ+X5bqHn1YXwCf1+5/15E8AYyltfZgcBCLQhUN6z3civ7u1t8S6/qNs+CrYcpryfXZ9+0dnh0+WCS39Vq7etvVER9VY4LRbVIKrdydFoe96XPoFGjADd5q4H3+p10naXSu35BI2euVOPWnvXZe2BxnpORCNP0CvPMWrv12eNoTxfRv/ZqDFUGjN6OHBH89Wcob9A68HWeguXLsr0KWZdcUtGuVjV2+DUBNKD42tftYtAjVVNZ93ppY9Rb+TVyPWg/dQewKpPOtLHH+vOparXQ2l2aJ+aM/XAab1Nq+1Bzc1cD+0ZQ++8806xEP3f//3fDs8YKncy6eHQ5cHPZa7Xg6jbO4ek9oyhWvOqK28la/Y7od4CFmMonjFUXu9q0pTf/+1dp7Wf3dBbycrrRA9E113DemZN25yhBqz+r9XGkH5ulIN+JvXpfBqPGsTlq9nPfUe5T3dS6Q9tmm/KHTQvv/xykTc7+mxrX3ros+6e1R2MjZ4xVMZe+z1Qz3ws68+ObmvTHK8HYOsPfHowv14b+n3X6JlE9b4T2uNT75yjen3y97wIYAzlpSezgQAE6hAoz7jQX5X0i113DrV96lK5UCoLmvJLWf+7Lgz1vu96T7eod8aQ7sjQJyzpVvD2noKjY+lBhbqY0l8D9RdAfbqNHtz6hz/8oYi97dNIOvqVk4ti8SHQqBFQPplJyWghrcVned3rtaW3T7b3lC59jxarWujrL9NavOqtW6HXpe5y03OxdLePjq991b7Ka1l/wdVY9El/9eZWzinkjCEdsyzw25uvnt+htzzpL7b6WOOdd96501vTtL+QszpqfzXviLfeUqaLFmWhpkpneavtlV6PWfl+/cVdNdXHuFe9HnT3ZPkqnwikt+bqU4n0oG/dsal5tNYMbOZ60DGqPJVMn1hUPqWu9iBd3TGg56LUvsqnkqmpWj4lr73xa9uELvib+U7QJ+xhDDWW3+st2tvLP/pdX/sjS0fmc5k7dZeKHuxf+/3f1ddJmV/ajlHGX16r+uj2VhtDGpOegaNno+kuZt2RWPtEyWY+92q+6ePldae2PqCg7ZNh2+4QUjNEzznTW//r1W21BkxnB0XXzinEGCpNPTWn23sqme5S14Pi9XtRzXM9v1Jzv47X3vt1B7B+B2tO0lpWOT/11FNBfDCGGssfi8u7MIYWF6WZJwQgsGDhW27D1l9ndLGiC0/9ItZbKHQhqF/eWmzrLQW6ENN/10VE7a/G+ovUGWecURz+rC9dyOrC8dhjjy3a1zOGygWk7kLQlz7GVYsmLXJ0HF0M6uJJF7t664X+iqQLKS0WdLeHLuTVVCoPoNU2WgjqffWrrrpqUQD17dsX1RczAo0aAXq9qjGpO0M233zzhcyZcvu/HmSqtyMcdNBBC8690d0/amDogrr27K3Q67J2fC181Xgpr1f9m5ql+uQq/eW9vJbLBbB+tnTXTPl+/cyqWarzUfOk7Zlc9RbOalroDiAtytV00X/Xz6EuKPQzrYsQ7fPCCy8sHiFfr78QY6g2D+ivxPpUMn06jj69p+289Bd3NbY1J2lMY8aMWeSpciHGkM5PF8u33XZbYTyrkaELKF1o1C4WmrkeauPQa0NzWe/evYs8We7SabsQL6/HRq+Hjhbc5eJKb7M9/fTTC55lXtUHBIwcObIwwPQa00WYvmrPUlIjftKkSbL++usXOVfNAN3Vpvrrdapx6s6Crl7wN/ud0Oz1WOaK2qes5Zwuu8IYqv3xRQ1OvRb0s6KfJd1xqNdW2+//rr5OymtVb1vXa3KbbbYprlOtAXTni9YgWuPoy4MxVHtdK5vaH8Ka+R6o/XFPv7/0813+uKc1ne7uPPfccxeqm8ofDXQnt9ZtW2+9dZFja3O8xlnWerU5Qc0Z7U+frKacaw/W1veFGEO1Z8rpYdlaw+kPGfpS01mvJ/1uLXWrvfVbzWo1wvQIA41Dvx/01jltoy81tDVnNcMn5889cwsjgDEUxot3QwACGRAon4ijC6vaQwvbTk3PMdEvYt3ZUP66XXsgrJpCumDUly5I9Sliaszo7WR6S0N5RktHBakWCXrLixaTGkf55InaR4vrL+y6G6M8kFb70gW5FvP60sNSV1hhhWLxor8U6cGL+ghwvVWukdtzMpCTKdQQaNQY0iblAlqvaTUD9PNQLnj111L95VsXIXpN6S4Q3dHw9NNPFwedqompi2d9TLC+mrkudeGuv3Dqr51qdugvwLqALx91rJ8HXUSUt1fVnu/V3vv1s6ePn9db5GofFVxv4azx1863/ByWnyn9jOvCQA9/LhcPXXUrmfbXUR7QRZTy17lq8a8mti76dOGgRnUj5m/I4aWqheaa9p7IFXo91H4oa02X2tvU2n5wQ68Hbd/erVzK8+abby6uZ2XYVk+dn5qOalaVC8raJyzpDjg1yzS36qJfc7vmZ73tUh8ZXf4Y0NH45bxCdwx1di109p1Q7/ruyKgs25XfY3oeS/lDRY5JtSuMIeWiPJVT7bWl/65P8NPPkD7ZVM+osrqVTOsXNTf0nDZ9lU92LPOV5oZNN920uFZrz6Zp9jrp6Fro7KlkbdvU7rxU41VzWLmzsJnPvd76qwfYK/fy+0lNlPKzqrsflZGa0frS8fXHBP1RQ7+/SmZljtXPgD6NUG85K+umWlOmrLXKfKA5Qnexah4JMYa0HzWW1Gguf3jU7z3NQ2XsGqP+r6z5at9fW/N1Fnsonxw/78ypOQIYQ81xoxUEIJABAf3FTb9A9Rds/SVZi39dNGhhpcbKkCFDRA/KbfvSHQb6S4/+WlMWh/rrj+7k0WJHd1mooVTeetJZQVr+yqdFiS5otdgqH0GvOzX0/AD9Zav2pYWCPolDfxUs49bFj8aghSk7hTK4OJucQogxVPvrZXsHUesvj2pAXn/99YXpWH429DrfbrvtFtnC38x1qb8Y6yL8kksuKRZcZdG+2267FQeHloV9iaPtEwF1UaCHret7dcGhv6DrOVu6KPj/2rsPIMmKOg7AraiAAbOYKMUSA1pm0cJTShEM4KlgTogIAgoqKigiihZGjKgoKKcYUAygYinGgsKACTCBionCgDlhTvV7VT31dm5mZ3dv393bfd9UWSXszHvdX/fs3fvx7+66XGnWA1G9dvaiyHKHBC75HuY7ld8BWV7QPhp+1vUWWzFUA4EEyml/+/dKqqMSeKVyKg8s8UmIl7Bsl112mTlLZgVDCT/ilwei7bfffr3fNe0bLHY+1M+2l0jVDWGnNXyx82G+PX7yezrVSvm9WkPztWvXNnOletZ2tEOchJEJlhIG5t9nc9/8Lp4055dzj6HalsX+mbDU+Zjvayqq1q1b1/w5lsMY0p8aDs+cXCvsDcsVDKXbmRf5DzDZGyx/b8gcSVXvbW9722ZJZl5dBUO5dr5T+b2ZOZpNl+vv5tw71cTZYyvBRdpT9/Na6jyZNsyLCYZyjVqZmd+P48tmF/u9z3ckvy/z+ySV0gv586me1JU/azJu9Xd8/iNHfidM+ntTAqXsC5S/76Xd+btZlhNnrLNkb82aNYsOhur4pd1ZVpfxyyt/70zFZn4fjy+PSzuyB119f/0PidP+zrcUnxX2ddbcjgQEQx3BuiwBAgQIECBAgED/Bear7ul/67WQAAECBAhsuIBgaMMNXYEAAQIECBAgQGCFCgiGVujAaTYBAgQILJuAYGjZKF2IAAECBAgQIEBgpQkIhlbaiGkvAQIECCy3gGBouUVdjwABAgQIECBAYMUICIZWzFBpKAECBAh0JCAY6gjWZQkQIECAAAECBPovIBjq/xhpIQECBAh0KyAY6tbX1QkQIECAAAECBAgQIECAAAECvRUQDPV2aDSMAAECBAgQIECAAAECBAgQINCtgGCoW19XJ0CAAAECBAgQIECAAAECBAj0VkAw1Nuh0TACBAgQIECAAAECBAgQIECAQLcCgqFufV2dAAECBAgQIECAAAECBAgQINBbAcFQb4dGwwgQIECAAAECBAgQIECAAAEC3QoIhrr1dXUCBAgQIECAAAECBAgQIECAQG8FBEO9HRoNI0CAAAECBAgQIECAAAECBAh0KyAY6tbX1QkQIECAAAECBAgQIECAAAECvRUQDPV2aDSMAAECBAgQIECAAAECBAgQINCtgGCoW19XJ0CAAAECBAgQIECAAAECBAj0VkAw1Nuh0TACBAgQIECAAAECBAgQIECAQLcCgqFufV2dAAECBAgQIECAAAECBAgQINBbAcFQb4dGwwgQIECAAAECBAgQIECAAAEC3QoIhrr1dXUCBAgQIECAAAECBAgQIECAQG8FBEO9HRoNI0CAAAECBAgQIECAAAECBAh0KyAY6tbX1QkQIECAAAECBAgQIECAAAECvRUQDPV2aDSMAAECBAgQIECAAAECBAgQINCtgGCoW19XJ0CAAAECBAgQIECAAAECBAj0VkAw1Nuh0TACBAgQIECAAAECBAgQIECAQLcCgqFufV2dAAECBAgQIECAAAECBAgQINBbAcFQb4dGwwgQIECAAAECBAgQIECAAAEC3QoIhrr1dXUCBAgQIECAAAECBAgQIECAQG8FBEO9HRoNI0CAAAECBAgQIECAAAECBAh0KyAY6tbX1QkQIECAAAECBAgQIECAAAECvRUQDPV2aDSMAAECBAgQIECAAAECBAgQINCtgGCoW19XJ0CAAAECBAgQIECAAAECBAj0VkAw1Nuh0TACBAgQIECAAAECBAgQIECAQLcCgqFufV2dAAECBAgQIECAAAECBAgQINBbAcFQb4dGwwgQIECAAAECBAgQIECAAAEC3QoIhrr1dXUCBAgQIECAAAECBAgQIECAQG8FBEO9HRoNI0CAAAECBAgQIECAAAECBAh0KyAY6tbX1QkQIECAAAECBAgQIECAAAECvRUQDPV2aDSMAAECBAgQIECAAAECBAgQINCtgGCoW19XJ0CAAAECBAgQIECAAAECBAj0VkAw1Nuh0TACBAgQIECAAAECBAgQIECAQLcCgqFufV2dAAECBAgQIECAAAECBAgQINBbAcFQb4dGwwgQIECAAAECBAgQIECAAAEC3QoIhrr1dXUCBAgQIECAAAECBAgQIECAQG8FBEO9HRoNI0CAAAECBAgQIECAAAECBAh0KyAY6tbX1QkQIECAAAECBAgQIECAAAECvRUQDPV2aDSMAAECBAgQIECAAAECBAgQINCtgGCoW19XJ0CAAAECBAgQIECAAAECBAj0VkAw1Nuh0TACBAgQIECAAAECBAgQIECAQLcCgqFufV2dAAECBAgQIECAAAECBAgQINBbAcFQb4dGwwgQIECAAAECBAgQIECAAAEC3QoIhrr1dXUCBAgQIECAAAECBAgQIECAQG8FBEO9HRoNI0CAAAECBAgQIECAAAECBAh0KyAY6tbX1QkQIECAQOcCf/vb38ozn/nM8ta3vnXB93rxi19cXvCCFyz4/V2/8be//W157GMfW375y1+W97///eWWt7xl17dc0devY/7lL3+5U6/vfe975ZGPfGQ5//zzJ3pd61rXKjvuuGN50IMeVPbcc89y7Wtfe0W7Tmv8P/7xj/KhD32omZd3vvOdV00ff/KTn5TTTz+97LPPPmXLLbdcNf3SEQIECBBYnIBgaHFe3k2AAAECBHonIBjq3ZB03qC+BEPtjiY0ed3rXlfud7/7lctd7nKdG2zMG7zsZS8rhx9+eDn77LPLPe5xj415687uddFFF5VHPepR5S53uUt57WtfKxjqTNqFCRAg0H8BwVD/x0gLCRAgQIDAvALtYOjd7353U3mz0l4qhvo5YrViKK2bVMn1z3/+s1x44YXl1a9+dTnppJPKTW5yk/LOd76z7LTTTv3s0BJb9ZKXvKQceeSRqyoYqmN797vfXTC0xHnhYwQIEFgtAoKh1TKS+kGAAAECgxUQDA126Dvv+KxgqDYgS61e85rXNFU1a9euLSeccEK53vWu13n7NtYNBEMbS9p9CBAgQGBTCAiGNoW6exIgQIAAgWUU2NBgqF058PKXv7x84hOfKK9//evLOeec0+ypcsABB5QnP/nJ5SpXuUr51re+1VQXfOQjH2l68OAHP7g873nPK9ttt92oR+3rvfSlLy2nnHJKecc73tFc7253u1vZa6+9yhOe8ITmevU1q2Lo4osvbipSPvzhD5dzzz23qUy5733vWw466KByu9vdbrR06ac//Wl5zGMeUy677LKpe+/U9t3sZjcrb3/728s1r3nNphkJN7Lfytve9rbyhS98ofl3WTaUvu++++5l8803X2/U/vvf/5YzzzyzHHfcceWzn/1s+d3vftdUy2RfnvE+1g//+te/bu4bl/Ql+/TsvPPO5UlPelK5973vPfE+4zeetpTsPe95T3nc4x5XUjm26667NveJffo8zX6+qbjQYCjX+NnPflYe//jHl89//vPN/EhA1H4t1rcdxmy11VbrzbunP/3pc8a+3itjkrn2vve9r6uCY7kAABOkSURBVJxxxhlN3/PKuDzsYQ8rj370o+fshdSerwceeGB50YteVE499dRmTFJ9l+/C+B5LtTJv3Dvvzc8yD/P55z73ueU+97lPSZs++tGPlje/+c3NPMn3KuOd79bVrna19YZgfI5Mm+/54Pj3N9ev8zGf22OPPcrBBx9cbnrTm47uU23bN84SwPRnte4TtYy/cl2KAAECq05AMLTqhlSHCBAgQGBoAssVDN3iFrdoQok82GZ5yRWveMVy3nnnlT//+c/lWc96Vtlll13KU57ylLLFFluUbbbZpvzgBz9oHoATOLzrXe8ahUP1QfXWt751ufKVr1xOPPHEcsc73rFc4xrXaB6wE54kUMpm2VtvvXUzXNOCof/973/NQ/ohhxzS3CsP1HnYzYNzQpU8VGcT7Wy+fYUrXKH85z//af45e8JMW1ZXH+ZT4ZLP5ZXrpY/pR655hzvcoblebW8CjyyXuu51rzuaXgmfEnzlf3nF7KpXverIJcHMG9/4xjmh2QUXXFD23nvvUeiWvmT8qvNRRx1VDjvssJnh0Kxg6NnPfnb50pe+VL75zW82fcmr3iNhx7HHHjsKxOb7viwmGMpYJTSMY8LChA+bbbbZkn1reJGN0jNmGaPb3/725Q9/+MNo7N/ylrc0QU/d0+jf//53M04JZOqYJFT605/+VLJRd17jc6/2MQFdApxsgJ75femllzZ9eO9739vMg7wvY5zrJUDKdepcyvxMmJjvxHgbE8796Ec/ato0/r162tOeVl75ylfO2d8n45bAKPfM/Ejo+pe//KVpf+Zm5tv+++/fzM92MJTvb+bfunXrmu9bAp76Hc33Jm2tG2dn/D/wgQ80cyL9zj0SHKUtNSgd2u9R/SVAgMCQBQRDQx59fSdAgACBVSGwXMFQHkQT8uShMRvS5mH7G9/4RlOBcskllzQPnXlQzj8nQEpglAfiVNjkAT2hUftBtT7YvulNbyoPeMADyuUvf/nm4f75z39+s9QoAcLRRx/dXGtaMJRgIxvk5iH9mGOOaaqB8v6EEF/84hfLU5/61Oah+/jjj2/el1cqJh760Ic27x3fVDdhTh7GU1GSB+Pb3OY2TaVQ2pRAYd99923aVAOgtDcPy7l3lkkluMkDee7/hje8oTzjGc8ou+22W/P/U4GUV+6Rio0EGmlHPBMmJLTK57NBcypH0r6Y5PXtb3+7qUxKZdRpp51Wdthhh3nn5qxgKB8e70u9R/o+qaJn0g0XEwzl85/+9KebSqVU5mReXP3qV1+Sb67Vrmpp9yXhTaraMvZ5ffCDH2zma3vsc1JaQrmb3/zmo24llMtnUtGUaqJUdY3P14xBAsMEMAmZMj7537SlZDUYGvdOGzPHE+BkSV3mRuZI/V6l8i5h41//+tem/al6yyunhOX7lXmfuVu/a5lvCUITuCU4ymfiPN7+8e9vvqMJGjMfE4KmIvBKV7rSnM/ZY2hV/DGgEwQIENggAcHQBvH5MAECBAgQ2PQCiz2VbHzJSPtI8hzJnaUn9fX3v/+9CXASZGQ5SkKS9pKqLI9J5UT7obN9vQQ2edhun1JVlxwlbKoPxZOCoRqk5KE8VRKHHnroqAKltu9Tn/pUE0JkWVldFvab3/ymeehOhVENf+r7v/Od75SHP/zhTQCW4CDL2b7+9a83x63f6U53asKM61//+nMG9Ve/+lUTsqT6ol6vvWTt5JNPLqmOar/qmKTapC5Lqv8ugVaWkd3qVrea85lUUGXZV5ZI1ZBr2uyaFQylf2nXtttuu949ElbEMyHDrNdig6FUzaxZs6Y5mawuS1qKb9pVw5gsr0sl141udKNRcxOUZKz222+/UXVS5ljClNz3iCOOmDOP6wdjnP4ntEtlWTtYScCYwGnSqWOzgqFJ3vXUr/R//HuVTbtTQVSXZdZld/nnhK25X35eq4Jq+88666xmbsS3zt/5vr/5XEKmfEdSURTHWhFk8+lZs9/PCRAgMBwBwdBwxlpPCRAgQGCVCixXMBSeSSdP1YfiSUuzahCQaqFanVMfOBO6JBjJcpj2Kw/1qcrJg3lOsMpePJOCoVTrpKomIUy7qqJ9rT/+8Y9N8JR2fOxjH2uWyrSXNCU82GeffUYfSXiU97f7UsOC9tKy8alSjyuvlSa1Mma8CqP9uVjmIb6GMO0wIJ9L5VKW79SqocVMz1nBUJY6pQIqy/4mtakdjMx33+UIhpbi2w6Gpo1LbVuquzLP2sv8pvWpVvhMCoYSwmR821VG9TqzgqH2/K+fmbVv1vj3KtU9qWj6zGc+M5rL4/34/e9/34SeWe5W21odprW/BlTXuc515uwhJBhazDfOewkQILC6BQRDq3t89Y4AAQIEBiCwXEvJUikzafPZpQZDWR6TZWSTNtcdf0Cf9BBdH1yntStDO63y4itf+Up5yEMeMqeyoj54f//73x9V07T3JMq+LNPChbqnUQ0UathR9zyaNM3qvjbt0CABVoKquiFyPp/qjyw5u+td7zpnQ+75pu6sYGha8FODvI0VDGVfqbrn02J828FQqsKyv9X4a1bwkuVcCQ4Tolx44YVN4JJlhrGfFAzNN89mBUOTPGe1b/x79fOf/7zZ7DoVRtkXasstt1yvz+lT3Tfo7LPPbqqbZn1Pajtysfb3WzA0gD8cdJEAAQILFBAMLRDK2wgQIECAQF8F+hoMzbd3yXIFQ+0AoV0FVCuJsnSsLv+qS5pSxVP3WllstVUNACad6jRtfoxXk2Qfmew3kxPWUg1VX9kEOBUjz3nOcyaGae3r9zUYqksLU9WSUDBVLKmOSpC2kFc7YJl1RPyk4CXVYlk6ldPBso9SNjqvrwSUCf6yZKyPwVB7SdhCrARDC1HyHgIECBBYiIBgaCFK3kOAAAECBHos0NdgKBUweUDPyWTjr+UKhtoVQ+OVJXXZWF1OVvdvab+v/fn2hsSzhrtea6F79Uy6XjY3/uEPf1g+97nPNXvQpJolr1TYvPCFL1xvP6W+B0PtPaES6mRD73/961+jvXQW49sO/M4888xyr3vdaz3CScFQ3rvXXns1gVCqae55z3s2p4Rl8+cs20sYlw2d+xgM1X2rshn6tCVtk+aRiqFZ31Y/J0CAAIFZAoKhWUJ+ToAAAQIEei7Q12Aom9wmALrhDW84R7C9x1ANCyY95NdNpBOeTNtjKHuuZGlWjvKuewzVm9WNpnMSVAKcVK7kqPOTTjqp3OAGNxi1qb3hb8KM9kbZ04a+VsZM2ltmKdMlJgmGst9SluBNWtLX92Cobir+ta99bbThdtq8FN92MNQ+8a5tUAORG9/4xs2mytmrKftHnXHGGc0pee1j7OvnMvYJjvoYDNUqt7R/2ibYgqGlfLt8hgABAgRmCQiGZgn5OQECBAgQ6LlAX4OhLNlpH6tdGWuAkL1f6jKvDT2VLNUhCQeywW59tZdb5QSuVOIkeBkPf+p+RDklbPz0q1yrXuf8889vTmjLCU8//vGPm+Ah+wgl3KrHjdd7p3omJ7ilfwkiDjrooOYo8nrSVJZZ1dOh6mdmVX70ORhKlUv6e+SRRzanvmXpWO3fUnzbwVDG7Nhjjy1bbbXViKB9KlmtsMomy/UI+kmbqGesMg4Jh/oYDLU3TT/88MPLUUcdtd6pZJkjWaaXE9rivd1229ljqOe/nzWPAAECK0FAMLQSRkkbCRAgQIDAPAJ9DYYSpOQY7zzUp2onlTjZxDnBzAknnDDnCPppG/Vmv5jsCXTppZeWY445pjmlbPPNN29OHsux79mTJwHU8ccfP/GI9ywd2nPPPcuOO+7YhDmnnXZa2WGHHeZoxu/QQw9tjv9O2JPqoiw7qqFQrp3wIeFP9jHKzxL85LSsfG7XXXctObUsmyunj1kilvvmZ3klHEv/L7vssuYkshxJn1PZUsFUNxhOsJLrJRBI+JSfp5/TXn3ZYyjtyGbIOQEtgUtOoEu1U/vI96X4toOh/P8srcveSznpLhswp6ImY5/NrWsIVCvMPvnJTzbzYe+99x4FK7/4xS8a38yhvJYaDNVT9Oq4TDrlrP5ssZtP53OxTPDz3e9+twnZDjjggNGG5JdcckkzPxJetufIrEBx1ubTiznVzS9iAgQIEFidAoKh1TmuekWAAAECAxJY7AbKoclJWHW50qwHy6WeSpb7bLPNNuX0008v2Yg6IUjCouz/su+++zYbQGfD5bymPUQnADr11FPLIYcc0mzUXE8Bq6eEZUPhhDYJWbLR8fir7tuSECknf2XfofFKnXwmwVOqSVLhk2vmVKgEM/UEqNw3YUN7r5sEPQm5so9SXuljqlpyz5imb6kMShVLXZ721a9+tel7HPLz7H+z2Wabje6TkCkBVSpB5ntt7GAo7Z31ilGWcO20007rLcdbim+dd494xCPKOeec09w+Lpkr5557bhNCHXfcceX+979/c7/MlZNPPrnsv//+JSfQ1blST4fLP+da2XMqcyFh1hZbbDGz4ib3rQFQHbMsX8wJYssdDOVeZ511Vtlvv/2adqWP6XOCw/POO6/pVyqyErZuvfXWjcms7++0YKgdpCXUTPD5ile8YnTdWePt5wQIECCwegQEQ6tnLPWEAAECBAYq0NdgKMd/J0xJsJMH+DzA7rzzzk0VxO677z6nImZWdUWWYSXU+fjHPz4KBdauXdvsL5QH2mn7ArWPo0/FSAKkaa84JsQ68cQTS451z0N4HpgTJuQ+k46yT3VQNjzO0qnsEZTQKwHEbrvt1gRNtfKofc+LL764qa5JX7I3Ul4JUxIgZdlUqmJmvfoSDCW4SFVYgpYHPvCBc5Z7jfdhsb41GEqFzPbbb98EiakGSjizxx57lIMPPng931QTZTxy6lvGI2MY2yz/SzVYApYEOmlLQqRtt912ZrCSfiQETLXRunXrmuAvSxPTviwjHN/MuvZ71pyeL3BNhVOqk0455ZRmviesTBVW9lAa/+4sNRhKOzP/jjjiiMYqAdS0vbxmzUc/J0CAAIGVLSAYWtnjp/UECBAgQKB3ArMeVDdmg2swlCVkdT+jjXl/91q6wHzBydKv6pMECBAgQIDAuIBgyJwgQIAAAQIEllWgT8FQ3SQ6S8NyOlbd02dZO+xinQgIhjphdVECBAgQILCegGDIpCBAgAABAgSWVWBTB0NZ3pWjy7Nc6FWvelWz6fCk09GWtdMutuwCgqFlJ3VBAgQIECAwUUAwZGIQIECAAAECyyqwqYOh7A+0Zs2aUZ8OPPDA5mjvhezds6wQLrZBAoKhDeLzYQIECBAgsGABwdCCqbyRAAECBAgQWIjApg6GLrroovLEJz6xXHDBBc2R5YcddtjEjaMX0hfv2XQCgqFNZ+/OBAgQIDAsAcHQsMZbbwkQIECAAAECBAgQIECAAAECIwHBkMlAgAABAgQIECBAgAABAgQIEBiogGBooAOv2wQIECBAgAABAgQIECBAgAABwZA5QIAAAQIECBAgQIAAAQIECBAYqIBgaKADr9sECBAgQIAAAQIECBAgQIAAAcGQOUCAAAECBAgQIECAAAECBAgQGKiAYGigA6/bBAgQIECAAAECBAgQIECAAAHBkDlAgAABAgQIECBAgAABAgQIEBiogGBooAOv2wQIECBAgAABAgQIECBAgAABwZA5QIAAAQIECBAgQIAAAQIECBAYqIBgaKADr9sECBAgQIAAAQIECBAgQIAAAcGQOUCAAAECBAgQIECAAAECBAgQGKiAYGigA6/bBAgQIECAAAECBAgQIECAAAHBkDlAgAABAgQIECBAgAABAgQIEBiogGBooAOv2wQIECBAgAABAgQIECBAgAABwZA5QIAAAQIECBAgQIAAAQIECBAYqIBgaKADr9sECBAgQIAAAQIECBAgQIAAAcGQOUCAAAECBAgQIECAAAECBAgQGKiAYGigA6/bBAgQIECAAAECBAgQIECAAAHBkDlAgAABAgQIECBAgAABAgQIEBiogGBooAOv2wQIECBAgAABAgQIECBAgAABwZA5QIAAAQIECBAgQIAAAQIECBAYqIBgaKADr9sECBAgQIAAAQIECBAgQIAAAcGQOUCAAAECBAgQIECAAAECBAgQGKiAYGigA6/bBAgQIECAAAECBAgQIECAAAHBkDlAgAABAgQIECBAgAABAgQIEBiogGBooAOv2wQIECBAgAABAgQIECBAgAABwZA5QIAAAQIECBAgQIAAAQIECBAYqIBgaKADr9sECBAgQIAAAQIECBAgQIAAAcGQOUCAAAECBAgQIECAAAECBAgQGKiAYGigA6/bBAgQIECAAAECBAgQIECAAAHBkDlAgAABAgQIECBAgAABAgQIEBiogGBooAOv2wQIECBAgAABAgQIECBAgAABwZA5QIAAAQIECBAgQIAAAQIECBAYqIBgaKADr9sECBAgQIAAAQIECBAgQIAAAcGQOUCAAAECBAgQIECAAAECBAgQGKiAYGigA6/bBAgQIECAAAECBAgQIECAAAHBkDlAgAABAgQIECBAgAABAgQIEBiogGBooAOv2wQIECBAgAABAgQIECBAgAABwZA5QIAAAQIECBAgQIAAAQIECBAYqIBgaKADr9sECBAgQIAAAQIECBAgQIAAAcGQOUCAAAECBAgQIECAAAECBAgQGKiAYGigA6/bBAgQIECAAAECBAgQIECAAAHBkDlAgAABAgQIECBAgAABAgQIEBiowP8BqtUc26YcfuE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Admin\Downloads\Department wise Showing Attrition r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9200"/>
            <a:ext cx="5562600" cy="4143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447800"/>
            <a:ext cx="311150"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descr="C:\Users\Admin\Downloads\Employee Attrition Statu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5715000"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672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990600" y="1295400"/>
            <a:ext cx="6096000" cy="1477328"/>
          </a:xfrm>
          <a:prstGeom prst="rect">
            <a:avLst/>
          </a:prstGeom>
        </p:spPr>
        <p:txBody>
          <a:bodyPr>
            <a:spAutoFit/>
          </a:bodyPr>
          <a:lstStyle/>
          <a:p>
            <a:r>
              <a:rPr lang="en-US" dirty="0"/>
              <a:t> In conclusion, employee attrition is a critical aspect of HRM that impacts an organization’s stability and success. By understanding its </a:t>
            </a:r>
            <a:r>
              <a:rPr lang="en-US" dirty="0" smtClean="0"/>
              <a:t>Status And </a:t>
            </a:r>
            <a:r>
              <a:rPr lang="en-US" dirty="0" smtClean="0"/>
              <a:t>Rates of Department wise </a:t>
            </a:r>
            <a:r>
              <a:rPr lang="en-US" smtClean="0"/>
              <a:t>in Attrition , businesses </a:t>
            </a:r>
            <a:r>
              <a:rPr lang="en-US" dirty="0"/>
              <a:t>can proactively address attrition and create a work environment that retains valuable talent.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Attrition 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72425" y="289853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00075" y="1523999"/>
            <a:ext cx="6096000" cy="2308324"/>
          </a:xfrm>
          <a:prstGeom prst="rect">
            <a:avLst/>
          </a:prstGeom>
        </p:spPr>
        <p:txBody>
          <a:bodyPr>
            <a:spAutoFit/>
          </a:bodyPr>
          <a:lstStyle/>
          <a:p>
            <a:r>
              <a:rPr lang="en-US" dirty="0"/>
              <a:t>Our client is ABC a leading firm and is doing well in the sector. It is recently facing a steep increase in its employee attrition . Employee attrition has gone up from 14% to 25% in the last 1 year . We are asked to prepare a strategy to immediately tackle this issue such that the firm’s business is not hampered and also to propose an efficient employee satisfaction program for long run. Currently, no such program is in place . Further salary hikes are not an option.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393955"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6967" y="3048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52400" y="993794"/>
            <a:ext cx="6096000" cy="4801314"/>
          </a:xfrm>
          <a:prstGeom prst="rect">
            <a:avLst/>
          </a:prstGeom>
        </p:spPr>
        <p:txBody>
          <a:bodyPr>
            <a:spAutoFit/>
          </a:bodyPr>
          <a:lstStyle/>
          <a:p>
            <a:r>
              <a:rPr lang="en-US" dirty="0"/>
              <a:t>The Employee Attrition dataset encompasses detailed information about employees, capturing essential parameters such as:</a:t>
            </a:r>
          </a:p>
          <a:p>
            <a:r>
              <a:rPr lang="en-US" b="1" dirty="0"/>
              <a:t>Employee Information</a:t>
            </a:r>
            <a:r>
              <a:rPr lang="en-US" dirty="0"/>
              <a:t>: Employee ID, age, gender, education, and marital status.</a:t>
            </a:r>
          </a:p>
          <a:p>
            <a:r>
              <a:rPr lang="en-US" b="1" dirty="0"/>
              <a:t>Job Role and Department</a:t>
            </a:r>
            <a:r>
              <a:rPr lang="en-US" dirty="0"/>
              <a:t>: Information on the job role, department, and job level.</a:t>
            </a:r>
          </a:p>
          <a:p>
            <a:r>
              <a:rPr lang="en-US" b="1" dirty="0"/>
              <a:t>Compensation and Benefits</a:t>
            </a:r>
            <a:r>
              <a:rPr lang="en-US" dirty="0"/>
              <a:t>: Salary, stock options, and other benefits.</a:t>
            </a:r>
          </a:p>
          <a:p>
            <a:r>
              <a:rPr lang="en-US" b="1" dirty="0"/>
              <a:t>Work Experience</a:t>
            </a:r>
            <a:r>
              <a:rPr lang="en-US" dirty="0"/>
              <a:t>: Years at company, years in current role, and years with current manager.</a:t>
            </a:r>
          </a:p>
          <a:p>
            <a:r>
              <a:rPr lang="en-US" b="1" dirty="0"/>
              <a:t>Performance and Satisfaction</a:t>
            </a:r>
            <a:r>
              <a:rPr lang="en-US" dirty="0"/>
              <a:t>: Performance ratings, job satisfaction, and work-life balance.</a:t>
            </a:r>
          </a:p>
          <a:p>
            <a:r>
              <a:rPr lang="en-US" b="1" dirty="0"/>
              <a:t>Attrition Status</a:t>
            </a:r>
            <a:r>
              <a:rPr lang="en-US" dirty="0"/>
              <a:t>: Whether the employee has left the company (yes or no).</a:t>
            </a:r>
          </a:p>
          <a:p>
            <a:r>
              <a:rPr lang="en-US" dirty="0"/>
              <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222267" y="10012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9531"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407498" y="1163181"/>
            <a:ext cx="6964117" cy="7294305"/>
          </a:xfrm>
          <a:prstGeom prst="rect">
            <a:avLst/>
          </a:prstGeom>
        </p:spPr>
        <p:txBody>
          <a:bodyPr wrap="square">
            <a:spAutoFit/>
          </a:bodyPr>
          <a:lstStyle/>
          <a:p>
            <a:r>
              <a:rPr lang="en-US" dirty="0"/>
              <a:t>Employers want to reduce turnover because recruiting and training new hires is costly. When an employee voluntarily leaves an organization, however, there may be benefits to an employer, such as</a:t>
            </a:r>
            <a:r>
              <a:rPr lang="en-US" dirty="0" smtClean="0"/>
              <a:t>:</a:t>
            </a:r>
          </a:p>
          <a:p>
            <a:pPr marL="285750" indent="-285750">
              <a:buFont typeface="Arial" panose="020B0604020202020204" pitchFamily="34" charset="0"/>
              <a:buChar char="•"/>
            </a:pPr>
            <a:r>
              <a:rPr lang="en-US" b="1" dirty="0"/>
              <a:t>Decrease in labor costs</a:t>
            </a:r>
            <a:r>
              <a:rPr lang="en-US" dirty="0" smtClean="0"/>
              <a:t>: </a:t>
            </a:r>
            <a:r>
              <a:rPr lang="en-US" dirty="0"/>
              <a:t>Layoffs can occur due to a change in business operations or a decline in profits. Unfortunately, layoffs can significantly reduce employee morale, leading to additional turnover and difficulties with future hiring. When employees leave by choice, the company can decrease costs and reduce the risk of </a:t>
            </a:r>
            <a:r>
              <a:rPr lang="en-US" dirty="0" smtClean="0"/>
              <a:t>layoffs.</a:t>
            </a:r>
          </a:p>
          <a:p>
            <a:pPr marL="285750" indent="-285750">
              <a:buFont typeface="Arial" panose="020B0604020202020204" pitchFamily="34" charset="0"/>
              <a:buChar char="•"/>
            </a:pPr>
            <a:r>
              <a:rPr lang="en-US" b="1" dirty="0"/>
              <a:t>Shifting of resources:</a:t>
            </a:r>
            <a:r>
              <a:rPr lang="en-US" dirty="0"/>
              <a:t> By choosing not to refill a position, employers can assign new duties to other employees, change departmental workflows or shift resources within an </a:t>
            </a:r>
            <a:r>
              <a:rPr lang="en-US" dirty="0" smtClean="0"/>
              <a:t>organization.</a:t>
            </a:r>
          </a:p>
          <a:p>
            <a:pPr marL="285750" indent="-285750">
              <a:buFont typeface="Arial" panose="020B0604020202020204" pitchFamily="34" charset="0"/>
              <a:buChar char="•"/>
            </a:pPr>
            <a:r>
              <a:rPr lang="en-US" b="1" dirty="0"/>
              <a:t>New dynamics:</a:t>
            </a:r>
            <a:r>
              <a:rPr lang="en-US" dirty="0"/>
              <a:t> Attrition offers opportunities for new ideas and dynamics. It can refresh an organization and provide current employees with new opportunities</a:t>
            </a:r>
            <a:r>
              <a:rPr lang="en-US" dirty="0" smtClean="0"/>
              <a:t>.</a:t>
            </a:r>
          </a:p>
          <a:p>
            <a:pPr marL="285750" indent="-285750">
              <a:buFont typeface="Arial" panose="020B0604020202020204" pitchFamily="34" charset="0"/>
              <a:buChar char="•"/>
            </a:pPr>
            <a:r>
              <a:rPr lang="en-US" b="1" dirty="0" smtClean="0"/>
              <a:t>Culture change:</a:t>
            </a:r>
            <a:r>
              <a:rPr lang="en-US" dirty="0" smtClean="0"/>
              <a:t> It’s not always easy to change an organization’s culture, especially without replacing entire teams. Natural employee attrition allows employers to refresh a company culture without firing or layoffs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a:p>
            <a:r>
              <a:rPr lang="en-US" dirty="0" smtClean="0"/>
              <a:t>.</a:t>
            </a:r>
            <a:endParaRPr lang="en-US" dirty="0"/>
          </a:p>
          <a:p>
            <a:r>
              <a:rPr lang="en-US" dirty="0" smtClean="0"/>
              <a:t>.</a:t>
            </a:r>
            <a:endParaRPr lang="en-US" dirty="0"/>
          </a:p>
          <a:p>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00400" y="1695450"/>
            <a:ext cx="3124200" cy="923330"/>
          </a:xfrm>
          <a:prstGeom prst="rect">
            <a:avLst/>
          </a:prstGeom>
          <a:noFill/>
        </p:spPr>
        <p:txBody>
          <a:bodyPr wrap="square" rtlCol="0">
            <a:spAutoFit/>
          </a:bodyPr>
          <a:lstStyle/>
          <a:p>
            <a:r>
              <a:rPr lang="en-US" dirty="0" smtClean="0"/>
              <a:t>Formula-job satisfaction</a:t>
            </a:r>
          </a:p>
          <a:p>
            <a:r>
              <a:rPr lang="en-US" dirty="0" smtClean="0"/>
              <a:t>Pivot-summary </a:t>
            </a:r>
          </a:p>
          <a:p>
            <a:r>
              <a:rPr lang="en-US" dirty="0" smtClean="0"/>
              <a:t>Bar, pie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447800" y="1524000"/>
            <a:ext cx="2124812" cy="4247317"/>
          </a:xfrm>
          <a:prstGeom prst="rect">
            <a:avLst/>
          </a:prstGeom>
          <a:noFill/>
        </p:spPr>
        <p:txBody>
          <a:bodyPr wrap="none" rtlCol="0">
            <a:spAutoFit/>
          </a:bodyPr>
          <a:lstStyle/>
          <a:p>
            <a:r>
              <a:rPr lang="en-US" dirty="0" smtClean="0"/>
              <a:t>Employee=-</a:t>
            </a:r>
            <a:r>
              <a:rPr lang="en-US" dirty="0" err="1" smtClean="0"/>
              <a:t>Kaggle</a:t>
            </a:r>
            <a:endParaRPr lang="en-US" dirty="0" smtClean="0"/>
          </a:p>
          <a:p>
            <a:r>
              <a:rPr lang="en-US" dirty="0" smtClean="0"/>
              <a:t>13 features</a:t>
            </a:r>
          </a:p>
          <a:p>
            <a:r>
              <a:rPr lang="en-US" dirty="0" smtClean="0"/>
              <a:t>8 features</a:t>
            </a:r>
          </a:p>
          <a:p>
            <a:r>
              <a:rPr lang="en-US" dirty="0" smtClean="0"/>
              <a:t>Employee Age</a:t>
            </a:r>
          </a:p>
          <a:p>
            <a:r>
              <a:rPr lang="en-US" dirty="0" smtClean="0"/>
              <a:t>Martial status</a:t>
            </a:r>
          </a:p>
          <a:p>
            <a:r>
              <a:rPr lang="en-US" dirty="0" smtClean="0"/>
              <a:t>Attrition Status</a:t>
            </a:r>
          </a:p>
          <a:p>
            <a:r>
              <a:rPr lang="en-US" dirty="0" smtClean="0"/>
              <a:t>Department</a:t>
            </a:r>
          </a:p>
          <a:p>
            <a:r>
              <a:rPr lang="en-US" dirty="0" smtClean="0"/>
              <a:t>Distance From home</a:t>
            </a:r>
          </a:p>
          <a:p>
            <a:r>
              <a:rPr lang="en-US" dirty="0" smtClean="0"/>
              <a:t>Job satisfaction </a:t>
            </a:r>
          </a:p>
          <a:p>
            <a:r>
              <a:rPr lang="en-US" dirty="0" smtClean="0"/>
              <a:t>Monthly income</a:t>
            </a:r>
          </a:p>
          <a:p>
            <a:r>
              <a:rPr lang="en-US" dirty="0" smtClean="0"/>
              <a:t>Years at company</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85800" y="1649969"/>
            <a:ext cx="5791200" cy="1477328"/>
          </a:xfrm>
          <a:prstGeom prst="rect">
            <a:avLst/>
          </a:prstGeom>
          <a:noFill/>
        </p:spPr>
        <p:txBody>
          <a:bodyPr wrap="square" rtlCol="0">
            <a:spAutoFit/>
          </a:bodyPr>
          <a:lstStyle/>
          <a:p>
            <a:r>
              <a:rPr lang="en-US" dirty="0" smtClean="0"/>
              <a:t>Job Satisfaction-IFS(H2&gt;=4,”very high”,H2&gt;=3,”high”,H2&gt;=2,”medium”,</a:t>
            </a:r>
          </a:p>
          <a:p>
            <a:r>
              <a:rPr lang="en-US" dirty="0" err="1" smtClean="0"/>
              <a:t>TRUE,”low</a:t>
            </a:r>
            <a:r>
              <a:rPr lang="en-US" dirty="0" smtClean="0"/>
              <a:t>”)</a:t>
            </a:r>
          </a:p>
          <a:p>
            <a:endParaRPr lang="en-US" dirty="0" smtClean="0"/>
          </a:p>
          <a:p>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509</Words>
  <Application>Microsoft Office PowerPoint</Application>
  <PresentationFormat>Custom</PresentationFormat>
  <Paragraphs>87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25</cp:revision>
  <dcterms:created xsi:type="dcterms:W3CDTF">2024-03-29T15:07:22Z</dcterms:created>
  <dcterms:modified xsi:type="dcterms:W3CDTF">2024-09-08T09:56:34Z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