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a:t>STUDENT NAME: RAGHUL P</a:t>
            </a:r>
            <a:endParaRPr lang="en-US" sz="2400" dirty="0"/>
          </a:p>
          <a:p>
            <a:r>
              <a:rPr lang="en-US" sz="2400" dirty="0"/>
              <a:t>REGISTER NO:  312213003</a:t>
            </a:r>
            <a:endParaRPr lang="en-US" sz="2400" dirty="0"/>
          </a:p>
          <a:p>
            <a:r>
              <a:rPr lang="en-US" sz="2400" dirty="0"/>
              <a:t>DEPARTMENT:  COMMERCE</a:t>
            </a:r>
            <a:endParaRPr lang="en-US" sz="2400" dirty="0"/>
          </a:p>
          <a:p>
            <a:r>
              <a:rPr lang="en-US" sz="2400" dirty="0"/>
              <a:t>COLLEGE: VEL TECH RANGA SANKU ARTS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3657600" y="31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457200" y="381000"/>
            <a:ext cx="10721975" cy="7014845"/>
          </a:xfrm>
          <a:prstGeom prst="rect">
            <a:avLst/>
          </a:prstGeom>
          <a:noFill/>
        </p:spPr>
        <p:txBody>
          <a:bodyPr wrap="square" rtlCol="0">
            <a:noAutofit/>
          </a:bodyPr>
          <a:p>
            <a:endParaRPr lang="en-US"/>
          </a:p>
          <a:p>
            <a:r>
              <a:rPr lang="en-US" sz="2000" b="1"/>
              <a:t>1.Data Input:</a:t>
            </a:r>
            <a:endParaRPr lang="en-US" sz="2000" b="1"/>
          </a:p>
          <a:p>
            <a:r>
              <a:rPr lang="en-US" sz="2000"/>
              <a:t>           </a:t>
            </a:r>
            <a:r>
              <a:rPr lang="en-US" sz="2000" i="1"/>
              <a:t>&lt;Overview: </a:t>
            </a:r>
            <a:r>
              <a:rPr lang="en-US" sz="2000"/>
              <a:t>Import employee performance data into Excel.</a:t>
            </a:r>
            <a:endParaRPr lang="en-US" sz="2000"/>
          </a:p>
          <a:p>
            <a:r>
              <a:rPr lang="en-US" sz="2000"/>
              <a:t>          </a:t>
            </a:r>
            <a:r>
              <a:rPr lang="en-US" sz="2000" i="1"/>
              <a:t> &lt;Details:</a:t>
            </a:r>
            <a:r>
              <a:rPr lang="en-US" sz="2000"/>
              <a:t> Structured data including metrics, feedback, and evaluation periods.</a:t>
            </a:r>
            <a:endParaRPr lang="en-US" sz="2000"/>
          </a:p>
          <a:p>
            <a:r>
              <a:rPr lang="en-US" sz="2000" b="1"/>
              <a:t>2.Data Cleaning:</a:t>
            </a:r>
            <a:endParaRPr lang="en-US" sz="2000" b="1"/>
          </a:p>
          <a:p>
            <a:r>
              <a:rPr lang="en-US" sz="2000"/>
              <a:t>          </a:t>
            </a:r>
            <a:r>
              <a:rPr lang="en-US" sz="2000" i="1"/>
              <a:t> &lt;Overview: </a:t>
            </a:r>
            <a:r>
              <a:rPr lang="en-US" sz="2000"/>
              <a:t>Prepare the dataset by removing duplicates, correcting errors, and filling in missing values.</a:t>
            </a:r>
            <a:endParaRPr lang="en-US" sz="2000"/>
          </a:p>
          <a:p>
            <a:r>
              <a:rPr lang="en-US" sz="2000"/>
              <a:t>         </a:t>
            </a:r>
            <a:r>
              <a:rPr lang="en-US" sz="2000" i="1"/>
              <a:t>  &lt;Details:</a:t>
            </a:r>
            <a:r>
              <a:rPr lang="en-US" sz="2000"/>
              <a:t> Ensure accuracy and consistency in data.</a:t>
            </a:r>
            <a:endParaRPr lang="en-US" sz="2000"/>
          </a:p>
          <a:p>
            <a:r>
              <a:rPr lang="en-US" sz="2000" b="1"/>
              <a:t>3.Analysis Models:</a:t>
            </a:r>
            <a:endParaRPr lang="en-US" sz="2000" b="1"/>
          </a:p>
          <a:p>
            <a:r>
              <a:rPr lang="en-US" sz="2000"/>
              <a:t>         </a:t>
            </a:r>
            <a:r>
              <a:rPr lang="en-US" sz="2000" i="1"/>
              <a:t>  &lt;Overview:</a:t>
            </a:r>
            <a:r>
              <a:rPr lang="en-US" sz="2000"/>
              <a:t> Apply statistical and analytical models to evaluate performance.</a:t>
            </a:r>
            <a:endParaRPr lang="en-US" sz="2000"/>
          </a:p>
          <a:p>
            <a:r>
              <a:rPr lang="en-US" sz="2000"/>
              <a:t>         </a:t>
            </a:r>
            <a:r>
              <a:rPr lang="en-US" sz="2000" i="1"/>
              <a:t>  &lt;Details: </a:t>
            </a:r>
            <a:r>
              <a:rPr lang="en-US" sz="2000"/>
              <a:t>Use formulas, pivot tables, and conditional formatting to identify trends and patterns.</a:t>
            </a:r>
            <a:endParaRPr lang="en-US" sz="2000"/>
          </a:p>
          <a:p>
            <a:r>
              <a:rPr lang="en-US" sz="2000" b="1"/>
              <a:t>4.Visualization:</a:t>
            </a:r>
            <a:endParaRPr lang="en-US" sz="2000" b="1"/>
          </a:p>
          <a:p>
            <a:r>
              <a:rPr lang="en-US" sz="2000"/>
              <a:t>          </a:t>
            </a:r>
            <a:r>
              <a:rPr lang="en-US" sz="2000" i="1"/>
              <a:t> &lt;Overview:</a:t>
            </a:r>
            <a:r>
              <a:rPr lang="en-US" sz="2000"/>
              <a:t> Create charts and graphs to represent performance metrics.</a:t>
            </a:r>
            <a:endParaRPr lang="en-US" sz="2000"/>
          </a:p>
          <a:p>
            <a:r>
              <a:rPr lang="en-US" sz="2000"/>
              <a:t>        </a:t>
            </a:r>
            <a:r>
              <a:rPr lang="en-US" sz="2000" i="1"/>
              <a:t>   &lt;Details: </a:t>
            </a:r>
            <a:r>
              <a:rPr lang="en-US" sz="2000"/>
              <a:t>Utilize bar charts, line graphs, and heatmaps for clear data presentation.</a:t>
            </a:r>
            <a:endParaRPr lang="en-US" sz="2000"/>
          </a:p>
          <a:p>
            <a:r>
              <a:rPr lang="en-US" sz="2000" b="1"/>
              <a:t>5.Scenario Analysis:</a:t>
            </a:r>
            <a:endParaRPr lang="en-US" sz="2000" b="1"/>
          </a:p>
          <a:p>
            <a:r>
              <a:rPr lang="en-US" sz="2000"/>
              <a:t>           </a:t>
            </a:r>
            <a:r>
              <a:rPr lang="en-US" sz="2000"/>
              <a:t>&lt;Overview: Perform "what-if" analysis to predict outcomes based on different scenarios.</a:t>
            </a:r>
            <a:endParaRPr lang="en-US" sz="2000"/>
          </a:p>
          <a:p>
            <a:r>
              <a:rPr lang="en-US" sz="2000"/>
              <a:t>         </a:t>
            </a:r>
            <a:r>
              <a:rPr lang="en-US" sz="2000" i="1"/>
              <a:t>  &lt;Details: </a:t>
            </a:r>
            <a:r>
              <a:rPr lang="en-US" sz="2000"/>
              <a:t>Use data tables and scenario managers to explore various performance improvement strategies.</a:t>
            </a:r>
            <a:endParaRPr lang="en-US" sz="2000"/>
          </a:p>
          <a:p>
            <a:r>
              <a:rPr lang="en-US" sz="2000" b="1"/>
              <a:t>6.Reporting:</a:t>
            </a:r>
            <a:endParaRPr lang="en-US" sz="2000" b="1"/>
          </a:p>
          <a:p>
            <a:r>
              <a:rPr lang="en-US" sz="2000"/>
              <a:t>          </a:t>
            </a:r>
            <a:r>
              <a:rPr lang="en-US" sz="2000" i="1"/>
              <a:t> &lt;Overview:</a:t>
            </a:r>
            <a:r>
              <a:rPr lang="en-US" sz="2000"/>
              <a:t> Generate comprehensive reports summarizing findings.</a:t>
            </a:r>
            <a:endParaRPr lang="en-US" sz="2000"/>
          </a:p>
          <a:p>
            <a:r>
              <a:rPr lang="en-US" sz="2000"/>
              <a:t>         </a:t>
            </a:r>
            <a:r>
              <a:rPr lang="en-US" sz="2000" i="1"/>
              <a:t>  &lt;Details:</a:t>
            </a:r>
            <a:r>
              <a:rPr lang="en-US" sz="2000"/>
              <a:t> Automate report creation with templates and integrate key insights for easy sharing.</a:t>
            </a:r>
            <a:endParaRPr lang="en-US" sz="2000"/>
          </a:p>
          <a:p>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2" name="Text Box 1"/>
          <p:cNvSpPr txBox="1"/>
          <p:nvPr/>
        </p:nvSpPr>
        <p:spPr>
          <a:xfrm>
            <a:off x="1003300" y="1245870"/>
            <a:ext cx="8350885" cy="5368925"/>
          </a:xfrm>
          <a:prstGeom prst="rect">
            <a:avLst/>
          </a:prstGeom>
          <a:noFill/>
        </p:spPr>
        <p:txBody>
          <a:bodyPr wrap="square" rtlCol="0">
            <a:noAutofit/>
          </a:bodyPr>
          <a:p>
            <a:r>
              <a:rPr lang="en-US" b="1"/>
              <a:t>1.Performance Trends:</a:t>
            </a:r>
            <a:endParaRPr lang="en-US" b="1"/>
          </a:p>
          <a:p>
            <a:r>
              <a:rPr lang="en-US"/>
              <a:t>           </a:t>
            </a:r>
            <a:r>
              <a:rPr lang="en-US" i="1"/>
              <a:t>  Overview: </a:t>
            </a:r>
            <a:r>
              <a:rPr lang="en-US"/>
              <a:t>Showed how employee performance is changing over time.</a:t>
            </a:r>
            <a:endParaRPr lang="en-US"/>
          </a:p>
          <a:p>
            <a:r>
              <a:rPr lang="en-US"/>
              <a:t>          </a:t>
            </a:r>
            <a:r>
              <a:rPr lang="en-US" i="1"/>
              <a:t>   Details:</a:t>
            </a:r>
            <a:r>
              <a:rPr lang="en-US"/>
              <a:t> Identified top performers and areas where improvement is needed.</a:t>
            </a:r>
            <a:endParaRPr lang="en-US"/>
          </a:p>
          <a:p>
            <a:endParaRPr lang="en-US"/>
          </a:p>
          <a:p>
            <a:r>
              <a:rPr lang="en-US" b="1"/>
              <a:t>2.Benchmark Comparisons:</a:t>
            </a:r>
            <a:endParaRPr lang="en-US" b="1"/>
          </a:p>
          <a:p>
            <a:r>
              <a:rPr lang="en-US"/>
              <a:t>         </a:t>
            </a:r>
            <a:r>
              <a:rPr lang="en-US" i="1"/>
              <a:t>    Overview:</a:t>
            </a:r>
            <a:r>
              <a:rPr lang="en-US"/>
              <a:t> Compared employee performance to standards or industry norms.</a:t>
            </a:r>
            <a:endParaRPr lang="en-US"/>
          </a:p>
          <a:p>
            <a:r>
              <a:rPr lang="en-US"/>
              <a:t>          </a:t>
            </a:r>
            <a:r>
              <a:rPr lang="en-US" i="1"/>
              <a:t>   Details:</a:t>
            </a:r>
            <a:r>
              <a:rPr lang="en-US"/>
              <a:t> Helped see how employees measure up to expectations or peers.</a:t>
            </a:r>
            <a:endParaRPr lang="en-US"/>
          </a:p>
          <a:p>
            <a:endParaRPr lang="en-US"/>
          </a:p>
          <a:p>
            <a:r>
              <a:rPr lang="en-US" b="1"/>
              <a:t>3.Improvement Areas:</a:t>
            </a:r>
            <a:endParaRPr lang="en-US" b="1"/>
          </a:p>
          <a:p>
            <a:r>
              <a:rPr lang="en-US"/>
              <a:t>        </a:t>
            </a:r>
            <a:r>
              <a:rPr lang="en-US" i="1"/>
              <a:t>    Overview:</a:t>
            </a:r>
            <a:r>
              <a:rPr lang="en-US"/>
              <a:t> Found specific areas where employees can improve.</a:t>
            </a:r>
            <a:endParaRPr lang="en-US"/>
          </a:p>
          <a:p>
            <a:r>
              <a:rPr lang="en-US"/>
              <a:t>           </a:t>
            </a:r>
            <a:r>
              <a:rPr lang="en-US" i="1"/>
              <a:t> Details: </a:t>
            </a:r>
            <a:r>
              <a:rPr lang="en-US"/>
              <a:t>Suggested targeted training and development opportunities.</a:t>
            </a:r>
            <a:endParaRPr lang="en-US"/>
          </a:p>
          <a:p>
            <a:endParaRPr lang="en-US"/>
          </a:p>
          <a:p>
            <a:r>
              <a:rPr lang="en-US" b="1"/>
              <a:t>4.Actionable Insights:</a:t>
            </a:r>
            <a:endParaRPr lang="en-US" b="1"/>
          </a:p>
          <a:p>
            <a:r>
              <a:rPr lang="en-US" i="1"/>
              <a:t>            Overview:</a:t>
            </a:r>
            <a:r>
              <a:rPr lang="en-US"/>
              <a:t> Provided clear recommendations for managers and HR.</a:t>
            </a:r>
            <a:endParaRPr lang="en-US"/>
          </a:p>
          <a:p>
            <a:r>
              <a:rPr lang="en-US"/>
              <a:t>      </a:t>
            </a:r>
            <a:r>
              <a:rPr lang="en-US" i="1"/>
              <a:t>      Details:</a:t>
            </a:r>
            <a:r>
              <a:rPr lang="en-US"/>
              <a:t> Offered practical steps based on data analysis to enhance performance.</a:t>
            </a:r>
            <a:endParaRPr lang="en-US"/>
          </a:p>
          <a:p>
            <a:endParaRPr lang="en-US"/>
          </a:p>
          <a:p>
            <a:r>
              <a:rPr lang="en-US" b="1"/>
              <a:t>5.Visual Reports:</a:t>
            </a:r>
            <a:endParaRPr lang="en-US" b="1"/>
          </a:p>
          <a:p>
            <a:r>
              <a:rPr lang="en-US"/>
              <a:t>        </a:t>
            </a:r>
            <a:r>
              <a:rPr lang="en-US" i="1"/>
              <a:t>    Overview</a:t>
            </a:r>
            <a:r>
              <a:rPr lang="en-US"/>
              <a:t>: Created easy-to-read charts and graphs.</a:t>
            </a:r>
            <a:endParaRPr lang="en-US"/>
          </a:p>
          <a:p>
            <a:r>
              <a:rPr lang="en-US"/>
              <a:t>       </a:t>
            </a:r>
            <a:r>
              <a:rPr lang="en-US" i="1"/>
              <a:t>     Details:</a:t>
            </a:r>
            <a:r>
              <a:rPr lang="en-US"/>
              <a:t> Made performance data simple to understand and share.</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524000" y="1447800"/>
            <a:ext cx="7524750" cy="3627755"/>
          </a:xfrm>
          <a:prstGeom prst="rect">
            <a:avLst/>
          </a:prstGeom>
          <a:noFill/>
        </p:spPr>
        <p:txBody>
          <a:bodyPr wrap="square" rtlCol="0">
            <a:noAutofit/>
          </a:bodyPr>
          <a:p>
            <a:endParaRPr lang="en-US"/>
          </a:p>
          <a:p>
            <a:r>
              <a:rPr lang="en-US" sz="2400"/>
              <a:t>Our Excel-based performance analysis provides clear insights into employee strengths and areas for improvement. By leveraging detailed data and visual tools, we help managers and HR make informed decisions, enhance productivity, and drive development. This approach not only highlights current performance trends but also supports proactive planning for future success.</a:t>
            </a:r>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1305560" y="2514600"/>
            <a:ext cx="5390515" cy="2217420"/>
          </a:xfrm>
          <a:prstGeom prst="rect">
            <a:avLst/>
          </a:prstGeom>
          <a:noFill/>
        </p:spPr>
        <p:txBody>
          <a:bodyPr wrap="square" rtlCol="0">
            <a:noAutofit/>
          </a:bodyPr>
          <a:p>
            <a:r>
              <a:rPr lang="en-US" sz="2400"/>
              <a:t>Evaluate employee performance using Excel to identify key strengths and areas for improvement. This analysis aims to enhance productivity and support decision-making by tracking and analyzing performance metrics effectively.</a:t>
            </a:r>
            <a:endParaRPr lang="en-US" sz="2400"/>
          </a:p>
          <a:p>
            <a:endParaRPr lang="en-US" sz="2000"/>
          </a:p>
          <a:p>
            <a:endParaRPr lang="en-US" sz="2000"/>
          </a:p>
          <a:p>
            <a:r>
              <a:rPr lang="en-US" sz="2000"/>
              <a:t>       </a:t>
            </a:r>
            <a:endParaRPr lang="en-US" sz="2000"/>
          </a:p>
          <a:p>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676275" y="1722120"/>
            <a:ext cx="7924800" cy="4173855"/>
          </a:xfrm>
          <a:prstGeom prst="rect">
            <a:avLst/>
          </a:prstGeom>
          <a:noFill/>
        </p:spPr>
        <p:txBody>
          <a:bodyPr wrap="square" rtlCol="0">
            <a:noAutofit/>
          </a:bodyPr>
          <a:lstStyle/>
          <a:p>
            <a:pPr indent="0" algn="l">
              <a:buFont typeface="Arial" panose="020B0604020202020204" pitchFamily="34" charset="0"/>
              <a:buNone/>
            </a:pPr>
            <a:r>
              <a:rPr lang="en-US" sz="2400" b="1" i="0" dirty="0">
                <a:solidFill>
                  <a:srgbClr val="0D0D0D"/>
                </a:solidFill>
                <a:effectLst/>
                <a:latin typeface="Times New Roman" panose="02020603050405020304" pitchFamily="18" charset="0"/>
                <a:cs typeface="Times New Roman" panose="02020603050405020304" pitchFamily="18" charset="0"/>
              </a:rPr>
              <a:t>Objective:</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r>
              <a:rPr lang="en-US" sz="2400" b="0" i="0" dirty="0">
                <a:solidFill>
                  <a:srgbClr val="0D0D0D"/>
                </a:solidFill>
                <a:effectLst/>
                <a:latin typeface="Times New Roman" panose="02020603050405020304" pitchFamily="18" charset="0"/>
                <a:cs typeface="Times New Roman" panose="02020603050405020304" pitchFamily="18" charset="0"/>
              </a:rPr>
              <a:t>             Assess employee performance by tracking key metrics and identifying areas for improvement.</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r>
              <a:rPr lang="en-US" sz="2400" b="1" i="0" dirty="0">
                <a:solidFill>
                  <a:srgbClr val="0D0D0D"/>
                </a:solidFill>
                <a:effectLst/>
                <a:latin typeface="Times New Roman" panose="02020603050405020304" pitchFamily="18" charset="0"/>
                <a:cs typeface="Times New Roman" panose="02020603050405020304" pitchFamily="18" charset="0"/>
              </a:rPr>
              <a:t>Approach:</a:t>
            </a:r>
            <a:endParaRPr lang="en-US" sz="2400" b="1" i="0" dirty="0">
              <a:solidFill>
                <a:srgbClr val="0D0D0D"/>
              </a:solidFill>
              <a:effectLst/>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r>
              <a:rPr lang="en-US" sz="2400" b="0" i="0" dirty="0">
                <a:solidFill>
                  <a:srgbClr val="0D0D0D"/>
                </a:solidFill>
                <a:effectLst/>
                <a:latin typeface="Times New Roman" panose="02020603050405020304" pitchFamily="18" charset="0"/>
                <a:cs typeface="Times New Roman" panose="02020603050405020304" pitchFamily="18" charset="0"/>
              </a:rPr>
              <a:t>           1.</a:t>
            </a:r>
            <a:r>
              <a:rPr lang="en-US" sz="2400" b="0" i="1" dirty="0">
                <a:solidFill>
                  <a:srgbClr val="0D0D0D"/>
                </a:solidFill>
                <a:effectLst/>
                <a:latin typeface="Times New Roman" panose="02020603050405020304" pitchFamily="18" charset="0"/>
                <a:cs typeface="Times New Roman" panose="02020603050405020304" pitchFamily="18" charset="0"/>
              </a:rPr>
              <a:t> Data Collection:</a:t>
            </a:r>
            <a:r>
              <a:rPr lang="en-US" sz="2400" b="0" i="0" dirty="0">
                <a:solidFill>
                  <a:srgbClr val="0D0D0D"/>
                </a:solidFill>
                <a:effectLst/>
                <a:latin typeface="Times New Roman" panose="02020603050405020304" pitchFamily="18" charset="0"/>
                <a:cs typeface="Times New Roman" panose="02020603050405020304" pitchFamily="18" charset="0"/>
              </a:rPr>
              <a:t> Gather performance data from various sources.</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400" b="0" i="1" dirty="0">
                <a:solidFill>
                  <a:srgbClr val="0D0D0D"/>
                </a:solidFill>
                <a:effectLst/>
                <a:latin typeface="Times New Roman" panose="02020603050405020304" pitchFamily="18" charset="0"/>
                <a:cs typeface="Times New Roman" panose="02020603050405020304" pitchFamily="18" charset="0"/>
              </a:rPr>
              <a:t>  2. Analysis:</a:t>
            </a:r>
            <a:r>
              <a:rPr lang="en-US" sz="2400" b="0" i="0" dirty="0">
                <a:solidFill>
                  <a:srgbClr val="0D0D0D"/>
                </a:solidFill>
                <a:effectLst/>
                <a:latin typeface="Times New Roman" panose="02020603050405020304" pitchFamily="18" charset="0"/>
                <a:cs typeface="Times New Roman" panose="02020603050405020304" pitchFamily="18" charset="0"/>
              </a:rPr>
              <a:t> Use Excel tools to analyze trends, compare performance, and visualize results.</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400" b="0" i="1" dirty="0">
                <a:solidFill>
                  <a:srgbClr val="0D0D0D"/>
                </a:solidFill>
                <a:effectLst/>
                <a:latin typeface="Times New Roman" panose="02020603050405020304" pitchFamily="18" charset="0"/>
                <a:cs typeface="Times New Roman" panose="02020603050405020304" pitchFamily="18" charset="0"/>
              </a:rPr>
              <a:t> 3. Insights:</a:t>
            </a:r>
            <a:r>
              <a:rPr lang="en-US" sz="2400" b="0" i="0" dirty="0">
                <a:solidFill>
                  <a:srgbClr val="0D0D0D"/>
                </a:solidFill>
                <a:effectLst/>
                <a:latin typeface="Times New Roman" panose="02020603050405020304" pitchFamily="18" charset="0"/>
                <a:cs typeface="Times New Roman" panose="02020603050405020304" pitchFamily="18" charset="0"/>
              </a:rPr>
              <a:t> Highlight strengths, pinpoint issues, and recommend actions for improvement..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914400" y="1219200"/>
            <a:ext cx="8319770" cy="5240020"/>
          </a:xfrm>
          <a:prstGeom prst="rect">
            <a:avLst/>
          </a:prstGeom>
          <a:noFill/>
        </p:spPr>
        <p:txBody>
          <a:bodyPr wrap="square" rtlCol="0">
            <a:noAutofit/>
          </a:bodyPr>
          <a:p>
            <a:endParaRPr lang="en-US" sz="2000"/>
          </a:p>
          <a:p>
            <a:endParaRPr lang="en-US" sz="2000"/>
          </a:p>
          <a:p>
            <a:r>
              <a:rPr lang="en-US" sz="2000" b="1"/>
              <a:t>1</a:t>
            </a:r>
            <a:r>
              <a:rPr lang="en-US" sz="2000"/>
              <a:t>.</a:t>
            </a:r>
            <a:r>
              <a:rPr lang="en-US" sz="2000" b="1"/>
              <a:t> Managers:</a:t>
            </a:r>
            <a:endParaRPr lang="en-US" sz="2000"/>
          </a:p>
          <a:p>
            <a:r>
              <a:rPr lang="en-US" sz="2000"/>
              <a:t>    </a:t>
            </a:r>
            <a:r>
              <a:rPr lang="en-US" sz="2000" i="1"/>
              <a:t>Purpose:</a:t>
            </a:r>
            <a:r>
              <a:rPr lang="en-US" sz="2000"/>
              <a:t> Make informed decisions, provide feedback, and set performance goals.</a:t>
            </a:r>
            <a:endParaRPr lang="en-US" sz="2000"/>
          </a:p>
          <a:p>
            <a:endParaRPr lang="en-US" sz="2000"/>
          </a:p>
          <a:p>
            <a:r>
              <a:rPr lang="en-US" sz="2000" b="1"/>
              <a:t>2. HR Professionals:</a:t>
            </a:r>
            <a:endParaRPr lang="en-US" sz="2000" b="1"/>
          </a:p>
          <a:p>
            <a:r>
              <a:rPr lang="en-US" sz="2000"/>
              <a:t>   </a:t>
            </a:r>
            <a:r>
              <a:rPr lang="en-US" sz="2000" i="1"/>
              <a:t>Purpose:</a:t>
            </a:r>
            <a:r>
              <a:rPr lang="en-US" sz="2000"/>
              <a:t> Assess overall employee performance, identify training needs, and support development plans.</a:t>
            </a:r>
            <a:endParaRPr lang="en-US" sz="2000"/>
          </a:p>
          <a:p>
            <a:endParaRPr lang="en-US" sz="2000"/>
          </a:p>
          <a:p>
            <a:r>
              <a:rPr lang="en-US" sz="2000" b="1"/>
              <a:t>3.</a:t>
            </a:r>
            <a:r>
              <a:rPr lang="en-US" sz="2000"/>
              <a:t> </a:t>
            </a:r>
            <a:r>
              <a:rPr lang="en-US" sz="2000" b="1"/>
              <a:t>Team Leaders:</a:t>
            </a:r>
            <a:endParaRPr lang="en-US" sz="2000" b="1"/>
          </a:p>
          <a:p>
            <a:r>
              <a:rPr lang="en-US" sz="2000"/>
              <a:t> </a:t>
            </a:r>
            <a:r>
              <a:rPr lang="en-US" sz="2000" i="1"/>
              <a:t>  Purpose:</a:t>
            </a:r>
            <a:r>
              <a:rPr lang="en-US" sz="2000"/>
              <a:t> Track individual and team performance to improve productivity and address issues.</a:t>
            </a:r>
            <a:endParaRPr lang="en-US" sz="2000"/>
          </a:p>
          <a:p>
            <a:endParaRPr lang="en-US" sz="2000"/>
          </a:p>
          <a:p>
            <a:r>
              <a:rPr lang="en-US" sz="2000" b="1"/>
              <a:t>4.</a:t>
            </a:r>
            <a:r>
              <a:rPr lang="en-US" sz="2000"/>
              <a:t> </a:t>
            </a:r>
            <a:r>
              <a:rPr lang="en-US" sz="2000" b="1"/>
              <a:t>Executives:</a:t>
            </a:r>
            <a:endParaRPr lang="en-US" sz="2000" b="1"/>
          </a:p>
          <a:p>
            <a:r>
              <a:rPr lang="en-US" sz="2000"/>
              <a:t>  </a:t>
            </a:r>
            <a:r>
              <a:rPr lang="en-US" sz="2000" i="1"/>
              <a:t> Purpose: </a:t>
            </a:r>
            <a:r>
              <a:rPr lang="en-US" sz="2000"/>
              <a:t>Review performance trends to align with organizational goals and strategic planning.</a:t>
            </a: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3001645" y="2105660"/>
            <a:ext cx="5906770" cy="3892550"/>
          </a:xfrm>
          <a:prstGeom prst="rect">
            <a:avLst/>
          </a:prstGeom>
          <a:noFill/>
        </p:spPr>
        <p:txBody>
          <a:bodyPr wrap="square" rtlCol="0">
            <a:noAutofit/>
          </a:bodyPr>
          <a:p>
            <a:r>
              <a:rPr lang="en-US" sz="2000" b="1"/>
              <a:t>Solution:</a:t>
            </a:r>
            <a:endParaRPr lang="en-US" sz="2000" b="1"/>
          </a:p>
          <a:p>
            <a:r>
              <a:rPr lang="en-US" sz="2000"/>
              <a:t>          Excel-Based Analysis: A user-friendly tool for tracking and analyzing employee performance metrics.</a:t>
            </a:r>
            <a:endParaRPr lang="en-US" sz="2000"/>
          </a:p>
          <a:p>
            <a:endParaRPr lang="en-US" sz="2000"/>
          </a:p>
          <a:p>
            <a:r>
              <a:rPr lang="en-US" sz="2000" b="1"/>
              <a:t>Value Proposition:</a:t>
            </a:r>
            <a:endParaRPr lang="en-US" sz="2000" b="1"/>
          </a:p>
          <a:p>
            <a:pPr indent="0">
              <a:buFont typeface="Arial" panose="020B0604020202020204" pitchFamily="34" charset="0"/>
              <a:buNone/>
            </a:pPr>
            <a:r>
              <a:rPr lang="en-US" sz="2000"/>
              <a:t>         1.</a:t>
            </a:r>
            <a:r>
              <a:rPr lang="en-US" sz="2000" i="1"/>
              <a:t> Data-Driven Insights: </a:t>
            </a:r>
            <a:r>
              <a:rPr lang="en-US" sz="2000"/>
              <a:t>Provides clear, actionable insights to enhance productivity and performance.</a:t>
            </a:r>
            <a:endParaRPr lang="en-US" sz="2000"/>
          </a:p>
          <a:p>
            <a:r>
              <a:rPr lang="en-US" sz="2000"/>
              <a:t>         </a:t>
            </a:r>
            <a:r>
              <a:rPr lang="en-US" sz="2000" i="1"/>
              <a:t> 2.Customizable Reports:</a:t>
            </a:r>
            <a:r>
              <a:rPr lang="en-US" sz="2000"/>
              <a:t> Tailor analysis to specific needs and goals for targeted improvements.</a:t>
            </a:r>
            <a:endParaRPr lang="en-US" sz="2000"/>
          </a:p>
          <a:p>
            <a:r>
              <a:rPr lang="en-US" sz="2000"/>
              <a:t>         3. </a:t>
            </a:r>
            <a:r>
              <a:rPr lang="en-US" sz="2000" i="1"/>
              <a:t>Easy Visualization: </a:t>
            </a:r>
            <a:r>
              <a:rPr lang="en-US" sz="2000"/>
              <a:t>Use charts and graphs for straightforward understanding of performance trends.</a:t>
            </a:r>
            <a:endParaRPr lang="en-US" sz="2000"/>
          </a:p>
          <a:p>
            <a:endParaRPr lang="en-US" sz="2000"/>
          </a:p>
          <a:p>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Box 2"/>
          <p:cNvSpPr txBox="1"/>
          <p:nvPr/>
        </p:nvSpPr>
        <p:spPr>
          <a:xfrm>
            <a:off x="686435" y="1282700"/>
            <a:ext cx="8561070" cy="4973955"/>
          </a:xfrm>
          <a:prstGeom prst="rect">
            <a:avLst/>
          </a:prstGeom>
          <a:noFill/>
        </p:spPr>
        <p:txBody>
          <a:bodyPr wrap="square" rtlCol="0">
            <a:noAutofit/>
          </a:bodyPr>
          <a:p>
            <a:r>
              <a:rPr lang="en-US" sz="2000" b="1"/>
              <a:t>1</a:t>
            </a:r>
            <a:r>
              <a:rPr lang="en-US" sz="2000"/>
              <a:t>.</a:t>
            </a:r>
            <a:r>
              <a:rPr lang="en-US" sz="2000" b="1"/>
              <a:t>Employee Information:</a:t>
            </a:r>
            <a:endParaRPr lang="en-US" sz="2000" b="1"/>
          </a:p>
          <a:p>
            <a:r>
              <a:rPr lang="en-US" sz="2000"/>
              <a:t>               </a:t>
            </a:r>
            <a:r>
              <a:rPr lang="en-US" sz="2000" i="1"/>
              <a:t> Details: </a:t>
            </a:r>
            <a:r>
              <a:rPr lang="en-US" sz="2000"/>
              <a:t>Includes names, roles, and departments.</a:t>
            </a:r>
            <a:endParaRPr lang="en-US" sz="2000"/>
          </a:p>
          <a:p>
            <a:endParaRPr lang="en-US" sz="2000"/>
          </a:p>
          <a:p>
            <a:r>
              <a:rPr lang="en-US" sz="2000" b="1"/>
              <a:t>2.Performance Metrics:</a:t>
            </a:r>
            <a:endParaRPr lang="en-US" sz="2000" b="1"/>
          </a:p>
          <a:p>
            <a:r>
              <a:rPr lang="en-US" sz="2000"/>
              <a:t>                </a:t>
            </a:r>
            <a:r>
              <a:rPr lang="en-US" sz="2000" i="1"/>
              <a:t>Details:</a:t>
            </a:r>
            <a:r>
              <a:rPr lang="en-US" sz="2000"/>
              <a:t> Data on key performance indicators (KPIs) such as sales figures, project completion rates, and attendance.</a:t>
            </a:r>
            <a:endParaRPr lang="en-US" sz="2000"/>
          </a:p>
          <a:p>
            <a:endParaRPr lang="en-US" sz="2000"/>
          </a:p>
          <a:p>
            <a:r>
              <a:rPr lang="en-US" sz="2000" b="1"/>
              <a:t>3.Evaluation Period:</a:t>
            </a:r>
            <a:endParaRPr lang="en-US" sz="2000" b="1"/>
          </a:p>
          <a:p>
            <a:r>
              <a:rPr lang="en-US" sz="2000"/>
              <a:t>                </a:t>
            </a:r>
            <a:r>
              <a:rPr lang="en-US" sz="2000" i="1"/>
              <a:t>Details:</a:t>
            </a:r>
            <a:r>
              <a:rPr lang="en-US" sz="2000"/>
              <a:t> Timeframe for performance data collection, e.g., quarterly or annually.</a:t>
            </a:r>
            <a:endParaRPr lang="en-US" sz="2000"/>
          </a:p>
          <a:p>
            <a:endParaRPr lang="en-US" sz="2000"/>
          </a:p>
          <a:p>
            <a:r>
              <a:rPr lang="en-US" sz="2000" b="1"/>
              <a:t>4.Feedback and Ratings:</a:t>
            </a:r>
            <a:endParaRPr lang="en-US" sz="2000" b="1"/>
          </a:p>
          <a:p>
            <a:r>
              <a:rPr lang="en-US" sz="2000"/>
              <a:t>               </a:t>
            </a:r>
            <a:r>
              <a:rPr lang="en-US" sz="2000" i="1"/>
              <a:t>Details: </a:t>
            </a:r>
            <a:r>
              <a:rPr lang="en-US" sz="2000"/>
              <a:t>Scores and comments from performance reviews and peer evaluations.</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438400" y="1695450"/>
            <a:ext cx="6378575" cy="4666615"/>
          </a:xfrm>
          <a:prstGeom prst="rect">
            <a:avLst/>
          </a:prstGeom>
          <a:noFill/>
        </p:spPr>
        <p:txBody>
          <a:bodyPr wrap="square" rtlCol="0">
            <a:noAutofit/>
          </a:bodyPr>
          <a:p>
            <a:r>
              <a:rPr lang="en-US" sz="2000" b="1"/>
              <a:t>1.Real-Time Data Analysis:</a:t>
            </a:r>
            <a:endParaRPr lang="en-US" sz="2000" b="1"/>
          </a:p>
          <a:p>
            <a:r>
              <a:rPr lang="en-US" sz="2000"/>
              <a:t>          </a:t>
            </a:r>
            <a:r>
              <a:rPr lang="en-US" sz="2000" i="1"/>
              <a:t>   Instant Insights: </a:t>
            </a:r>
            <a:r>
              <a:rPr lang="en-US" sz="2000"/>
              <a:t>Quickly analyze and visualize performance trends as they happen.</a:t>
            </a:r>
            <a:endParaRPr lang="en-US" sz="2000"/>
          </a:p>
          <a:p>
            <a:endParaRPr lang="en-US" sz="2000"/>
          </a:p>
          <a:p>
            <a:r>
              <a:rPr lang="en-US" sz="2000" b="1"/>
              <a:t>2.Customizable Dashboards:</a:t>
            </a:r>
            <a:endParaRPr lang="en-US" sz="2000" b="1"/>
          </a:p>
          <a:p>
            <a:r>
              <a:rPr lang="en-US" sz="2000"/>
              <a:t>           </a:t>
            </a:r>
            <a:r>
              <a:rPr lang="en-US" sz="2000" i="1"/>
              <a:t>  Tailored Views: </a:t>
            </a:r>
            <a:r>
              <a:rPr lang="en-US" sz="2000"/>
              <a:t>Adapt dashboards to specific needs, highlighting what matters most.</a:t>
            </a:r>
            <a:endParaRPr lang="en-US" sz="2000"/>
          </a:p>
          <a:p>
            <a:endParaRPr lang="en-US" sz="2000"/>
          </a:p>
          <a:p>
            <a:r>
              <a:rPr lang="en-US" sz="2000" b="1"/>
              <a:t>3.Interactive Features:</a:t>
            </a:r>
            <a:endParaRPr lang="en-US" sz="2000" b="1"/>
          </a:p>
          <a:p>
            <a:r>
              <a:rPr lang="en-US" sz="2000"/>
              <a:t>           </a:t>
            </a:r>
            <a:r>
              <a:rPr lang="en-US" sz="2000" i="1"/>
              <a:t>  Engaging Visuals:</a:t>
            </a:r>
            <a:r>
              <a:rPr lang="en-US" sz="2000"/>
              <a:t> Use interactive charts and graphs for dynamic data exploration.</a:t>
            </a:r>
            <a:endParaRPr lang="en-US" sz="2000"/>
          </a:p>
          <a:p>
            <a:endParaRPr lang="en-US" sz="2000"/>
          </a:p>
          <a:p>
            <a:r>
              <a:rPr lang="en-US" sz="2000" b="1"/>
              <a:t>4</a:t>
            </a:r>
            <a:r>
              <a:rPr lang="en-US" sz="2000" b="1"/>
              <a:t>.Automated Reporting:</a:t>
            </a:r>
            <a:endParaRPr lang="en-US" sz="2000" b="1"/>
          </a:p>
          <a:p>
            <a:r>
              <a:rPr lang="en-US" sz="2000"/>
              <a:t>           </a:t>
            </a:r>
            <a:r>
              <a:rPr lang="en-US" sz="2000" i="1"/>
              <a:t>  Efficiency: </a:t>
            </a:r>
            <a:r>
              <a:rPr lang="en-US" sz="2000"/>
              <a:t>Generate and share performance reports with a single click.</a:t>
            </a:r>
            <a:endParaRPr lang="en-US" sz="2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5482</Words>
  <Application>WPS Presentation</Application>
  <PresentationFormat>Widescreen</PresentationFormat>
  <Paragraphs>173</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91707</cp:lastModifiedBy>
  <cp:revision>14</cp:revision>
  <dcterms:created xsi:type="dcterms:W3CDTF">2024-03-29T15:07:00Z</dcterms:created>
  <dcterms:modified xsi:type="dcterms:W3CDTF">2024-09-13T16:02:46Z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3541F2D0DA324BEDA98441E1EB877D8E_13</vt:lpwstr>
  </property>
  <property fmtid="{D5CDD505-2E9C-101B-9397-08002B2CF9AE}" pid="5" name="KSOProductBuildVer">
    <vt:lpwstr>1033-12.2.0.17562</vt:lpwstr>
  </property>
</Properties>
</file>