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Century Schoolbook"/>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CenturySchoolbook-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Schoolbook-italic.fntdata"/><Relationship Id="rId25" Type="http://schemas.openxmlformats.org/officeDocument/2006/relationships/font" Target="fonts/CenturySchoolbook-bold.fntdata"/><Relationship Id="rId27" Type="http://schemas.openxmlformats.org/officeDocument/2006/relationships/font" Target="fonts/CenturySchoolboo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3dbad186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3dbad186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3dbad186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3dbad186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3dbad186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3dbad186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48731e3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48731e3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3dbad186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3dbad186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3dbad186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3dbad186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3dbad186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3dbad186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3dbad186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3dbad186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3dbad186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3dbad186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3dbad186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3dbad186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3dbad186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3dbad186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3dbad186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3dbad186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3dbad186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3dbad186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2400">
                <a:solidFill>
                  <a:srgbClr val="575F6D"/>
                </a:solidFill>
              </a:rPr>
              <a:t>Resource Allocation Model for Disaster Relief Operations with Information Crowdsourcing</a:t>
            </a:r>
            <a:endParaRPr/>
          </a:p>
        </p:txBody>
      </p:sp>
      <p:sp>
        <p:nvSpPr>
          <p:cNvPr id="55" name="Google Shape;55;p13"/>
          <p:cNvSpPr txBox="1"/>
          <p:nvPr>
            <p:ph idx="1" type="subTitle"/>
          </p:nvPr>
        </p:nvSpPr>
        <p:spPr>
          <a:xfrm>
            <a:off x="3586775" y="3230400"/>
            <a:ext cx="5421000" cy="122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900">
                <a:solidFill>
                  <a:schemeClr val="dk1"/>
                </a:solidFill>
                <a:latin typeface="Roboto"/>
                <a:ea typeface="Roboto"/>
                <a:cs typeface="Roboto"/>
                <a:sym typeface="Roboto"/>
              </a:rPr>
              <a:t>Project creator  :       </a:t>
            </a:r>
            <a:r>
              <a:rPr b="1" lang="en-GB" sz="1900">
                <a:solidFill>
                  <a:schemeClr val="dk1"/>
                </a:solidFill>
                <a:latin typeface="Roboto"/>
                <a:ea typeface="Roboto"/>
                <a:cs typeface="Roboto"/>
                <a:sym typeface="Roboto"/>
              </a:rPr>
              <a:t> RAGHUL J</a:t>
            </a:r>
            <a:endParaRPr b="1" sz="19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GB" sz="1900">
                <a:solidFill>
                  <a:schemeClr val="dk1"/>
                </a:solidFill>
                <a:latin typeface="Roboto"/>
                <a:ea typeface="Roboto"/>
                <a:cs typeface="Roboto"/>
                <a:sym typeface="Roboto"/>
              </a:rPr>
              <a:t>                                      B.Tech IT</a:t>
            </a:r>
            <a:endParaRPr b="1" sz="1900">
              <a:solidFill>
                <a:schemeClr val="dk1"/>
              </a:solidFill>
              <a:latin typeface="Roboto"/>
              <a:ea typeface="Roboto"/>
              <a:cs typeface="Roboto"/>
              <a:sym typeface="Roboto"/>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b="1" lang="en-GB" sz="3000">
                <a:solidFill>
                  <a:srgbClr val="575F6D"/>
                </a:solidFill>
              </a:rPr>
              <a:t>MODULES DESCRIPTION</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Clr>
                <a:schemeClr val="dk1"/>
              </a:buClr>
              <a:buSzPts val="1100"/>
              <a:buFont typeface="Arial"/>
              <a:buNone/>
            </a:pPr>
            <a:r>
              <a:rPr b="1" lang="en-GB" sz="2400">
                <a:solidFill>
                  <a:schemeClr val="dk1"/>
                </a:solidFill>
              </a:rPr>
              <a:t>Resource List Module:</a:t>
            </a:r>
            <a:endParaRPr b="1" sz="2400">
              <a:solidFill>
                <a:schemeClr val="dk1"/>
              </a:solidFill>
            </a:endParaRPr>
          </a:p>
          <a:p>
            <a:pPr indent="0" lvl="0" marL="0" rtl="0" algn="l">
              <a:spcBef>
                <a:spcPts val="0"/>
              </a:spcBef>
              <a:spcAft>
                <a:spcPts val="1200"/>
              </a:spcAft>
              <a:buNone/>
            </a:pPr>
            <a:r>
              <a:rPr lang="en-GB" sz="2400">
                <a:solidFill>
                  <a:schemeClr val="dk1"/>
                </a:solidFill>
              </a:rPr>
              <a:t>  This module contains list of resource what the basic of affected people needed like foods, medicines, bed sheets and living places safely. This module shows the requirements of affected areas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3"/>
          <p:cNvPicPr preferRelativeResize="0"/>
          <p:nvPr/>
        </p:nvPicPr>
        <p:blipFill>
          <a:blip r:embed="rId3">
            <a:alphaModFix/>
          </a:blip>
          <a:stretch>
            <a:fillRect/>
          </a:stretch>
        </p:blipFill>
        <p:spPr>
          <a:xfrm>
            <a:off x="1410325" y="832125"/>
            <a:ext cx="6323350" cy="4257576"/>
          </a:xfrm>
          <a:prstGeom prst="rect">
            <a:avLst/>
          </a:prstGeom>
          <a:noFill/>
          <a:ln>
            <a:noFill/>
          </a:ln>
        </p:spPr>
      </p:pic>
      <p:sp>
        <p:nvSpPr>
          <p:cNvPr id="116" name="Google Shape;116;p23"/>
          <p:cNvSpPr txBox="1"/>
          <p:nvPr/>
        </p:nvSpPr>
        <p:spPr>
          <a:xfrm>
            <a:off x="219100" y="126875"/>
            <a:ext cx="2952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700"/>
              <a:t>DATASET</a:t>
            </a:r>
            <a:endParaRPr b="1" sz="2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b="1" lang="en-GB" sz="2700"/>
              <a:t>DATASET</a:t>
            </a:r>
            <a:endParaRPr/>
          </a:p>
        </p:txBody>
      </p:sp>
      <p:pic>
        <p:nvPicPr>
          <p:cNvPr id="122" name="Google Shape;122;p24"/>
          <p:cNvPicPr preferRelativeResize="0"/>
          <p:nvPr/>
        </p:nvPicPr>
        <p:blipFill>
          <a:blip r:embed="rId3">
            <a:alphaModFix/>
          </a:blip>
          <a:stretch>
            <a:fillRect/>
          </a:stretch>
        </p:blipFill>
        <p:spPr>
          <a:xfrm>
            <a:off x="857250" y="1082425"/>
            <a:ext cx="7429500" cy="3924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5"/>
          <p:cNvPicPr preferRelativeResize="0"/>
          <p:nvPr/>
        </p:nvPicPr>
        <p:blipFill>
          <a:blip r:embed="rId3">
            <a:alphaModFix/>
          </a:blip>
          <a:stretch>
            <a:fillRect/>
          </a:stretch>
        </p:blipFill>
        <p:spPr>
          <a:xfrm>
            <a:off x="206775" y="461700"/>
            <a:ext cx="8937227" cy="4320051"/>
          </a:xfrm>
          <a:prstGeom prst="rect">
            <a:avLst/>
          </a:prstGeom>
          <a:noFill/>
          <a:ln>
            <a:noFill/>
          </a:ln>
        </p:spPr>
      </p:pic>
      <p:sp>
        <p:nvSpPr>
          <p:cNvPr id="130" name="Google Shape;130;p25"/>
          <p:cNvSpPr txBox="1"/>
          <p:nvPr/>
        </p:nvSpPr>
        <p:spPr>
          <a:xfrm>
            <a:off x="163300" y="0"/>
            <a:ext cx="312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t>Final output proposed  </a:t>
            </a:r>
            <a:endParaRPr b="1"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3000">
                <a:solidFill>
                  <a:srgbClr val="575F6D"/>
                </a:solidFill>
                <a:latin typeface="Century Schoolbook"/>
                <a:ea typeface="Century Schoolbook"/>
                <a:cs typeface="Century Schoolbook"/>
                <a:sym typeface="Century Schoolbook"/>
              </a:rPr>
              <a:t>Conclusion</a:t>
            </a:r>
            <a:endParaRPr b="1"/>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600"/>
              </a:spcBef>
              <a:spcAft>
                <a:spcPts val="0"/>
              </a:spcAft>
              <a:buClr>
                <a:schemeClr val="dk1"/>
              </a:buClr>
              <a:buSzPts val="1100"/>
              <a:buFont typeface="Arial"/>
              <a:buNone/>
            </a:pPr>
            <a:r>
              <a:rPr lang="en-GB" sz="1700">
                <a:solidFill>
                  <a:schemeClr val="dk1"/>
                </a:solidFill>
                <a:latin typeface="Century Schoolbook"/>
                <a:ea typeface="Century Schoolbook"/>
                <a:cs typeface="Century Schoolbook"/>
                <a:sym typeface="Century Schoolbook"/>
              </a:rPr>
              <a:t>In the proposed model, we estimated the demand on the basis of the priority level of AAs with the help of information crowdsourcing. However, in case of a large-scale disaster, it is hard to deﬁne the exact amount of demand that will be required at the AAs; hence, it becomes uncertain in nature. Therefore, for future research, we could consider demand as uncertain parameter in the model, and to deal with the in the rent uncertainty, who used that is associated with the parameter . Another scope of future research is the designing of a two-phase optimal transportation plan that is based on blockage of transportation According to the best of our knowledge, no research work has dealt with a two-phase evacuation plan in a disaster, based on </a:t>
            </a:r>
            <a:r>
              <a:rPr lang="en-GB" sz="1700">
                <a:solidFill>
                  <a:schemeClr val="dk1"/>
                </a:solidFill>
                <a:latin typeface="Century Schoolbook"/>
                <a:ea typeface="Century Schoolbook"/>
                <a:cs typeface="Century Schoolbook"/>
                <a:sym typeface="Century Schoolbook"/>
              </a:rPr>
              <a:t>blockage of transportation</a:t>
            </a:r>
            <a:r>
              <a:rPr lang="en-GB" sz="1700">
                <a:solidFill>
                  <a:schemeClr val="dk1"/>
                </a:solidFill>
                <a:latin typeface="Century Schoolbook"/>
                <a:ea typeface="Century Schoolbook"/>
                <a:cs typeface="Century Schoolbook"/>
                <a:sym typeface="Century Schoolbook"/>
              </a:rPr>
              <a:t> . Sometimes, in a disaster, the blockage of routes in the transport path could occur; this can also be accounted for in the modeling for future research. For a solution to the proposed problem, a different heuristic algorithm can be designed.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3600">
                <a:solidFill>
                  <a:srgbClr val="575F6D"/>
                </a:solidFill>
              </a:rPr>
              <a:t>ABSTRACT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GB" sz="2200">
                <a:solidFill>
                  <a:schemeClr val="dk1"/>
                </a:solidFill>
              </a:rPr>
              <a:t>A catastrophic event and awful function require a brisk reaction that can decrease harm and spare lives, satisfying the essential humanitarian necessities of the influenced populace Public or global associations and organizations might be started to give help yet neighborhood offices need to go about as quickly as time permits since they know about the geological area just as the nearby states of the influenced zones. Viable coordination of catastrophe help is regularly significant, especially when assets are restricted in the nearby offices and the requests are more. In such conditions, it turns into a provoking position for the offices to convey assets with the goal that the assets are ideally utilized. This project is started to address the difficult certainty by presenting the idea of need measures for requests. In such a way, the positioning of the regions dependent on resources necessity for a catastrophe situation. The system handles Resources for the affected populace and optimal Resource Allocation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3200">
                <a:solidFill>
                  <a:srgbClr val="575F6D"/>
                </a:solidFill>
              </a:rPr>
              <a:t>EXISTING SYSTEM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just">
              <a:spcBef>
                <a:spcPts val="600"/>
              </a:spcBef>
              <a:spcAft>
                <a:spcPts val="0"/>
              </a:spcAft>
              <a:buClr>
                <a:schemeClr val="dk1"/>
              </a:buClr>
              <a:buSzPct val="45833"/>
              <a:buFont typeface="Arial"/>
              <a:buNone/>
            </a:pPr>
            <a:r>
              <a:rPr lang="en-GB" sz="2400">
                <a:solidFill>
                  <a:schemeClr val="dk1"/>
                </a:solidFill>
              </a:rPr>
              <a:t>In Existing system resource is not allocated optimally and it does not connects donator and </a:t>
            </a:r>
            <a:r>
              <a:rPr lang="en-GB" sz="2400">
                <a:solidFill>
                  <a:schemeClr val="dk1"/>
                </a:solidFill>
              </a:rPr>
              <a:t>distributor</a:t>
            </a:r>
            <a:r>
              <a:rPr lang="en-GB" sz="2400">
                <a:solidFill>
                  <a:schemeClr val="dk1"/>
                </a:solidFill>
              </a:rPr>
              <a:t> to distribute the resource. In this system  Resource get’s waste and not efficiently utilized &amp; authorized. In this system it does not have any </a:t>
            </a:r>
            <a:r>
              <a:rPr lang="en-GB" sz="2400">
                <a:solidFill>
                  <a:schemeClr val="dk1"/>
                </a:solidFill>
              </a:rPr>
              <a:t>authentication</a:t>
            </a:r>
            <a:r>
              <a:rPr lang="en-GB" sz="2400">
                <a:solidFill>
                  <a:schemeClr val="dk1"/>
                </a:solidFill>
              </a:rPr>
              <a:t> process so fake donator and fake distributor can arise </a:t>
            </a:r>
            <a:endParaRPr sz="2400">
              <a:solidFill>
                <a:schemeClr val="dk1"/>
              </a:solidFill>
            </a:endParaRPr>
          </a:p>
          <a:p>
            <a:pPr indent="0" lvl="0" marL="0" rtl="0" algn="l">
              <a:spcBef>
                <a:spcPts val="600"/>
              </a:spcBef>
              <a:spcAft>
                <a:spcPts val="0"/>
              </a:spcAft>
              <a:buClr>
                <a:schemeClr val="dk1"/>
              </a:buClr>
              <a:buSzPct val="45833"/>
              <a:buFont typeface="Arial"/>
              <a:buNone/>
            </a:pPr>
            <a:r>
              <a:rPr b="1" lang="en-GB" sz="2400">
                <a:solidFill>
                  <a:schemeClr val="dk1"/>
                </a:solidFill>
              </a:rPr>
              <a:t>DRAWBACKS:</a:t>
            </a:r>
            <a:endParaRPr b="1" sz="2400">
              <a:solidFill>
                <a:schemeClr val="dk1"/>
              </a:solidFill>
            </a:endParaRPr>
          </a:p>
          <a:p>
            <a:pPr indent="-346710" lvl="0" marL="457200" rtl="0" algn="l">
              <a:spcBef>
                <a:spcPts val="600"/>
              </a:spcBef>
              <a:spcAft>
                <a:spcPts val="0"/>
              </a:spcAft>
              <a:buClr>
                <a:schemeClr val="dk1"/>
              </a:buClr>
              <a:buSzPct val="100000"/>
              <a:buChar char="●"/>
            </a:pPr>
            <a:r>
              <a:rPr lang="en-GB" sz="2400">
                <a:solidFill>
                  <a:schemeClr val="dk1"/>
                </a:solidFill>
              </a:rPr>
              <a:t>Resource is not allocated optimally</a:t>
            </a:r>
            <a:endParaRPr sz="2400">
              <a:solidFill>
                <a:schemeClr val="dk1"/>
              </a:solidFill>
            </a:endParaRPr>
          </a:p>
          <a:p>
            <a:pPr indent="-346710" lvl="0" marL="457200" rtl="0" algn="l">
              <a:spcBef>
                <a:spcPts val="0"/>
              </a:spcBef>
              <a:spcAft>
                <a:spcPts val="0"/>
              </a:spcAft>
              <a:buClr>
                <a:schemeClr val="dk1"/>
              </a:buClr>
              <a:buSzPct val="100000"/>
              <a:buChar char="●"/>
            </a:pPr>
            <a:r>
              <a:rPr lang="en-GB" sz="2400">
                <a:solidFill>
                  <a:schemeClr val="dk1"/>
                </a:solidFill>
              </a:rPr>
              <a:t>It does not connect donator and distributor.</a:t>
            </a:r>
            <a:endParaRPr sz="2400">
              <a:solidFill>
                <a:schemeClr val="dk1"/>
              </a:solidFill>
            </a:endParaRPr>
          </a:p>
          <a:p>
            <a:pPr indent="-346710" lvl="0" marL="457200" rtl="0" algn="l">
              <a:spcBef>
                <a:spcPts val="0"/>
              </a:spcBef>
              <a:spcAft>
                <a:spcPts val="0"/>
              </a:spcAft>
              <a:buClr>
                <a:schemeClr val="dk1"/>
              </a:buClr>
              <a:buSzPct val="100000"/>
              <a:buChar char="●"/>
            </a:pPr>
            <a:r>
              <a:rPr lang="en-GB" sz="2400">
                <a:solidFill>
                  <a:schemeClr val="dk1"/>
                </a:solidFill>
              </a:rPr>
              <a:t>It is not authorized.</a:t>
            </a:r>
            <a:endParaRPr sz="2400">
              <a:solidFill>
                <a:schemeClr val="dk1"/>
              </a:solidFill>
            </a:endParaRPr>
          </a:p>
          <a:p>
            <a:pPr indent="-346710" lvl="0" marL="457200" rtl="0" algn="l">
              <a:spcBef>
                <a:spcPts val="0"/>
              </a:spcBef>
              <a:spcAft>
                <a:spcPts val="0"/>
              </a:spcAft>
              <a:buClr>
                <a:schemeClr val="dk1"/>
              </a:buClr>
              <a:buSzPct val="100000"/>
              <a:buChar char="●"/>
            </a:pPr>
            <a:r>
              <a:rPr lang="en-GB" sz="2400">
                <a:solidFill>
                  <a:schemeClr val="dk1"/>
                </a:solidFill>
              </a:rPr>
              <a:t>It gets fake information. </a:t>
            </a:r>
            <a:endParaRPr sz="2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60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b="1" lang="en-GB" sz="3200">
                <a:solidFill>
                  <a:srgbClr val="575F6D"/>
                </a:solidFill>
              </a:rPr>
              <a:t>EXISTING </a:t>
            </a:r>
            <a:r>
              <a:rPr b="1" lang="en-GB" sz="3000">
                <a:solidFill>
                  <a:srgbClr val="575F6D"/>
                </a:solidFill>
              </a:rPr>
              <a:t>ARCHITECTURE</a:t>
            </a:r>
            <a:endParaRPr/>
          </a:p>
        </p:txBody>
      </p:sp>
      <p:pic>
        <p:nvPicPr>
          <p:cNvPr id="73" name="Google Shape;73;p16"/>
          <p:cNvPicPr preferRelativeResize="0"/>
          <p:nvPr/>
        </p:nvPicPr>
        <p:blipFill>
          <a:blip r:embed="rId3">
            <a:alphaModFix/>
          </a:blip>
          <a:stretch>
            <a:fillRect/>
          </a:stretch>
        </p:blipFill>
        <p:spPr>
          <a:xfrm>
            <a:off x="2208375" y="941700"/>
            <a:ext cx="5352117" cy="373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3200">
                <a:solidFill>
                  <a:srgbClr val="575F6D"/>
                </a:solidFill>
              </a:rPr>
              <a:t>PROPOSED SYSTEM</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600"/>
              </a:spcBef>
              <a:spcAft>
                <a:spcPts val="0"/>
              </a:spcAft>
              <a:buClr>
                <a:schemeClr val="dk1"/>
              </a:buClr>
              <a:buSzPct val="45833"/>
              <a:buFont typeface="Arial"/>
              <a:buNone/>
            </a:pPr>
            <a:r>
              <a:rPr lang="en-GB" sz="2400">
                <a:solidFill>
                  <a:schemeClr val="dk1"/>
                </a:solidFill>
              </a:rPr>
              <a:t>The proposed system is post-disaster relief resource allocation using website.it is optimized with resource allocation algorithms. It works as bridge for donator and distributor. Resources are efficiently utilized  optimally. Authentication  done by admin only ,where authorised </a:t>
            </a:r>
            <a:r>
              <a:rPr lang="en-GB" sz="2400">
                <a:solidFill>
                  <a:schemeClr val="dk1"/>
                </a:solidFill>
              </a:rPr>
              <a:t>donors</a:t>
            </a:r>
            <a:r>
              <a:rPr lang="en-GB" sz="2400">
                <a:solidFill>
                  <a:schemeClr val="dk1"/>
                </a:solidFill>
              </a:rPr>
              <a:t> and distributor are allowed to perform their action .</a:t>
            </a:r>
            <a:endParaRPr sz="2400">
              <a:solidFill>
                <a:schemeClr val="dk1"/>
              </a:solidFill>
            </a:endParaRPr>
          </a:p>
          <a:p>
            <a:pPr indent="0" lvl="0" marL="0" rtl="0" algn="l">
              <a:spcBef>
                <a:spcPts val="600"/>
              </a:spcBef>
              <a:spcAft>
                <a:spcPts val="0"/>
              </a:spcAft>
              <a:buClr>
                <a:schemeClr val="dk1"/>
              </a:buClr>
              <a:buSzPct val="45833"/>
              <a:buFont typeface="Arial"/>
              <a:buNone/>
            </a:pPr>
            <a:r>
              <a:rPr b="1" lang="en-GB" sz="2400">
                <a:solidFill>
                  <a:schemeClr val="dk1"/>
                </a:solidFill>
              </a:rPr>
              <a:t>ADVANTAGES</a:t>
            </a:r>
            <a:r>
              <a:rPr lang="en-GB" sz="2400">
                <a:solidFill>
                  <a:schemeClr val="dk1"/>
                </a:solidFill>
              </a:rPr>
              <a:t>:</a:t>
            </a:r>
            <a:endParaRPr sz="2400">
              <a:solidFill>
                <a:schemeClr val="dk1"/>
              </a:solidFill>
            </a:endParaRPr>
          </a:p>
          <a:p>
            <a:pPr indent="-346710" lvl="0" marL="457200" rtl="0" algn="l">
              <a:spcBef>
                <a:spcPts val="600"/>
              </a:spcBef>
              <a:spcAft>
                <a:spcPts val="0"/>
              </a:spcAft>
              <a:buClr>
                <a:schemeClr val="dk1"/>
              </a:buClr>
              <a:buSzPct val="100000"/>
              <a:buChar char="●"/>
            </a:pPr>
            <a:r>
              <a:rPr lang="en-GB" sz="2400">
                <a:solidFill>
                  <a:schemeClr val="dk1"/>
                </a:solidFill>
              </a:rPr>
              <a:t>It an optimal resource allocation.</a:t>
            </a:r>
            <a:endParaRPr sz="2400">
              <a:solidFill>
                <a:schemeClr val="dk1"/>
              </a:solidFill>
            </a:endParaRPr>
          </a:p>
          <a:p>
            <a:pPr indent="-346710" lvl="0" marL="457200" rtl="0" algn="l">
              <a:spcBef>
                <a:spcPts val="0"/>
              </a:spcBef>
              <a:spcAft>
                <a:spcPts val="0"/>
              </a:spcAft>
              <a:buClr>
                <a:schemeClr val="dk1"/>
              </a:buClr>
              <a:buSzPct val="100000"/>
              <a:buChar char="●"/>
            </a:pPr>
            <a:r>
              <a:rPr lang="en-GB" sz="2400">
                <a:solidFill>
                  <a:schemeClr val="dk1"/>
                </a:solidFill>
              </a:rPr>
              <a:t>It helps to connect donator and distributor.</a:t>
            </a:r>
            <a:endParaRPr sz="2400">
              <a:solidFill>
                <a:schemeClr val="dk1"/>
              </a:solidFill>
            </a:endParaRPr>
          </a:p>
          <a:p>
            <a:pPr indent="-346710" lvl="0" marL="457200" rtl="0" algn="l">
              <a:spcBef>
                <a:spcPts val="0"/>
              </a:spcBef>
              <a:spcAft>
                <a:spcPts val="0"/>
              </a:spcAft>
              <a:buClr>
                <a:schemeClr val="dk1"/>
              </a:buClr>
              <a:buSzPct val="100000"/>
              <a:buChar char="●"/>
            </a:pPr>
            <a:r>
              <a:rPr lang="en-GB" sz="2400">
                <a:solidFill>
                  <a:schemeClr val="dk1"/>
                </a:solidFill>
              </a:rPr>
              <a:t>It helps to utilize resources efficiently.</a:t>
            </a:r>
            <a:endParaRPr sz="2400">
              <a:solidFill>
                <a:schemeClr val="dk1"/>
              </a:solidFill>
            </a:endParaRPr>
          </a:p>
          <a:p>
            <a:pPr indent="-346710" lvl="0" marL="457200" rtl="0" algn="l">
              <a:spcBef>
                <a:spcPts val="0"/>
              </a:spcBef>
              <a:spcAft>
                <a:spcPts val="0"/>
              </a:spcAft>
              <a:buClr>
                <a:schemeClr val="dk1"/>
              </a:buClr>
              <a:buSzPct val="100000"/>
              <a:buChar char="●"/>
            </a:pPr>
            <a:r>
              <a:rPr lang="en-GB" sz="2400">
                <a:solidFill>
                  <a:schemeClr val="dk1"/>
                </a:solidFill>
              </a:rPr>
              <a:t>It gets authorized donators and distributor.</a:t>
            </a:r>
            <a:endParaRPr sz="2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3200">
                <a:solidFill>
                  <a:srgbClr val="575F6D"/>
                </a:solidFill>
              </a:rPr>
              <a:t>PROPOSED </a:t>
            </a:r>
            <a:r>
              <a:rPr b="1" lang="en-GB" sz="3000">
                <a:solidFill>
                  <a:srgbClr val="575F6D"/>
                </a:solidFill>
              </a:rPr>
              <a:t>ARCHITECTURE</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3309638" y="1210925"/>
            <a:ext cx="2524725" cy="3739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3000">
                <a:solidFill>
                  <a:srgbClr val="575F6D"/>
                </a:solidFill>
              </a:rPr>
              <a:t>MODULES: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600"/>
              </a:spcBef>
              <a:spcAft>
                <a:spcPts val="0"/>
              </a:spcAft>
              <a:buClr>
                <a:schemeClr val="dk1"/>
              </a:buClr>
              <a:buSzPts val="2400"/>
              <a:buChar char="●"/>
            </a:pPr>
            <a:r>
              <a:rPr lang="en-GB" sz="2400">
                <a:solidFill>
                  <a:schemeClr val="dk1"/>
                </a:solidFill>
              </a:rPr>
              <a:t>Login /registration- Module.</a:t>
            </a:r>
            <a:endParaRPr sz="2400">
              <a:solidFill>
                <a:schemeClr val="dk1"/>
              </a:solidFill>
            </a:endParaRPr>
          </a:p>
          <a:p>
            <a:pPr indent="-381000" lvl="0" marL="457200" rtl="0" algn="l">
              <a:spcBef>
                <a:spcPts val="0"/>
              </a:spcBef>
              <a:spcAft>
                <a:spcPts val="0"/>
              </a:spcAft>
              <a:buClr>
                <a:schemeClr val="dk1"/>
              </a:buClr>
              <a:buSzPts val="2400"/>
              <a:buChar char="●"/>
            </a:pPr>
            <a:r>
              <a:rPr lang="en-GB" sz="2400">
                <a:solidFill>
                  <a:schemeClr val="dk1"/>
                </a:solidFill>
              </a:rPr>
              <a:t>Admin –Module.</a:t>
            </a:r>
            <a:endParaRPr sz="2400">
              <a:solidFill>
                <a:schemeClr val="dk1"/>
              </a:solidFill>
            </a:endParaRPr>
          </a:p>
          <a:p>
            <a:pPr indent="-381000" lvl="0" marL="457200" rtl="0" algn="l">
              <a:spcBef>
                <a:spcPts val="0"/>
              </a:spcBef>
              <a:spcAft>
                <a:spcPts val="0"/>
              </a:spcAft>
              <a:buClr>
                <a:schemeClr val="dk1"/>
              </a:buClr>
              <a:buSzPts val="2400"/>
              <a:buChar char="●"/>
            </a:pPr>
            <a:r>
              <a:rPr lang="en-GB" sz="2400">
                <a:solidFill>
                  <a:schemeClr val="dk1"/>
                </a:solidFill>
              </a:rPr>
              <a:t>Donor- Module.</a:t>
            </a:r>
            <a:endParaRPr sz="2400">
              <a:solidFill>
                <a:schemeClr val="dk1"/>
              </a:solidFill>
            </a:endParaRPr>
          </a:p>
          <a:p>
            <a:pPr indent="-381000" lvl="0" marL="457200" rtl="0" algn="l">
              <a:spcBef>
                <a:spcPts val="0"/>
              </a:spcBef>
              <a:spcAft>
                <a:spcPts val="0"/>
              </a:spcAft>
              <a:buClr>
                <a:schemeClr val="dk1"/>
              </a:buClr>
              <a:buSzPts val="2400"/>
              <a:buChar char="●"/>
            </a:pPr>
            <a:r>
              <a:rPr lang="en-GB" sz="2400">
                <a:solidFill>
                  <a:schemeClr val="dk1"/>
                </a:solidFill>
              </a:rPr>
              <a:t>Distributor</a:t>
            </a:r>
            <a:r>
              <a:rPr lang="en-GB" sz="2400">
                <a:solidFill>
                  <a:schemeClr val="dk1"/>
                </a:solidFill>
              </a:rPr>
              <a:t>-Module.</a:t>
            </a:r>
            <a:endParaRPr sz="2400">
              <a:solidFill>
                <a:schemeClr val="dk1"/>
              </a:solidFill>
            </a:endParaRPr>
          </a:p>
          <a:p>
            <a:pPr indent="-381000" lvl="0" marL="457200" rtl="0" algn="l">
              <a:spcBef>
                <a:spcPts val="0"/>
              </a:spcBef>
              <a:spcAft>
                <a:spcPts val="0"/>
              </a:spcAft>
              <a:buClr>
                <a:schemeClr val="dk1"/>
              </a:buClr>
              <a:buSzPts val="2400"/>
              <a:buChar char="●"/>
            </a:pPr>
            <a:r>
              <a:rPr lang="en-GB" sz="2400">
                <a:solidFill>
                  <a:schemeClr val="dk1"/>
                </a:solidFill>
              </a:rPr>
              <a:t>Resource List-Module.</a:t>
            </a:r>
            <a:endParaRPr sz="2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3000">
                <a:solidFill>
                  <a:srgbClr val="575F6D"/>
                </a:solidFill>
              </a:rPr>
              <a:t>MODULES DESCRIPTION:</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600"/>
              </a:spcBef>
              <a:spcAft>
                <a:spcPts val="0"/>
              </a:spcAft>
              <a:buClr>
                <a:schemeClr val="dk1"/>
              </a:buClr>
              <a:buSzPct val="50000"/>
              <a:buFont typeface="Arial"/>
              <a:buNone/>
            </a:pPr>
            <a:r>
              <a:rPr b="1" lang="en-GB" sz="2200">
                <a:solidFill>
                  <a:schemeClr val="dk1"/>
                </a:solidFill>
              </a:rPr>
              <a:t>Login /registration- Module:</a:t>
            </a:r>
            <a:endParaRPr b="1" sz="2200">
              <a:solidFill>
                <a:schemeClr val="dk1"/>
              </a:solidFill>
            </a:endParaRPr>
          </a:p>
          <a:p>
            <a:pPr indent="0" lvl="0" marL="0" rtl="0" algn="just">
              <a:spcBef>
                <a:spcPts val="600"/>
              </a:spcBef>
              <a:spcAft>
                <a:spcPts val="0"/>
              </a:spcAft>
              <a:buClr>
                <a:schemeClr val="dk1"/>
              </a:buClr>
              <a:buSzPct val="50000"/>
              <a:buFont typeface="Arial"/>
              <a:buNone/>
            </a:pPr>
            <a:r>
              <a:rPr lang="en-GB" sz="2200">
                <a:solidFill>
                  <a:schemeClr val="dk1"/>
                </a:solidFill>
              </a:rPr>
              <a:t>  Registration module is used to register the details about the Donor/</a:t>
            </a:r>
            <a:r>
              <a:rPr lang="en-GB" sz="2200">
                <a:solidFill>
                  <a:schemeClr val="dk1"/>
                </a:solidFill>
              </a:rPr>
              <a:t>Distributor</a:t>
            </a:r>
            <a:r>
              <a:rPr lang="en-GB" sz="2200">
                <a:solidFill>
                  <a:schemeClr val="dk1"/>
                </a:solidFill>
              </a:rPr>
              <a:t>. That contain create a unique name and password. That also needs a full name of user and email id of user for authentication.</a:t>
            </a:r>
            <a:endParaRPr sz="2200">
              <a:solidFill>
                <a:schemeClr val="dk1"/>
              </a:solidFill>
            </a:endParaRPr>
          </a:p>
          <a:p>
            <a:pPr indent="0" lvl="0" marL="0" rtl="0" algn="just">
              <a:spcBef>
                <a:spcPts val="600"/>
              </a:spcBef>
              <a:spcAft>
                <a:spcPts val="0"/>
              </a:spcAft>
              <a:buNone/>
            </a:pPr>
            <a:r>
              <a:rPr lang="en-GB" sz="2200">
                <a:solidFill>
                  <a:schemeClr val="dk1"/>
                </a:solidFill>
              </a:rPr>
              <a:t>  The basic module login is used in web page. The module has username and password. That will be verified with database and allow to login to the web page.</a:t>
            </a:r>
            <a:endParaRPr sz="2200">
              <a:solidFill>
                <a:schemeClr val="dk1"/>
              </a:solidFill>
            </a:endParaRPr>
          </a:p>
          <a:p>
            <a:pPr indent="0" lvl="0" marL="0" rtl="0" algn="just">
              <a:spcBef>
                <a:spcPts val="600"/>
              </a:spcBef>
              <a:spcAft>
                <a:spcPts val="0"/>
              </a:spcAft>
              <a:buClr>
                <a:schemeClr val="dk1"/>
              </a:buClr>
              <a:buSzPct val="50000"/>
              <a:buFont typeface="Arial"/>
              <a:buNone/>
            </a:pPr>
            <a:r>
              <a:t/>
            </a:r>
            <a:endParaRPr sz="2200">
              <a:solidFill>
                <a:schemeClr val="dk1"/>
              </a:solidFill>
            </a:endParaRPr>
          </a:p>
          <a:p>
            <a:pPr indent="0" lvl="0" marL="0" rtl="0" algn="l">
              <a:spcBef>
                <a:spcPts val="600"/>
              </a:spcBef>
              <a:spcAft>
                <a:spcPts val="0"/>
              </a:spcAft>
              <a:buClr>
                <a:schemeClr val="dk1"/>
              </a:buClr>
              <a:buSzPct val="50000"/>
              <a:buFont typeface="Arial"/>
              <a:buNone/>
            </a:pPr>
            <a:r>
              <a:rPr b="1" lang="en-GB" sz="2200">
                <a:solidFill>
                  <a:schemeClr val="dk1"/>
                </a:solidFill>
              </a:rPr>
              <a:t>Admin–Module:</a:t>
            </a:r>
            <a:endParaRPr b="1" sz="2200">
              <a:solidFill>
                <a:schemeClr val="dk1"/>
              </a:solidFill>
            </a:endParaRPr>
          </a:p>
          <a:p>
            <a:pPr indent="0" lvl="0" marL="0" rtl="0" algn="l">
              <a:spcBef>
                <a:spcPts val="0"/>
              </a:spcBef>
              <a:spcAft>
                <a:spcPts val="1200"/>
              </a:spcAft>
              <a:buNone/>
            </a:pPr>
            <a:r>
              <a:rPr lang="en-GB" sz="2200">
                <a:solidFill>
                  <a:schemeClr val="dk1"/>
                </a:solidFill>
              </a:rPr>
              <a:t>  This module is used to verify the Donor/</a:t>
            </a:r>
            <a:r>
              <a:rPr lang="en-GB" sz="2200">
                <a:solidFill>
                  <a:schemeClr val="dk1"/>
                </a:solidFill>
              </a:rPr>
              <a:t>Distributor</a:t>
            </a:r>
            <a:r>
              <a:rPr lang="en-GB" sz="2200">
                <a:solidFill>
                  <a:schemeClr val="dk1"/>
                </a:solidFill>
              </a:rPr>
              <a:t>, its helps to prevent from the unauthorized problems. Admin indicates the indication for perfect and correct reviews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b="1" lang="en-GB" sz="3000">
                <a:solidFill>
                  <a:srgbClr val="575F6D"/>
                </a:solidFill>
              </a:rPr>
              <a:t>MODULES DESCRIPTION:</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600"/>
              </a:spcBef>
              <a:spcAft>
                <a:spcPts val="0"/>
              </a:spcAft>
              <a:buClr>
                <a:schemeClr val="dk1"/>
              </a:buClr>
              <a:buSzPct val="45833"/>
              <a:buFont typeface="Arial"/>
              <a:buNone/>
            </a:pPr>
            <a:r>
              <a:rPr b="1" lang="en-GB" sz="2400">
                <a:solidFill>
                  <a:schemeClr val="dk1"/>
                </a:solidFill>
              </a:rPr>
              <a:t>Donor -Module:</a:t>
            </a:r>
            <a:endParaRPr b="1" sz="2400">
              <a:solidFill>
                <a:schemeClr val="dk1"/>
              </a:solidFill>
            </a:endParaRPr>
          </a:p>
          <a:p>
            <a:pPr indent="0" lvl="0" marL="0" rtl="0" algn="just">
              <a:spcBef>
                <a:spcPts val="600"/>
              </a:spcBef>
              <a:spcAft>
                <a:spcPts val="0"/>
              </a:spcAft>
              <a:buClr>
                <a:schemeClr val="dk1"/>
              </a:buClr>
              <a:buSzPct val="45833"/>
              <a:buFont typeface="Arial"/>
              <a:buNone/>
            </a:pPr>
            <a:r>
              <a:rPr lang="en-GB" sz="2400">
                <a:solidFill>
                  <a:schemeClr val="dk1"/>
                </a:solidFill>
              </a:rPr>
              <a:t>  The donor module is used for the donation purpose after the disaster . This module is helps to donate  some resources to the victims via </a:t>
            </a:r>
            <a:r>
              <a:rPr lang="en-GB" sz="2400">
                <a:solidFill>
                  <a:schemeClr val="dk1"/>
                </a:solidFill>
              </a:rPr>
              <a:t>distributors</a:t>
            </a:r>
            <a:r>
              <a:rPr lang="en-GB" sz="2400">
                <a:solidFill>
                  <a:schemeClr val="dk1"/>
                </a:solidFill>
              </a:rPr>
              <a:t>. Donors donate any resource to affected people . </a:t>
            </a:r>
            <a:endParaRPr sz="2400">
              <a:solidFill>
                <a:schemeClr val="dk1"/>
              </a:solidFill>
            </a:endParaRPr>
          </a:p>
          <a:p>
            <a:pPr indent="0" lvl="0" marL="0" rtl="0" algn="l">
              <a:spcBef>
                <a:spcPts val="600"/>
              </a:spcBef>
              <a:spcAft>
                <a:spcPts val="0"/>
              </a:spcAft>
              <a:buClr>
                <a:schemeClr val="dk1"/>
              </a:buClr>
              <a:buSzPct val="45833"/>
              <a:buFont typeface="Arial"/>
              <a:buNone/>
            </a:pPr>
            <a:r>
              <a:rPr b="1" lang="en-GB" sz="2400">
                <a:solidFill>
                  <a:schemeClr val="dk1"/>
                </a:solidFill>
              </a:rPr>
              <a:t>Distributor</a:t>
            </a:r>
            <a:r>
              <a:rPr b="1" lang="en-GB" sz="2400">
                <a:solidFill>
                  <a:schemeClr val="dk1"/>
                </a:solidFill>
              </a:rPr>
              <a:t>-Module:</a:t>
            </a:r>
            <a:endParaRPr b="1" sz="2400">
              <a:solidFill>
                <a:schemeClr val="dk1"/>
              </a:solidFill>
            </a:endParaRPr>
          </a:p>
          <a:p>
            <a:pPr indent="0" lvl="0" marL="0" rtl="0" algn="just">
              <a:spcBef>
                <a:spcPts val="600"/>
              </a:spcBef>
              <a:spcAft>
                <a:spcPts val="0"/>
              </a:spcAft>
              <a:buClr>
                <a:schemeClr val="dk1"/>
              </a:buClr>
              <a:buSzPct val="45833"/>
              <a:buFont typeface="Arial"/>
              <a:buNone/>
            </a:pPr>
            <a:r>
              <a:rPr lang="en-GB" sz="2400">
                <a:solidFill>
                  <a:schemeClr val="dk1"/>
                </a:solidFill>
              </a:rPr>
              <a:t>  The </a:t>
            </a:r>
            <a:r>
              <a:rPr lang="en-GB" sz="2400">
                <a:solidFill>
                  <a:schemeClr val="dk1"/>
                </a:solidFill>
              </a:rPr>
              <a:t>distributor</a:t>
            </a:r>
            <a:r>
              <a:rPr lang="en-GB" sz="2400">
                <a:solidFill>
                  <a:schemeClr val="dk1"/>
                </a:solidFill>
              </a:rPr>
              <a:t> module is used after the donor donated their resource. distributer can get the resource details via our web page.it can helps  the resource given to the affected people by the </a:t>
            </a:r>
            <a:r>
              <a:rPr lang="en-GB" sz="2400">
                <a:solidFill>
                  <a:schemeClr val="dk1"/>
                </a:solidFill>
              </a:rPr>
              <a:t>distributor</a:t>
            </a:r>
            <a:r>
              <a:rPr lang="en-GB" sz="2400">
                <a:solidFill>
                  <a:schemeClr val="dk1"/>
                </a:solidFill>
              </a:rPr>
              <a:t>.   </a:t>
            </a:r>
            <a:endParaRPr sz="2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