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30" r:id="rId2"/>
    <p:sldId id="331" r:id="rId3"/>
    <p:sldId id="337" r:id="rId4"/>
    <p:sldId id="339" r:id="rId5"/>
    <p:sldId id="348" r:id="rId6"/>
    <p:sldId id="350" r:id="rId7"/>
    <p:sldId id="349" r:id="rId8"/>
    <p:sldId id="340" r:id="rId9"/>
    <p:sldId id="341" r:id="rId10"/>
    <p:sldId id="335" r:id="rId11"/>
    <p:sldId id="333" r:id="rId12"/>
    <p:sldId id="345" r:id="rId13"/>
    <p:sldId id="347" r:id="rId14"/>
    <p:sldId id="346" r:id="rId15"/>
    <p:sldId id="351" r:id="rId16"/>
    <p:sldId id="338" r:id="rId17"/>
    <p:sldId id="343" r:id="rId18"/>
  </p:sldIdLst>
  <p:sldSz cx="11880850" cy="6858000"/>
  <p:notesSz cx="6858000" cy="9144000"/>
  <p:defaultTextStyle>
    <a:defPPr>
      <a:defRPr lang="en-US"/>
    </a:defPPr>
    <a:lvl1pPr marL="0" algn="l" defTabSz="982249" rtl="0" eaLnBrk="1" latinLnBrk="0" hangingPunct="1">
      <a:defRPr sz="1900" kern="1200">
        <a:solidFill>
          <a:schemeClr val="tx1"/>
        </a:solidFill>
        <a:latin typeface="+mn-lt"/>
        <a:ea typeface="+mn-ea"/>
        <a:cs typeface="+mn-cs"/>
      </a:defRPr>
    </a:lvl1pPr>
    <a:lvl2pPr marL="491124" algn="l" defTabSz="982249" rtl="0" eaLnBrk="1" latinLnBrk="0" hangingPunct="1">
      <a:defRPr sz="1900" kern="1200">
        <a:solidFill>
          <a:schemeClr val="tx1"/>
        </a:solidFill>
        <a:latin typeface="+mn-lt"/>
        <a:ea typeface="+mn-ea"/>
        <a:cs typeface="+mn-cs"/>
      </a:defRPr>
    </a:lvl2pPr>
    <a:lvl3pPr marL="982249" algn="l" defTabSz="982249" rtl="0" eaLnBrk="1" latinLnBrk="0" hangingPunct="1">
      <a:defRPr sz="1900" kern="1200">
        <a:solidFill>
          <a:schemeClr val="tx1"/>
        </a:solidFill>
        <a:latin typeface="+mn-lt"/>
        <a:ea typeface="+mn-ea"/>
        <a:cs typeface="+mn-cs"/>
      </a:defRPr>
    </a:lvl3pPr>
    <a:lvl4pPr marL="1473371" algn="l" defTabSz="982249" rtl="0" eaLnBrk="1" latinLnBrk="0" hangingPunct="1">
      <a:defRPr sz="1900" kern="1200">
        <a:solidFill>
          <a:schemeClr val="tx1"/>
        </a:solidFill>
        <a:latin typeface="+mn-lt"/>
        <a:ea typeface="+mn-ea"/>
        <a:cs typeface="+mn-cs"/>
      </a:defRPr>
    </a:lvl4pPr>
    <a:lvl5pPr marL="1964495" algn="l" defTabSz="982249" rtl="0" eaLnBrk="1" latinLnBrk="0" hangingPunct="1">
      <a:defRPr sz="1900" kern="1200">
        <a:solidFill>
          <a:schemeClr val="tx1"/>
        </a:solidFill>
        <a:latin typeface="+mn-lt"/>
        <a:ea typeface="+mn-ea"/>
        <a:cs typeface="+mn-cs"/>
      </a:defRPr>
    </a:lvl5pPr>
    <a:lvl6pPr marL="2455620" algn="l" defTabSz="982249" rtl="0" eaLnBrk="1" latinLnBrk="0" hangingPunct="1">
      <a:defRPr sz="1900" kern="1200">
        <a:solidFill>
          <a:schemeClr val="tx1"/>
        </a:solidFill>
        <a:latin typeface="+mn-lt"/>
        <a:ea typeface="+mn-ea"/>
        <a:cs typeface="+mn-cs"/>
      </a:defRPr>
    </a:lvl6pPr>
    <a:lvl7pPr marL="2946744" algn="l" defTabSz="982249" rtl="0" eaLnBrk="1" latinLnBrk="0" hangingPunct="1">
      <a:defRPr sz="1900" kern="1200">
        <a:solidFill>
          <a:schemeClr val="tx1"/>
        </a:solidFill>
        <a:latin typeface="+mn-lt"/>
        <a:ea typeface="+mn-ea"/>
        <a:cs typeface="+mn-cs"/>
      </a:defRPr>
    </a:lvl7pPr>
    <a:lvl8pPr marL="3437866" algn="l" defTabSz="982249" rtl="0" eaLnBrk="1" latinLnBrk="0" hangingPunct="1">
      <a:defRPr sz="1900" kern="1200">
        <a:solidFill>
          <a:schemeClr val="tx1"/>
        </a:solidFill>
        <a:latin typeface="+mn-lt"/>
        <a:ea typeface="+mn-ea"/>
        <a:cs typeface="+mn-cs"/>
      </a:defRPr>
    </a:lvl8pPr>
    <a:lvl9pPr marL="3928993" algn="l" defTabSz="98224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pos="374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S" initials="P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1" autoAdjust="0"/>
    <p:restoredTop sz="94662" autoAdjust="0"/>
  </p:normalViewPr>
  <p:slideViewPr>
    <p:cSldViewPr>
      <p:cViewPr>
        <p:scale>
          <a:sx n="75" d="100"/>
          <a:sy n="75" d="100"/>
        </p:scale>
        <p:origin x="-438" y="-84"/>
      </p:cViewPr>
      <p:guideLst>
        <p:guide orient="horz" pos="2160"/>
        <p:guide pos="2880"/>
        <p:guide pos="3743"/>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9/11/2021</a:t>
            </a:fld>
            <a:endParaRPr lang="en-US"/>
          </a:p>
        </p:txBody>
      </p:sp>
      <p:sp>
        <p:nvSpPr>
          <p:cNvPr id="4" name="Slide Image Placeholder 3"/>
          <p:cNvSpPr>
            <a:spLocks noGrp="1" noRot="1" noChangeAspect="1"/>
          </p:cNvSpPr>
          <p:nvPr>
            <p:ph type="sldImg" idx="2"/>
          </p:nvPr>
        </p:nvSpPr>
        <p:spPr>
          <a:xfrm>
            <a:off x="458788" y="685800"/>
            <a:ext cx="59404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82249" rtl="0" eaLnBrk="1" latinLnBrk="0" hangingPunct="1">
      <a:defRPr sz="1400" kern="1200">
        <a:solidFill>
          <a:schemeClr val="tx1"/>
        </a:solidFill>
        <a:latin typeface="+mn-lt"/>
        <a:ea typeface="+mn-ea"/>
        <a:cs typeface="+mn-cs"/>
      </a:defRPr>
    </a:lvl1pPr>
    <a:lvl2pPr marL="491124" algn="l" defTabSz="982249" rtl="0" eaLnBrk="1" latinLnBrk="0" hangingPunct="1">
      <a:defRPr sz="1400" kern="1200">
        <a:solidFill>
          <a:schemeClr val="tx1"/>
        </a:solidFill>
        <a:latin typeface="+mn-lt"/>
        <a:ea typeface="+mn-ea"/>
        <a:cs typeface="+mn-cs"/>
      </a:defRPr>
    </a:lvl2pPr>
    <a:lvl3pPr marL="982249" algn="l" defTabSz="982249" rtl="0" eaLnBrk="1" latinLnBrk="0" hangingPunct="1">
      <a:defRPr sz="1400" kern="1200">
        <a:solidFill>
          <a:schemeClr val="tx1"/>
        </a:solidFill>
        <a:latin typeface="+mn-lt"/>
        <a:ea typeface="+mn-ea"/>
        <a:cs typeface="+mn-cs"/>
      </a:defRPr>
    </a:lvl3pPr>
    <a:lvl4pPr marL="1473371" algn="l" defTabSz="982249" rtl="0" eaLnBrk="1" latinLnBrk="0" hangingPunct="1">
      <a:defRPr sz="1400" kern="1200">
        <a:solidFill>
          <a:schemeClr val="tx1"/>
        </a:solidFill>
        <a:latin typeface="+mn-lt"/>
        <a:ea typeface="+mn-ea"/>
        <a:cs typeface="+mn-cs"/>
      </a:defRPr>
    </a:lvl4pPr>
    <a:lvl5pPr marL="1964495" algn="l" defTabSz="982249" rtl="0" eaLnBrk="1" latinLnBrk="0" hangingPunct="1">
      <a:defRPr sz="1400" kern="1200">
        <a:solidFill>
          <a:schemeClr val="tx1"/>
        </a:solidFill>
        <a:latin typeface="+mn-lt"/>
        <a:ea typeface="+mn-ea"/>
        <a:cs typeface="+mn-cs"/>
      </a:defRPr>
    </a:lvl5pPr>
    <a:lvl6pPr marL="2455620" algn="l" defTabSz="982249" rtl="0" eaLnBrk="1" latinLnBrk="0" hangingPunct="1">
      <a:defRPr sz="1400" kern="1200">
        <a:solidFill>
          <a:schemeClr val="tx1"/>
        </a:solidFill>
        <a:latin typeface="+mn-lt"/>
        <a:ea typeface="+mn-ea"/>
        <a:cs typeface="+mn-cs"/>
      </a:defRPr>
    </a:lvl6pPr>
    <a:lvl7pPr marL="2946744" algn="l" defTabSz="982249" rtl="0" eaLnBrk="1" latinLnBrk="0" hangingPunct="1">
      <a:defRPr sz="1400" kern="1200">
        <a:solidFill>
          <a:schemeClr val="tx1"/>
        </a:solidFill>
        <a:latin typeface="+mn-lt"/>
        <a:ea typeface="+mn-ea"/>
        <a:cs typeface="+mn-cs"/>
      </a:defRPr>
    </a:lvl7pPr>
    <a:lvl8pPr marL="3437866" algn="l" defTabSz="982249" rtl="0" eaLnBrk="1" latinLnBrk="0" hangingPunct="1">
      <a:defRPr sz="1400" kern="1200">
        <a:solidFill>
          <a:schemeClr val="tx1"/>
        </a:solidFill>
        <a:latin typeface="+mn-lt"/>
        <a:ea typeface="+mn-ea"/>
        <a:cs typeface="+mn-cs"/>
      </a:defRPr>
    </a:lvl8pPr>
    <a:lvl9pPr marL="3928993" algn="l" defTabSz="9822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685800"/>
            <a:ext cx="5940425"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19F04D0-699D-4D6B-A94F-1A7A83CC3965}" type="slidenum">
              <a:rPr lang="en-US" smtClean="0"/>
              <a:t>1</a:t>
            </a:fld>
            <a:endParaRPr lang="en-US"/>
          </a:p>
        </p:txBody>
      </p:sp>
    </p:spTree>
    <p:extLst>
      <p:ext uri="{BB962C8B-B14F-4D97-AF65-F5344CB8AC3E}">
        <p14:creationId xmlns:p14="http://schemas.microsoft.com/office/powerpoint/2010/main" val="369104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068" y="2130433"/>
            <a:ext cx="10098724" cy="1470023"/>
          </a:xfrm>
        </p:spPr>
        <p:txBody>
          <a:bodyPr/>
          <a:lstStyle/>
          <a:p>
            <a:r>
              <a:rPr lang="en-US"/>
              <a:t>Click to edit Master title style</a:t>
            </a:r>
          </a:p>
        </p:txBody>
      </p:sp>
      <p:sp>
        <p:nvSpPr>
          <p:cNvPr id="3" name="Subtitle 2"/>
          <p:cNvSpPr>
            <a:spLocks noGrp="1"/>
          </p:cNvSpPr>
          <p:nvPr>
            <p:ph type="subTitle" idx="1"/>
          </p:nvPr>
        </p:nvSpPr>
        <p:spPr>
          <a:xfrm>
            <a:off x="1782131" y="3886200"/>
            <a:ext cx="8316595" cy="1752600"/>
          </a:xfrm>
        </p:spPr>
        <p:txBody>
          <a:bodyPr/>
          <a:lstStyle>
            <a:lvl1pPr marL="0" indent="0" algn="ctr">
              <a:buNone/>
              <a:defRPr>
                <a:solidFill>
                  <a:schemeClr val="tx1">
                    <a:tint val="75000"/>
                  </a:schemeClr>
                </a:solidFill>
              </a:defRPr>
            </a:lvl1pPr>
            <a:lvl2pPr marL="491124" indent="0" algn="ctr">
              <a:buNone/>
              <a:defRPr>
                <a:solidFill>
                  <a:schemeClr val="tx1">
                    <a:tint val="75000"/>
                  </a:schemeClr>
                </a:solidFill>
              </a:defRPr>
            </a:lvl2pPr>
            <a:lvl3pPr marL="982249" indent="0" algn="ctr">
              <a:buNone/>
              <a:defRPr>
                <a:solidFill>
                  <a:schemeClr val="tx1">
                    <a:tint val="75000"/>
                  </a:schemeClr>
                </a:solidFill>
              </a:defRPr>
            </a:lvl3pPr>
            <a:lvl4pPr marL="1473371" indent="0" algn="ctr">
              <a:buNone/>
              <a:defRPr>
                <a:solidFill>
                  <a:schemeClr val="tx1">
                    <a:tint val="75000"/>
                  </a:schemeClr>
                </a:solidFill>
              </a:defRPr>
            </a:lvl4pPr>
            <a:lvl5pPr marL="1964495" indent="0" algn="ctr">
              <a:buNone/>
              <a:defRPr>
                <a:solidFill>
                  <a:schemeClr val="tx1">
                    <a:tint val="75000"/>
                  </a:schemeClr>
                </a:solidFill>
              </a:defRPr>
            </a:lvl5pPr>
            <a:lvl6pPr marL="2455620" indent="0" algn="ctr">
              <a:buNone/>
              <a:defRPr>
                <a:solidFill>
                  <a:schemeClr val="tx1">
                    <a:tint val="75000"/>
                  </a:schemeClr>
                </a:solidFill>
              </a:defRPr>
            </a:lvl6pPr>
            <a:lvl7pPr marL="2946744" indent="0" algn="ctr">
              <a:buNone/>
              <a:defRPr>
                <a:solidFill>
                  <a:schemeClr val="tx1">
                    <a:tint val="75000"/>
                  </a:schemeClr>
                </a:solidFill>
              </a:defRPr>
            </a:lvl7pPr>
            <a:lvl8pPr marL="3437866" indent="0" algn="ctr">
              <a:buNone/>
              <a:defRPr>
                <a:solidFill>
                  <a:schemeClr val="tx1">
                    <a:tint val="75000"/>
                  </a:schemeClr>
                </a:solidFill>
              </a:defRPr>
            </a:lvl8pPr>
            <a:lvl9pPr marL="39289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029D64-03B9-420C-8439-0B14BB090564}" type="datetime1">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0A60C-5965-484C-80CE-F88E09C3618D}" type="datetime1">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3618" y="274648"/>
            <a:ext cx="2673191" cy="585152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047" y="274648"/>
            <a:ext cx="7821558" cy="58515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B0242E-25D5-4EF4-BC9B-582621DB0622}" type="datetime1">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50A0BF-D1A3-4093-BFA4-5C71B24122DB}" type="datetime1">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510" y="4406905"/>
            <a:ext cx="10098724" cy="1362075"/>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938510" y="2906719"/>
            <a:ext cx="10098724" cy="1500188"/>
          </a:xfrm>
        </p:spPr>
        <p:txBody>
          <a:bodyPr anchor="b"/>
          <a:lstStyle>
            <a:lvl1pPr marL="0" indent="0">
              <a:buNone/>
              <a:defRPr sz="2100">
                <a:solidFill>
                  <a:schemeClr val="tx1">
                    <a:tint val="75000"/>
                  </a:schemeClr>
                </a:solidFill>
              </a:defRPr>
            </a:lvl1pPr>
            <a:lvl2pPr marL="491124" indent="0">
              <a:buNone/>
              <a:defRPr sz="1900">
                <a:solidFill>
                  <a:schemeClr val="tx1">
                    <a:tint val="75000"/>
                  </a:schemeClr>
                </a:solidFill>
              </a:defRPr>
            </a:lvl2pPr>
            <a:lvl3pPr marL="982249" indent="0">
              <a:buNone/>
              <a:defRPr sz="1700">
                <a:solidFill>
                  <a:schemeClr val="tx1">
                    <a:tint val="75000"/>
                  </a:schemeClr>
                </a:solidFill>
              </a:defRPr>
            </a:lvl3pPr>
            <a:lvl4pPr marL="1473371" indent="0">
              <a:buNone/>
              <a:defRPr sz="1600">
                <a:solidFill>
                  <a:schemeClr val="tx1">
                    <a:tint val="75000"/>
                  </a:schemeClr>
                </a:solidFill>
              </a:defRPr>
            </a:lvl4pPr>
            <a:lvl5pPr marL="1964495" indent="0">
              <a:buNone/>
              <a:defRPr sz="1600">
                <a:solidFill>
                  <a:schemeClr val="tx1">
                    <a:tint val="75000"/>
                  </a:schemeClr>
                </a:solidFill>
              </a:defRPr>
            </a:lvl5pPr>
            <a:lvl6pPr marL="2455620" indent="0">
              <a:buNone/>
              <a:defRPr sz="1600">
                <a:solidFill>
                  <a:schemeClr val="tx1">
                    <a:tint val="75000"/>
                  </a:schemeClr>
                </a:solidFill>
              </a:defRPr>
            </a:lvl6pPr>
            <a:lvl7pPr marL="2946744" indent="0">
              <a:buNone/>
              <a:defRPr sz="1600">
                <a:solidFill>
                  <a:schemeClr val="tx1">
                    <a:tint val="75000"/>
                  </a:schemeClr>
                </a:solidFill>
              </a:defRPr>
            </a:lvl7pPr>
            <a:lvl8pPr marL="3437866" indent="0">
              <a:buNone/>
              <a:defRPr sz="1600">
                <a:solidFill>
                  <a:schemeClr val="tx1">
                    <a:tint val="75000"/>
                  </a:schemeClr>
                </a:solidFill>
              </a:defRPr>
            </a:lvl8pPr>
            <a:lvl9pPr marL="39289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09124-FE56-4442-AE89-BD841694D6FA}" type="datetime1">
              <a:rPr lang="en-US" smtClean="0"/>
              <a:t>9/11/2021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046" y="1600202"/>
            <a:ext cx="5247377" cy="4525965"/>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39435" y="1600202"/>
            <a:ext cx="5247377" cy="4525965"/>
          </a:xfrm>
        </p:spPr>
        <p:txBody>
          <a:bodyPr/>
          <a:lstStyle>
            <a:lvl1pPr>
              <a:defRPr sz="2900"/>
            </a:lvl1pPr>
            <a:lvl2pPr>
              <a:defRPr sz="25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8A9F4B-44A1-40E4-817F-17F345DAEF73}" type="datetime1">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047" y="1535116"/>
            <a:ext cx="5249439" cy="639765"/>
          </a:xfrm>
        </p:spPr>
        <p:txBody>
          <a:bodyPr anchor="b"/>
          <a:lstStyle>
            <a:lvl1pPr marL="0" indent="0">
              <a:buNone/>
              <a:defRPr sz="2500" b="1"/>
            </a:lvl1pPr>
            <a:lvl2pPr marL="491124" indent="0">
              <a:buNone/>
              <a:defRPr sz="2100" b="1"/>
            </a:lvl2pPr>
            <a:lvl3pPr marL="982249" indent="0">
              <a:buNone/>
              <a:defRPr sz="1900" b="1"/>
            </a:lvl3pPr>
            <a:lvl4pPr marL="1473371" indent="0">
              <a:buNone/>
              <a:defRPr sz="1700" b="1"/>
            </a:lvl4pPr>
            <a:lvl5pPr marL="1964495" indent="0">
              <a:buNone/>
              <a:defRPr sz="1700" b="1"/>
            </a:lvl5pPr>
            <a:lvl6pPr marL="2455620" indent="0">
              <a:buNone/>
              <a:defRPr sz="1700" b="1"/>
            </a:lvl6pPr>
            <a:lvl7pPr marL="2946744" indent="0">
              <a:buNone/>
              <a:defRPr sz="1700" b="1"/>
            </a:lvl7pPr>
            <a:lvl8pPr marL="3437866" indent="0">
              <a:buNone/>
              <a:defRPr sz="1700" b="1"/>
            </a:lvl8pPr>
            <a:lvl9pPr marL="3928993" indent="0">
              <a:buNone/>
              <a:defRPr sz="1700" b="1"/>
            </a:lvl9pPr>
          </a:lstStyle>
          <a:p>
            <a:pPr lvl="0"/>
            <a:r>
              <a:rPr lang="en-US"/>
              <a:t>Click to edit Master text styles</a:t>
            </a:r>
          </a:p>
        </p:txBody>
      </p:sp>
      <p:sp>
        <p:nvSpPr>
          <p:cNvPr id="4" name="Content Placeholder 3"/>
          <p:cNvSpPr>
            <a:spLocks noGrp="1"/>
          </p:cNvSpPr>
          <p:nvPr>
            <p:ph sz="half" idx="2"/>
          </p:nvPr>
        </p:nvSpPr>
        <p:spPr>
          <a:xfrm>
            <a:off x="594047" y="2174882"/>
            <a:ext cx="5249439" cy="395128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5312" y="1535116"/>
            <a:ext cx="5251501" cy="639765"/>
          </a:xfrm>
        </p:spPr>
        <p:txBody>
          <a:bodyPr anchor="b"/>
          <a:lstStyle>
            <a:lvl1pPr marL="0" indent="0">
              <a:buNone/>
              <a:defRPr sz="2500" b="1"/>
            </a:lvl1pPr>
            <a:lvl2pPr marL="491124" indent="0">
              <a:buNone/>
              <a:defRPr sz="2100" b="1"/>
            </a:lvl2pPr>
            <a:lvl3pPr marL="982249" indent="0">
              <a:buNone/>
              <a:defRPr sz="1900" b="1"/>
            </a:lvl3pPr>
            <a:lvl4pPr marL="1473371" indent="0">
              <a:buNone/>
              <a:defRPr sz="1700" b="1"/>
            </a:lvl4pPr>
            <a:lvl5pPr marL="1964495" indent="0">
              <a:buNone/>
              <a:defRPr sz="1700" b="1"/>
            </a:lvl5pPr>
            <a:lvl6pPr marL="2455620" indent="0">
              <a:buNone/>
              <a:defRPr sz="1700" b="1"/>
            </a:lvl6pPr>
            <a:lvl7pPr marL="2946744" indent="0">
              <a:buNone/>
              <a:defRPr sz="1700" b="1"/>
            </a:lvl7pPr>
            <a:lvl8pPr marL="3437866" indent="0">
              <a:buNone/>
              <a:defRPr sz="1700" b="1"/>
            </a:lvl8pPr>
            <a:lvl9pPr marL="3928993"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035312" y="2174882"/>
            <a:ext cx="5251501" cy="3951285"/>
          </a:xfrm>
        </p:spPr>
        <p:txBody>
          <a:bodyPr/>
          <a:lstStyle>
            <a:lvl1pPr>
              <a:defRPr sz="2500"/>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CE3B221-0A2B-4578-AEF1-26B6B2F63D39}" type="datetime1">
              <a:rPr lang="en-US" smtClean="0"/>
              <a:t>9/11/2021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7B7DBC-658F-4377-89A8-036EB4DCEEC9}" type="datetime1">
              <a:rPr lang="en-US" smtClean="0"/>
              <a:t>9/11/2021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A56C31-F26E-4E12-8ED3-777CA70643E1}" type="datetime1">
              <a:rPr lang="en-US" smtClean="0"/>
              <a:t>9/11/2021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046" y="273053"/>
            <a:ext cx="3908718" cy="1162050"/>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4645089" y="273058"/>
            <a:ext cx="6641727" cy="5853113"/>
          </a:xfrm>
        </p:spPr>
        <p:txBody>
          <a:bodyPr/>
          <a:lstStyle>
            <a:lvl1pPr>
              <a:defRPr sz="33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046" y="1435108"/>
            <a:ext cx="3908718" cy="4691063"/>
          </a:xfrm>
        </p:spPr>
        <p:txBody>
          <a:bodyPr/>
          <a:lstStyle>
            <a:lvl1pPr marL="0" indent="0">
              <a:buNone/>
              <a:defRPr sz="1600"/>
            </a:lvl1pPr>
            <a:lvl2pPr marL="491124" indent="0">
              <a:buNone/>
              <a:defRPr sz="1400"/>
            </a:lvl2pPr>
            <a:lvl3pPr marL="982249" indent="0">
              <a:buNone/>
              <a:defRPr sz="1200"/>
            </a:lvl3pPr>
            <a:lvl4pPr marL="1473371" indent="0">
              <a:buNone/>
              <a:defRPr sz="1000"/>
            </a:lvl4pPr>
            <a:lvl5pPr marL="1964495" indent="0">
              <a:buNone/>
              <a:defRPr sz="1000"/>
            </a:lvl5pPr>
            <a:lvl6pPr marL="2455620" indent="0">
              <a:buNone/>
              <a:defRPr sz="1000"/>
            </a:lvl6pPr>
            <a:lvl7pPr marL="2946744" indent="0">
              <a:buNone/>
              <a:defRPr sz="1000"/>
            </a:lvl7pPr>
            <a:lvl8pPr marL="3437866" indent="0">
              <a:buNone/>
              <a:defRPr sz="1000"/>
            </a:lvl8pPr>
            <a:lvl9pPr marL="392899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7C84B7-B5C2-4572-BE7A-C19B3C94EC1D}" type="datetime1">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8731" y="4800611"/>
            <a:ext cx="7128510" cy="566738"/>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2328731" y="612773"/>
            <a:ext cx="7128510" cy="4114800"/>
          </a:xfrm>
        </p:spPr>
        <p:txBody>
          <a:bodyPr/>
          <a:lstStyle>
            <a:lvl1pPr marL="0" indent="0">
              <a:buNone/>
              <a:defRPr sz="3300"/>
            </a:lvl1pPr>
            <a:lvl2pPr marL="491124" indent="0">
              <a:buNone/>
              <a:defRPr sz="2900"/>
            </a:lvl2pPr>
            <a:lvl3pPr marL="982249" indent="0">
              <a:buNone/>
              <a:defRPr sz="2500"/>
            </a:lvl3pPr>
            <a:lvl4pPr marL="1473371" indent="0">
              <a:buNone/>
              <a:defRPr sz="2100"/>
            </a:lvl4pPr>
            <a:lvl5pPr marL="1964495" indent="0">
              <a:buNone/>
              <a:defRPr sz="2100"/>
            </a:lvl5pPr>
            <a:lvl6pPr marL="2455620" indent="0">
              <a:buNone/>
              <a:defRPr sz="2100"/>
            </a:lvl6pPr>
            <a:lvl7pPr marL="2946744" indent="0">
              <a:buNone/>
              <a:defRPr sz="2100"/>
            </a:lvl7pPr>
            <a:lvl8pPr marL="3437866" indent="0">
              <a:buNone/>
              <a:defRPr sz="2100"/>
            </a:lvl8pPr>
            <a:lvl9pPr marL="3928993" indent="0">
              <a:buNone/>
              <a:defRPr sz="2100"/>
            </a:lvl9pPr>
          </a:lstStyle>
          <a:p>
            <a:endParaRPr lang="en-US"/>
          </a:p>
        </p:txBody>
      </p:sp>
      <p:sp>
        <p:nvSpPr>
          <p:cNvPr id="4" name="Text Placeholder 3"/>
          <p:cNvSpPr>
            <a:spLocks noGrp="1"/>
          </p:cNvSpPr>
          <p:nvPr>
            <p:ph type="body" sz="half" idx="2"/>
          </p:nvPr>
        </p:nvSpPr>
        <p:spPr>
          <a:xfrm>
            <a:off x="2328731" y="5367343"/>
            <a:ext cx="7128510" cy="804863"/>
          </a:xfrm>
        </p:spPr>
        <p:txBody>
          <a:bodyPr/>
          <a:lstStyle>
            <a:lvl1pPr marL="0" indent="0">
              <a:buNone/>
              <a:defRPr sz="1600"/>
            </a:lvl1pPr>
            <a:lvl2pPr marL="491124" indent="0">
              <a:buNone/>
              <a:defRPr sz="1400"/>
            </a:lvl2pPr>
            <a:lvl3pPr marL="982249" indent="0">
              <a:buNone/>
              <a:defRPr sz="1200"/>
            </a:lvl3pPr>
            <a:lvl4pPr marL="1473371" indent="0">
              <a:buNone/>
              <a:defRPr sz="1000"/>
            </a:lvl4pPr>
            <a:lvl5pPr marL="1964495" indent="0">
              <a:buNone/>
              <a:defRPr sz="1000"/>
            </a:lvl5pPr>
            <a:lvl6pPr marL="2455620" indent="0">
              <a:buNone/>
              <a:defRPr sz="1000"/>
            </a:lvl6pPr>
            <a:lvl7pPr marL="2946744" indent="0">
              <a:buNone/>
              <a:defRPr sz="1000"/>
            </a:lvl7pPr>
            <a:lvl8pPr marL="3437866" indent="0">
              <a:buNone/>
              <a:defRPr sz="1000"/>
            </a:lvl8pPr>
            <a:lvl9pPr marL="392899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401E93-F165-4138-BE69-5151AF9922BE}" type="datetime1">
              <a:rPr lang="en-US" smtClean="0"/>
              <a:t>9/11/2021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044" y="261938"/>
            <a:ext cx="10692765" cy="1143000"/>
          </a:xfrm>
          <a:prstGeom prst="rect">
            <a:avLst/>
          </a:prstGeom>
        </p:spPr>
        <p:txBody>
          <a:bodyPr vert="horz" lIns="98225" tIns="49114" rIns="98225" bIns="49114" rtlCol="0" anchor="ctr">
            <a:normAutofit/>
          </a:bodyPr>
          <a:lstStyle/>
          <a:p>
            <a:r>
              <a:rPr lang="en-US"/>
              <a:t>Click to edit Master title style</a:t>
            </a:r>
          </a:p>
        </p:txBody>
      </p:sp>
      <p:sp>
        <p:nvSpPr>
          <p:cNvPr id="3" name="Text Placeholder 2"/>
          <p:cNvSpPr>
            <a:spLocks noGrp="1"/>
          </p:cNvSpPr>
          <p:nvPr>
            <p:ph type="body" idx="1"/>
          </p:nvPr>
        </p:nvSpPr>
        <p:spPr>
          <a:xfrm>
            <a:off x="594044" y="1600202"/>
            <a:ext cx="10692765" cy="4525965"/>
          </a:xfrm>
          <a:prstGeom prst="rect">
            <a:avLst/>
          </a:prstGeom>
        </p:spPr>
        <p:txBody>
          <a:bodyPr vert="horz" lIns="98225" tIns="49114" rIns="98225" bIns="491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043" y="6356361"/>
            <a:ext cx="2772198" cy="365123"/>
          </a:xfrm>
          <a:prstGeom prst="rect">
            <a:avLst/>
          </a:prstGeom>
        </p:spPr>
        <p:txBody>
          <a:bodyPr vert="horz" lIns="98225" tIns="49114" rIns="98225" bIns="49114" rtlCol="0" anchor="ctr"/>
          <a:lstStyle>
            <a:lvl1pPr algn="l">
              <a:defRPr sz="1400">
                <a:solidFill>
                  <a:schemeClr val="tx1">
                    <a:tint val="75000"/>
                  </a:schemeClr>
                </a:solidFill>
              </a:defRPr>
            </a:lvl1pPr>
          </a:lstStyle>
          <a:p>
            <a:fld id="{1E344946-0E3C-4304-ACEB-AE17DF2D13BF}" type="datetime1">
              <a:rPr lang="en-US" smtClean="0"/>
              <a:t>9/11/2021</a:t>
            </a:fld>
            <a:endParaRPr lang="en-US"/>
          </a:p>
        </p:txBody>
      </p:sp>
      <p:sp>
        <p:nvSpPr>
          <p:cNvPr id="5" name="Footer Placeholder 4"/>
          <p:cNvSpPr>
            <a:spLocks noGrp="1"/>
          </p:cNvSpPr>
          <p:nvPr>
            <p:ph type="ftr" sz="quarter" idx="3"/>
          </p:nvPr>
        </p:nvSpPr>
        <p:spPr>
          <a:xfrm>
            <a:off x="4059292" y="6356361"/>
            <a:ext cx="3762269" cy="365123"/>
          </a:xfrm>
          <a:prstGeom prst="rect">
            <a:avLst/>
          </a:prstGeom>
        </p:spPr>
        <p:txBody>
          <a:bodyPr vert="horz" lIns="98225" tIns="49114" rIns="98225" bIns="49114"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4609" y="6356361"/>
            <a:ext cx="2772198" cy="365123"/>
          </a:xfrm>
          <a:prstGeom prst="rect">
            <a:avLst/>
          </a:prstGeom>
        </p:spPr>
        <p:txBody>
          <a:bodyPr vert="horz" lIns="98225" tIns="49114" rIns="98225" bIns="49114" rtlCol="0" anchor="ctr"/>
          <a:lstStyle>
            <a:lvl1pPr algn="r">
              <a:defRPr sz="14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514613" y="-25898"/>
            <a:ext cx="3069218" cy="327945"/>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58508" y="84278"/>
            <a:ext cx="267771"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lIns="98225" tIns="49114" rIns="98225" bIns="49114" rtlCol="0" anchor="ctr"/>
          <a:lstStyle/>
          <a:p>
            <a:pPr algn="ctr"/>
            <a:endParaRPr lang="en-US"/>
          </a:p>
        </p:txBody>
      </p:sp>
      <p:sp>
        <p:nvSpPr>
          <p:cNvPr id="9" name="Round Diagonal Corner Rectangle 8"/>
          <p:cNvSpPr/>
          <p:nvPr userDrawn="1"/>
        </p:nvSpPr>
        <p:spPr>
          <a:xfrm>
            <a:off x="58508" y="2373081"/>
            <a:ext cx="267771" cy="4461173"/>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lIns="98225" tIns="49114" rIns="98225" bIns="49114"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82249" rtl="0" eaLnBrk="1" latinLnBrk="0" hangingPunct="1">
        <a:spcBef>
          <a:spcPct val="0"/>
        </a:spcBef>
        <a:buNone/>
        <a:defRPr sz="4700" kern="1200">
          <a:solidFill>
            <a:schemeClr val="tx1"/>
          </a:solidFill>
          <a:latin typeface="+mj-lt"/>
          <a:ea typeface="+mj-ea"/>
          <a:cs typeface="+mj-cs"/>
        </a:defRPr>
      </a:lvl1pPr>
    </p:titleStyle>
    <p:bodyStyle>
      <a:lvl1pPr marL="368341" indent="-368341" algn="l" defTabSz="982249"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98075" indent="-306955" algn="l" defTabSz="982249"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2pPr>
      <a:lvl3pPr marL="1227811" indent="-245562" algn="l" defTabSz="982249"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718933"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4pPr>
      <a:lvl5pPr marL="2210059"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5pPr>
      <a:lvl6pPr marL="2701182"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92306"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683431"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174553" indent="-245562" algn="l" defTabSz="982249"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82249" rtl="0" eaLnBrk="1" latinLnBrk="0" hangingPunct="1">
        <a:defRPr sz="1900" kern="1200">
          <a:solidFill>
            <a:schemeClr val="tx1"/>
          </a:solidFill>
          <a:latin typeface="+mn-lt"/>
          <a:ea typeface="+mn-ea"/>
          <a:cs typeface="+mn-cs"/>
        </a:defRPr>
      </a:lvl1pPr>
      <a:lvl2pPr marL="491124" algn="l" defTabSz="982249" rtl="0" eaLnBrk="1" latinLnBrk="0" hangingPunct="1">
        <a:defRPr sz="1900" kern="1200">
          <a:solidFill>
            <a:schemeClr val="tx1"/>
          </a:solidFill>
          <a:latin typeface="+mn-lt"/>
          <a:ea typeface="+mn-ea"/>
          <a:cs typeface="+mn-cs"/>
        </a:defRPr>
      </a:lvl2pPr>
      <a:lvl3pPr marL="982249" algn="l" defTabSz="982249" rtl="0" eaLnBrk="1" latinLnBrk="0" hangingPunct="1">
        <a:defRPr sz="1900" kern="1200">
          <a:solidFill>
            <a:schemeClr val="tx1"/>
          </a:solidFill>
          <a:latin typeface="+mn-lt"/>
          <a:ea typeface="+mn-ea"/>
          <a:cs typeface="+mn-cs"/>
        </a:defRPr>
      </a:lvl3pPr>
      <a:lvl4pPr marL="1473371" algn="l" defTabSz="982249" rtl="0" eaLnBrk="1" latinLnBrk="0" hangingPunct="1">
        <a:defRPr sz="1900" kern="1200">
          <a:solidFill>
            <a:schemeClr val="tx1"/>
          </a:solidFill>
          <a:latin typeface="+mn-lt"/>
          <a:ea typeface="+mn-ea"/>
          <a:cs typeface="+mn-cs"/>
        </a:defRPr>
      </a:lvl4pPr>
      <a:lvl5pPr marL="1964495" algn="l" defTabSz="982249" rtl="0" eaLnBrk="1" latinLnBrk="0" hangingPunct="1">
        <a:defRPr sz="1900" kern="1200">
          <a:solidFill>
            <a:schemeClr val="tx1"/>
          </a:solidFill>
          <a:latin typeface="+mn-lt"/>
          <a:ea typeface="+mn-ea"/>
          <a:cs typeface="+mn-cs"/>
        </a:defRPr>
      </a:lvl5pPr>
      <a:lvl6pPr marL="2455620" algn="l" defTabSz="982249" rtl="0" eaLnBrk="1" latinLnBrk="0" hangingPunct="1">
        <a:defRPr sz="1900" kern="1200">
          <a:solidFill>
            <a:schemeClr val="tx1"/>
          </a:solidFill>
          <a:latin typeface="+mn-lt"/>
          <a:ea typeface="+mn-ea"/>
          <a:cs typeface="+mn-cs"/>
        </a:defRPr>
      </a:lvl6pPr>
      <a:lvl7pPr marL="2946744" algn="l" defTabSz="982249" rtl="0" eaLnBrk="1" latinLnBrk="0" hangingPunct="1">
        <a:defRPr sz="1900" kern="1200">
          <a:solidFill>
            <a:schemeClr val="tx1"/>
          </a:solidFill>
          <a:latin typeface="+mn-lt"/>
          <a:ea typeface="+mn-ea"/>
          <a:cs typeface="+mn-cs"/>
        </a:defRPr>
      </a:lvl7pPr>
      <a:lvl8pPr marL="3437866" algn="l" defTabSz="982249" rtl="0" eaLnBrk="1" latinLnBrk="0" hangingPunct="1">
        <a:defRPr sz="1900" kern="1200">
          <a:solidFill>
            <a:schemeClr val="tx1"/>
          </a:solidFill>
          <a:latin typeface="+mn-lt"/>
          <a:ea typeface="+mn-ea"/>
          <a:cs typeface="+mn-cs"/>
        </a:defRPr>
      </a:lvl8pPr>
      <a:lvl9pPr marL="3928993" algn="l" defTabSz="98224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2625" y="304800"/>
            <a:ext cx="10904447" cy="2303460"/>
          </a:xfrm>
        </p:spPr>
        <p:txBody>
          <a:bodyPr anchor="t">
            <a:normAutofit/>
          </a:bodyPr>
          <a:lstStyle/>
          <a:p>
            <a:pPr eaLnBrk="1" hangingPunct="1">
              <a:lnSpc>
                <a:spcPct val="150000"/>
              </a:lnSpc>
            </a:pPr>
            <a:r>
              <a:rPr lang="en-IN" sz="2800" b="1" dirty="0">
                <a:latin typeface="Arial" pitchFamily="34" charset="0"/>
                <a:cs typeface="Arial" pitchFamily="34" charset="0"/>
              </a:rPr>
              <a:t>TARGETING THE RIGHT CUSTOMERS FOR EFFECTIVE         TELE-MARKETING USING CLASSIFICATION ALGORITHMS TO INCREASE REVENUE</a:t>
            </a:r>
          </a:p>
        </p:txBody>
      </p:sp>
      <p:sp>
        <p:nvSpPr>
          <p:cNvPr id="3" name="Content Placeholder 2"/>
          <p:cNvSpPr>
            <a:spLocks noGrp="1"/>
          </p:cNvSpPr>
          <p:nvPr>
            <p:ph idx="1"/>
          </p:nvPr>
        </p:nvSpPr>
        <p:spPr>
          <a:xfrm>
            <a:off x="6854825" y="2743200"/>
            <a:ext cx="4724400" cy="3600450"/>
          </a:xfrm>
        </p:spPr>
        <p:txBody>
          <a:bodyPr rtlCol="0">
            <a:normAutofit fontScale="70000" lnSpcReduction="20000"/>
          </a:bodyPr>
          <a:lstStyle/>
          <a:p>
            <a:pPr marL="0" indent="0" algn="just">
              <a:buNone/>
              <a:defRPr/>
            </a:pPr>
            <a:r>
              <a:rPr lang="en-US" b="1" u="sng" dirty="0">
                <a:solidFill>
                  <a:schemeClr val="tx2"/>
                </a:solidFill>
              </a:rPr>
              <a:t>Mentor</a:t>
            </a:r>
            <a:r>
              <a:rPr lang="en-US" b="1" dirty="0">
                <a:solidFill>
                  <a:schemeClr val="tx2"/>
                </a:solidFill>
              </a:rPr>
              <a:t> </a:t>
            </a:r>
            <a:r>
              <a:rPr lang="en-US" dirty="0">
                <a:solidFill>
                  <a:schemeClr val="tx2"/>
                </a:solidFill>
              </a:rPr>
              <a:t>: </a:t>
            </a:r>
            <a:endParaRPr lang="en-US" dirty="0" smtClean="0">
              <a:solidFill>
                <a:schemeClr val="tx2"/>
              </a:solidFill>
            </a:endParaRPr>
          </a:p>
          <a:p>
            <a:pPr marL="0" indent="0" algn="just">
              <a:buNone/>
              <a:defRPr/>
            </a:pPr>
            <a:r>
              <a:rPr lang="en-US" dirty="0" smtClean="0">
                <a:solidFill>
                  <a:schemeClr val="tx2"/>
                </a:solidFill>
              </a:rPr>
              <a:t>Mr</a:t>
            </a:r>
            <a:r>
              <a:rPr lang="en-US" dirty="0">
                <a:solidFill>
                  <a:schemeClr val="tx2"/>
                </a:solidFill>
              </a:rPr>
              <a:t>. Subramanian P V</a:t>
            </a:r>
          </a:p>
          <a:p>
            <a:pPr marL="0" indent="0" algn="just">
              <a:buNone/>
              <a:defRPr/>
            </a:pPr>
            <a:endParaRPr lang="en-US" dirty="0">
              <a:solidFill>
                <a:schemeClr val="tx2"/>
              </a:solidFill>
            </a:endParaRPr>
          </a:p>
          <a:p>
            <a:pPr marL="0" indent="0" algn="just">
              <a:buNone/>
              <a:defRPr/>
            </a:pPr>
            <a:r>
              <a:rPr lang="en-US" b="1" u="sng" dirty="0">
                <a:solidFill>
                  <a:schemeClr val="tx2"/>
                </a:solidFill>
              </a:rPr>
              <a:t>Team Members:</a:t>
            </a:r>
          </a:p>
          <a:p>
            <a:pPr marL="0" indent="0" algn="just">
              <a:buNone/>
              <a:defRPr/>
            </a:pPr>
            <a:r>
              <a:rPr lang="en-IN" dirty="0">
                <a:solidFill>
                  <a:schemeClr val="tx2"/>
                </a:solidFill>
              </a:rPr>
              <a:t>Dinesh V</a:t>
            </a:r>
          </a:p>
          <a:p>
            <a:pPr marL="0" indent="0" algn="just">
              <a:buNone/>
              <a:defRPr/>
            </a:pPr>
            <a:r>
              <a:rPr lang="en-IN" dirty="0">
                <a:solidFill>
                  <a:schemeClr val="tx2"/>
                </a:solidFill>
              </a:rPr>
              <a:t>Keerthivasan V</a:t>
            </a:r>
          </a:p>
          <a:p>
            <a:pPr marL="0" indent="0" algn="just">
              <a:buNone/>
              <a:defRPr/>
            </a:pPr>
            <a:r>
              <a:rPr lang="en-IN" dirty="0">
                <a:solidFill>
                  <a:schemeClr val="tx2"/>
                </a:solidFill>
              </a:rPr>
              <a:t>Muralimanohar V</a:t>
            </a:r>
          </a:p>
          <a:p>
            <a:pPr marL="0" indent="0" algn="just">
              <a:buNone/>
              <a:defRPr/>
            </a:pPr>
            <a:r>
              <a:rPr lang="en-IN" dirty="0">
                <a:solidFill>
                  <a:schemeClr val="tx2"/>
                </a:solidFill>
              </a:rPr>
              <a:t>Poorani </a:t>
            </a:r>
            <a:r>
              <a:rPr lang="en-IN" dirty="0" smtClean="0">
                <a:solidFill>
                  <a:schemeClr val="tx2"/>
                </a:solidFill>
              </a:rPr>
              <a:t>R</a:t>
            </a:r>
            <a:endParaRPr lang="en-IN" dirty="0">
              <a:solidFill>
                <a:schemeClr val="tx2"/>
              </a:solidFill>
            </a:endParaRPr>
          </a:p>
          <a:p>
            <a:pPr marL="0" indent="0" algn="just">
              <a:buNone/>
              <a:defRPr/>
            </a:pPr>
            <a:r>
              <a:rPr lang="en-IN" dirty="0">
                <a:solidFill>
                  <a:schemeClr val="tx2"/>
                </a:solidFill>
              </a:rPr>
              <a:t>Raghul Kanna S</a:t>
            </a:r>
          </a:p>
          <a:p>
            <a:pPr marL="0" indent="0" algn="just">
              <a:buNone/>
              <a:defRPr/>
            </a:pPr>
            <a:r>
              <a:rPr lang="en-IN" dirty="0">
                <a:solidFill>
                  <a:schemeClr val="tx2"/>
                </a:solidFill>
              </a:rPr>
              <a:t>Rukmani V</a:t>
            </a:r>
          </a:p>
        </p:txBody>
      </p:sp>
      <p:sp>
        <p:nvSpPr>
          <p:cNvPr id="2" name="Slide Number Placeholder 1"/>
          <p:cNvSpPr>
            <a:spLocks noGrp="1"/>
          </p:cNvSpPr>
          <p:nvPr>
            <p:ph type="sldNum" sz="quarter" idx="12"/>
          </p:nvPr>
        </p:nvSpPr>
        <p:spPr/>
        <p:txBody>
          <a:bodyPr/>
          <a:lstStyle/>
          <a:p>
            <a:fld id="{258DF75C-1349-4428-A080-E4DEDA9691AA}" type="slidenum">
              <a:rPr lang="en-US" smtClean="0"/>
              <a:t>1</a:t>
            </a:fld>
            <a:endParaRPr lang="en-US"/>
          </a:p>
        </p:txBody>
      </p:sp>
    </p:spTree>
    <p:extLst>
      <p:ext uri="{BB962C8B-B14F-4D97-AF65-F5344CB8AC3E}">
        <p14:creationId xmlns:p14="http://schemas.microsoft.com/office/powerpoint/2010/main" val="2164663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2BBF6F-3652-4E89-AD6D-4A700EECAFAD}"/>
              </a:ext>
            </a:extLst>
          </p:cNvPr>
          <p:cNvSpPr>
            <a:spLocks noGrp="1"/>
          </p:cNvSpPr>
          <p:nvPr>
            <p:ph idx="1"/>
          </p:nvPr>
        </p:nvSpPr>
        <p:spPr>
          <a:xfrm>
            <a:off x="454026" y="914400"/>
            <a:ext cx="11426824" cy="5867400"/>
          </a:xfrm>
        </p:spPr>
        <p:txBody>
          <a:bodyPr>
            <a:noAutofit/>
          </a:bodyPr>
          <a:lstStyle/>
          <a:p>
            <a:pPr algn="just">
              <a:lnSpc>
                <a:spcPct val="107000"/>
              </a:lnSpc>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An evaluation metric quantifies the performance of a predictive model. This typically involves training a model on a dataset, using the model to make predictions on a holdout dataset not used during training, then comparing the predictions to the expected values in the holdout dataset. Importantly, different evaluation metrics are often required when working with imbalanced classification.</a:t>
            </a: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For imbalanced classification problems, the majority class is typically referred to as the negative outcome (e.g. such as “no change” or “negative test result“),and the minority class is typically referred to as the positive outcome (e.g. “change” or “positive test result“).</a:t>
            </a:r>
            <a:r>
              <a:rPr lang="en-IN"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Majority Class: Negative outcome, class 0 and Minority Class: Positive outcome, class 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 our Bank Telemarketing Dataset, we found that it is an imbalanced classification problem, which contains 88.3% - ‘No’ class and 11.7% ‘Yes’ class. Our Aim is to correctly predict the ‘Yes’ class (positive class), which represents whether the customer subscribed to a term deposit.</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Following Performance measures are to be used for our models to evaluate its performance: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Recall [TP/(TP+FN)] – Sensitivity of the model</a:t>
            </a:r>
            <a:r>
              <a:rPr lang="en-IN" sz="12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F1 Weighted and</a:t>
            </a:r>
            <a:r>
              <a:rPr lang="en-IN" sz="12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ROC_AUC.</a:t>
            </a:r>
          </a:p>
          <a:p>
            <a:pPr>
              <a:lnSpc>
                <a:spcPct val="107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Using Cross-Validated score of recall, f1_weighted and </a:t>
            </a: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roc auc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along with </a:t>
            </a: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bias error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variance error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of several models , we can choose the best model which gives </a:t>
            </a: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higher </a:t>
            </a:r>
          </a:p>
          <a:p>
            <a:pPr marL="0" indent="0">
              <a:lnSpc>
                <a:spcPct val="107000"/>
              </a:lnSpc>
              <a:spcAft>
                <a:spcPts val="800"/>
              </a:spcAft>
              <a:buNone/>
            </a:pP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Sensitivity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recall score</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with low bias and variance error.</a:t>
            </a:r>
          </a:p>
          <a:p>
            <a:pPr marL="0" indent="0">
              <a:lnSpc>
                <a:spcPct val="107000"/>
              </a:lnSpc>
              <a:spcAft>
                <a:spcPts val="800"/>
              </a:spcAft>
              <a:buNone/>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                          Figure </a:t>
            </a:r>
            <a:r>
              <a:rPr lang="en-IN" sz="1200" b="1" dirty="0">
                <a:latin typeface="Times New Roman" panose="02020603050405020304" pitchFamily="18" charset="0"/>
                <a:cs typeface="Times New Roman" panose="02020603050405020304" pitchFamily="18" charset="0"/>
              </a:rPr>
              <a:t>1:</a:t>
            </a:r>
            <a:r>
              <a:rPr lang="en-IN" sz="1200" dirty="0">
                <a:latin typeface="Times New Roman" panose="02020603050405020304" pitchFamily="18" charset="0"/>
                <a:cs typeface="Times New Roman" panose="02020603050405020304" pitchFamily="18" charset="0"/>
              </a:rPr>
              <a:t> Train and Test scores for all the models considered         </a:t>
            </a:r>
            <a:r>
              <a:rPr lang="en-IN" sz="1200" b="1" dirty="0" smtClean="0">
                <a:latin typeface="Times New Roman" panose="02020603050405020304" pitchFamily="18" charset="0"/>
                <a:cs typeface="Times New Roman" panose="02020603050405020304" pitchFamily="18" charset="0"/>
              </a:rPr>
              <a:t>Figure </a:t>
            </a:r>
            <a:r>
              <a:rPr lang="en-IN" sz="1200" b="1" dirty="0">
                <a:latin typeface="Times New Roman" panose="02020603050405020304" pitchFamily="18" charset="0"/>
                <a:cs typeface="Times New Roman" panose="02020603050405020304" pitchFamily="18" charset="0"/>
              </a:rPr>
              <a:t>2: </a:t>
            </a:r>
            <a:r>
              <a:rPr lang="en-IN" sz="1200" b="1" dirty="0" smtClean="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5-Fold</a:t>
            </a:r>
            <a:r>
              <a:rPr lang="en-IN" sz="1200" b="1"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Cross-Validated scores for all the models along with </a:t>
            </a:r>
            <a:r>
              <a:rPr lang="en-IN" sz="1200" dirty="0" smtClean="0">
                <a:latin typeface="Times New Roman" panose="02020603050405020304" pitchFamily="18" charset="0"/>
                <a:cs typeface="Times New Roman" panose="02020603050405020304" pitchFamily="18" charset="0"/>
              </a:rPr>
              <a:t>Bias &amp; Variance </a:t>
            </a:r>
            <a:r>
              <a:rPr lang="en-IN" sz="1200" dirty="0">
                <a:latin typeface="Times New Roman" panose="02020603050405020304" pitchFamily="18" charset="0"/>
                <a:cs typeface="Times New Roman" panose="02020603050405020304" pitchFamily="18" charset="0"/>
              </a:rPr>
              <a:t>Errors (%)</a:t>
            </a:r>
            <a:endParaRPr lang="en-IN" sz="1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F8193134-0B84-4622-8F1F-82A9A89EC687}"/>
              </a:ext>
            </a:extLst>
          </p:cNvPr>
          <p:cNvPicPr/>
          <p:nvPr/>
        </p:nvPicPr>
        <p:blipFill>
          <a:blip r:embed="rId2">
            <a:extLst>
              <a:ext uri="{28A0092B-C50C-407E-A947-70E740481C1C}">
                <a14:useLocalDpi xmlns:a14="http://schemas.microsoft.com/office/drawing/2010/main" val="0"/>
              </a:ext>
            </a:extLst>
          </a:blip>
          <a:stretch>
            <a:fillRect/>
          </a:stretch>
        </p:blipFill>
        <p:spPr>
          <a:xfrm>
            <a:off x="6397625" y="3810000"/>
            <a:ext cx="4343400" cy="2543174"/>
          </a:xfrm>
          <a:prstGeom prst="rect">
            <a:avLst/>
          </a:prstGeom>
          <a:ln>
            <a:solidFill>
              <a:schemeClr val="bg1"/>
            </a:solidFill>
          </a:ln>
        </p:spPr>
      </p:pic>
      <p:pic>
        <p:nvPicPr>
          <p:cNvPr id="6" name="Picture 5">
            <a:extLst>
              <a:ext uri="{FF2B5EF4-FFF2-40B4-BE49-F238E27FC236}">
                <a16:creationId xmlns:a16="http://schemas.microsoft.com/office/drawing/2014/main" xmlns="" id="{CC4CD236-CAF3-423E-957F-A122C4148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825" y="3810000"/>
            <a:ext cx="3810000" cy="2543175"/>
          </a:xfrm>
          <a:prstGeom prst="rect">
            <a:avLst/>
          </a:prstGeom>
          <a:ln>
            <a:solidFill>
              <a:schemeClr val="tx1">
                <a:lumMod val="85000"/>
                <a:lumOff val="15000"/>
              </a:schemeClr>
            </a:solidFill>
          </a:ln>
        </p:spPr>
      </p:pic>
      <p:sp>
        <p:nvSpPr>
          <p:cNvPr id="7" name="Title 1"/>
          <p:cNvSpPr>
            <a:spLocks noGrp="1"/>
          </p:cNvSpPr>
          <p:nvPr>
            <p:ph type="title"/>
          </p:nvPr>
        </p:nvSpPr>
        <p:spPr>
          <a:xfrm>
            <a:off x="57785" y="152400"/>
            <a:ext cx="10692765" cy="652462"/>
          </a:xfrm>
        </p:spPr>
        <p:txBody>
          <a:bodyPr>
            <a:normAutofit/>
          </a:bodyPr>
          <a:lstStyle/>
          <a:p>
            <a:r>
              <a:rPr lang="en-IN" sz="3000" b="1" dirty="0" smtClean="0">
                <a:solidFill>
                  <a:schemeClr val="tx2"/>
                </a:solidFill>
              </a:rPr>
              <a:t>NON_PARAMETRIC MODEL EVALUATIONS</a:t>
            </a:r>
            <a:endParaRPr lang="en-IN" sz="3000" b="1" dirty="0">
              <a:solidFill>
                <a:schemeClr val="tx2"/>
              </a:solidFill>
            </a:endParaRPr>
          </a:p>
        </p:txBody>
      </p:sp>
      <p:sp>
        <p:nvSpPr>
          <p:cNvPr id="8" name="Slide Number Placeholder 7"/>
          <p:cNvSpPr>
            <a:spLocks noGrp="1"/>
          </p:cNvSpPr>
          <p:nvPr>
            <p:ph type="sldNum" sz="quarter" idx="12"/>
          </p:nvPr>
        </p:nvSpPr>
        <p:spPr/>
        <p:txBody>
          <a:bodyPr/>
          <a:lstStyle/>
          <a:p>
            <a:fld id="{258DF75C-1349-4428-A080-E4DEDA9691AA}" type="slidenum">
              <a:rPr lang="en-US" smtClean="0"/>
              <a:t>10</a:t>
            </a:fld>
            <a:endParaRPr lang="en-US" dirty="0"/>
          </a:p>
        </p:txBody>
      </p:sp>
    </p:spTree>
    <p:extLst>
      <p:ext uri="{BB962C8B-B14F-4D97-AF65-F5344CB8AC3E}">
        <p14:creationId xmlns:p14="http://schemas.microsoft.com/office/powerpoint/2010/main" val="225873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525632C-2442-4A9C-8388-CC255546ACE6}"/>
              </a:ext>
            </a:extLst>
          </p:cNvPr>
          <p:cNvSpPr>
            <a:spLocks noGrp="1"/>
          </p:cNvSpPr>
          <p:nvPr>
            <p:ph idx="1"/>
          </p:nvPr>
        </p:nvSpPr>
        <p:spPr>
          <a:xfrm>
            <a:off x="6084791" y="1905000"/>
            <a:ext cx="5864225" cy="1752598"/>
          </a:xfrm>
        </p:spPr>
        <p:txBody>
          <a:bodyPr>
            <a:normAutofit lnSpcReduction="10000"/>
          </a:bodyPr>
          <a:lstStyle/>
          <a:p>
            <a:pPr marL="0" indent="0">
              <a:lnSpc>
                <a:spcPct val="107000"/>
              </a:lnSpc>
              <a:spcAft>
                <a:spcPts val="800"/>
              </a:spcAft>
              <a:buNone/>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From these plots, we can find that </a:t>
            </a: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XGB model’s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performance is better when compared to other models.  For XGB model we attain the following cross-validated metrics as:</a:t>
            </a:r>
          </a:p>
          <a:p>
            <a:pPr marL="342900" lvl="0" indent="-342900">
              <a:lnSpc>
                <a:spcPct val="107000"/>
              </a:lnSpc>
              <a:buFont typeface="Wingdings" panose="05000000000000000000" pitchFamily="2" charset="2"/>
              <a:buChar char=""/>
            </a:pP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Recall score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0.88</a:t>
            </a:r>
          </a:p>
          <a:p>
            <a:pPr marL="342900" lvl="0" indent="-342900">
              <a:lnSpc>
                <a:spcPct val="107000"/>
              </a:lnSpc>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f1_weighted = 0.93</a:t>
            </a:r>
          </a:p>
          <a:p>
            <a:pPr marL="342900" lvl="0" indent="-342900">
              <a:lnSpc>
                <a:spcPct val="107000"/>
              </a:lnSpc>
              <a:buFont typeface="Wingdings" panose="05000000000000000000" pitchFamily="2" charset="2"/>
              <a:buChar char=""/>
            </a:pP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Roc auc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 98.07 %</a:t>
            </a:r>
          </a:p>
          <a:p>
            <a:pPr marL="342900" lvl="0" indent="-342900">
              <a:lnSpc>
                <a:spcPct val="107000"/>
              </a:lnSpc>
              <a:buFont typeface="Wingdings" panose="05000000000000000000" pitchFamily="2" charset="2"/>
              <a:buChar char=""/>
            </a:pP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Bias error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 1.93 %</a:t>
            </a:r>
          </a:p>
          <a:p>
            <a:pPr marL="342900" lvl="0" indent="-342900">
              <a:lnSpc>
                <a:spcPct val="107000"/>
              </a:lnSpc>
              <a:spcAft>
                <a:spcPts val="800"/>
              </a:spcAft>
              <a:buFont typeface="Wingdings" panose="05000000000000000000" pitchFamily="2" charset="2"/>
              <a:buChar char=""/>
            </a:pPr>
            <a:r>
              <a:rPr lang="en-IN" sz="1200" dirty="0" smtClean="0">
                <a:effectLst/>
                <a:latin typeface="Times New Roman" panose="02020603050405020304" pitchFamily="18" charset="0"/>
                <a:ea typeface="Calibri" panose="020F0502020204030204" pitchFamily="34" charset="0"/>
                <a:cs typeface="Times New Roman" panose="02020603050405020304" pitchFamily="18" charset="0"/>
              </a:rPr>
              <a:t>Variance error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 0.11% </a:t>
            </a:r>
          </a:p>
          <a:p>
            <a:pPr marL="0" lvl="0" indent="0">
              <a:lnSpc>
                <a:spcPct val="107000"/>
              </a:lnSpc>
              <a:spcAft>
                <a:spcPts val="800"/>
              </a:spcAft>
              <a:buNone/>
            </a:pP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437B1FD9-3668-4267-9DB6-DA62513197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9825" y="3962400"/>
            <a:ext cx="2956786" cy="2060834"/>
          </a:xfrm>
          <a:prstGeom prst="rect">
            <a:avLst/>
          </a:prstGeom>
        </p:spPr>
      </p:pic>
      <p:pic>
        <p:nvPicPr>
          <p:cNvPr id="1027" name="Picture 21">
            <a:extLst>
              <a:ext uri="{FF2B5EF4-FFF2-40B4-BE49-F238E27FC236}">
                <a16:creationId xmlns:a16="http://schemas.microsoft.com/office/drawing/2014/main" xmlns="" id="{AA9816DB-5A3E-4D91-89EB-32F3C404C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18" y="1295400"/>
            <a:ext cx="2656371" cy="221773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6">
            <a:extLst>
              <a:ext uri="{FF2B5EF4-FFF2-40B4-BE49-F238E27FC236}">
                <a16:creationId xmlns:a16="http://schemas.microsoft.com/office/drawing/2014/main" xmlns="" id="{0338B8BB-3670-4A5D-97E3-0A59A6E5D0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730" y="1295400"/>
            <a:ext cx="2963136" cy="221773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2">
            <a:extLst>
              <a:ext uri="{FF2B5EF4-FFF2-40B4-BE49-F238E27FC236}">
                <a16:creationId xmlns:a16="http://schemas.microsoft.com/office/drawing/2014/main" xmlns="" id="{53D9C627-6061-4713-92EE-46F8EEE06A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3455" y="3984171"/>
            <a:ext cx="2659353" cy="206083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xmlns="" id="{4D8F7EF4-ABC5-4522-B9B6-30424702AA5F}"/>
              </a:ext>
            </a:extLst>
          </p:cNvPr>
          <p:cNvSpPr>
            <a:spLocks noChangeArrowheads="1"/>
          </p:cNvSpPr>
          <p:nvPr/>
        </p:nvSpPr>
        <p:spPr bwMode="auto">
          <a:xfrm>
            <a:off x="0" y="0"/>
            <a:ext cx="1188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5">
            <a:extLst>
              <a:ext uri="{FF2B5EF4-FFF2-40B4-BE49-F238E27FC236}">
                <a16:creationId xmlns:a16="http://schemas.microsoft.com/office/drawing/2014/main" xmlns="" id="{09F4714D-7E99-4A88-918A-7E57807722F8}"/>
              </a:ext>
            </a:extLst>
          </p:cNvPr>
          <p:cNvSpPr>
            <a:spLocks noChangeArrowheads="1"/>
          </p:cNvSpPr>
          <p:nvPr/>
        </p:nvSpPr>
        <p:spPr bwMode="auto">
          <a:xfrm>
            <a:off x="0" y="6629400"/>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xmlns="" id="{C85E83E5-5B35-4469-A1CB-6E6D75408D7E}"/>
              </a:ext>
            </a:extLst>
          </p:cNvPr>
          <p:cNvSpPr>
            <a:spLocks noChangeArrowheads="1"/>
          </p:cNvSpPr>
          <p:nvPr/>
        </p:nvSpPr>
        <p:spPr bwMode="auto">
          <a:xfrm>
            <a:off x="0" y="9761538"/>
            <a:ext cx="1188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itle 1"/>
          <p:cNvSpPr>
            <a:spLocks noGrp="1"/>
          </p:cNvSpPr>
          <p:nvPr>
            <p:ph type="title"/>
          </p:nvPr>
        </p:nvSpPr>
        <p:spPr>
          <a:xfrm>
            <a:off x="594044" y="261938"/>
            <a:ext cx="10692765" cy="652462"/>
          </a:xfrm>
        </p:spPr>
        <p:txBody>
          <a:bodyPr>
            <a:normAutofit/>
          </a:bodyPr>
          <a:lstStyle/>
          <a:p>
            <a:r>
              <a:rPr lang="en-IN" sz="3000" b="1" dirty="0">
                <a:solidFill>
                  <a:schemeClr val="tx2"/>
                </a:solidFill>
              </a:rPr>
              <a:t>NON_PARAMETRIC </a:t>
            </a:r>
            <a:r>
              <a:rPr lang="en-IN" sz="3000" b="1" dirty="0" smtClean="0">
                <a:solidFill>
                  <a:schemeClr val="tx2"/>
                </a:solidFill>
              </a:rPr>
              <a:t>MODEL RESULTS</a:t>
            </a:r>
            <a:endParaRPr lang="en-IN" sz="3000" b="1" dirty="0">
              <a:solidFill>
                <a:schemeClr val="tx2"/>
              </a:solidFill>
            </a:endParaRPr>
          </a:p>
        </p:txBody>
      </p:sp>
      <p:sp>
        <p:nvSpPr>
          <p:cNvPr id="5" name="TextBox 4"/>
          <p:cNvSpPr txBox="1"/>
          <p:nvPr/>
        </p:nvSpPr>
        <p:spPr>
          <a:xfrm>
            <a:off x="397118" y="3886200"/>
            <a:ext cx="5467107" cy="2770502"/>
          </a:xfrm>
          <a:prstGeom prst="rect">
            <a:avLst/>
          </a:prstGeom>
          <a:noFill/>
        </p:spPr>
        <p:txBody>
          <a:bodyPr wrap="square" rtlCol="0">
            <a:spAutoFit/>
          </a:bodyPr>
          <a:lstStyle/>
          <a:p>
            <a:r>
              <a:rPr lang="en-IN" sz="1200" b="1" dirty="0" smtClean="0">
                <a:latin typeface="Times New Roman" panose="02020603050405020304" pitchFamily="18" charset="0"/>
                <a:ea typeface="Calibri" panose="020F0502020204030204" pitchFamily="34" charset="0"/>
                <a:cs typeface="Times New Roman" panose="02020603050405020304" pitchFamily="18" charset="0"/>
              </a:rPr>
              <a:t>XGB Classifier</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200" dirty="0">
                <a:latin typeface="Times New Roman" panose="02020603050405020304" pitchFamily="18" charset="0"/>
                <a:ea typeface="Calibri" panose="020F0502020204030204" pitchFamily="34" charset="0"/>
                <a:cs typeface="Times New Roman" panose="02020603050405020304" pitchFamily="18" charset="0"/>
              </a:rPr>
              <a:t>gives us a better results when compared to others.</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XGBoost uses decision trees as base learners, combining many weak learners to make a strong learner. As a result it is referred to as an ensemble learning method since it uses the output of many models in the final prediction. </a:t>
            </a: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There are many advantages of XGBoost, some of them are mentioned below</a:t>
            </a:r>
            <a:r>
              <a:rPr lang="en-IN" sz="12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is Highly Flexible.</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is faster than Gradient Boosting.</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
              <a:tabLst>
                <a:tab pos="457200" algn="l"/>
              </a:tabLst>
            </a:pPr>
            <a:r>
              <a:rPr lang="en-IN"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supports regularization.</a:t>
            </a:r>
          </a:p>
          <a:p>
            <a:pPr marL="342900" lvl="0" indent="-342900">
              <a:lnSpc>
                <a:spcPct val="107000"/>
              </a:lnSpc>
              <a:spcAft>
                <a:spcPts val="800"/>
              </a:spcAft>
              <a:buSzPts val="1000"/>
              <a:buFont typeface="Wingdings" panose="05000000000000000000" pitchFamily="2" charset="2"/>
              <a:buChar char=""/>
              <a:tabLst>
                <a:tab pos="457200" algn="l"/>
              </a:tabLst>
            </a:pPr>
            <a:r>
              <a:rPr lang="en-IN" sz="1200" dirty="0">
                <a:latin typeface="Times New Roman" panose="02020603050405020304" pitchFamily="18" charset="0"/>
                <a:ea typeface="Times New Roman" panose="02020603050405020304" pitchFamily="18" charset="0"/>
                <a:cs typeface="Times New Roman" panose="02020603050405020304" pitchFamily="18" charset="0"/>
              </a:rPr>
              <a:t>It Works well in small to medium dataset.</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258DF75C-1349-4428-A080-E4DEDA9691AA}" type="slidenum">
              <a:rPr lang="en-US" smtClean="0"/>
              <a:t>11</a:t>
            </a:fld>
            <a:endParaRPr lang="en-US"/>
          </a:p>
        </p:txBody>
      </p:sp>
    </p:spTree>
    <p:extLst>
      <p:ext uri="{BB962C8B-B14F-4D97-AF65-F5344CB8AC3E}">
        <p14:creationId xmlns:p14="http://schemas.microsoft.com/office/powerpoint/2010/main" val="2283535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2BBF6F-3652-4E89-AD6D-4A700EECAFAD}"/>
              </a:ext>
            </a:extLst>
          </p:cNvPr>
          <p:cNvSpPr>
            <a:spLocks noGrp="1"/>
          </p:cNvSpPr>
          <p:nvPr>
            <p:ph idx="1"/>
          </p:nvPr>
        </p:nvSpPr>
        <p:spPr>
          <a:xfrm>
            <a:off x="454026" y="914400"/>
            <a:ext cx="11426824" cy="5867400"/>
          </a:xfrm>
        </p:spPr>
        <p:txBody>
          <a:bodyPr>
            <a:noAutofit/>
          </a:bodyPr>
          <a:lstStyle/>
          <a:p>
            <a:pPr marL="0" indent="0" algn="just">
              <a:spcBef>
                <a:spcPts val="600"/>
              </a:spcBef>
              <a:buNone/>
            </a:pPr>
            <a:r>
              <a:rPr lang="en-IN" sz="1200" b="1" dirty="0">
                <a:latin typeface="Times New Roman" panose="02020603050405020304" pitchFamily="18" charset="0"/>
                <a:ea typeface="Calibri" panose="020F0502020204030204" pitchFamily="34" charset="0"/>
                <a:cs typeface="Times New Roman" panose="02020603050405020304" pitchFamily="18" charset="0"/>
              </a:rPr>
              <a:t>Logistic Regression </a:t>
            </a:r>
            <a:r>
              <a:rPr lang="en-IN" sz="1200" b="1" dirty="0" smtClean="0">
                <a:latin typeface="Times New Roman" panose="02020603050405020304" pitchFamily="18" charset="0"/>
                <a:ea typeface="Calibri" panose="020F0502020204030204" pitchFamily="34" charset="0"/>
                <a:cs typeface="Times New Roman" panose="02020603050405020304" pitchFamily="18" charset="0"/>
              </a:rPr>
              <a:t>Assumptions:</a:t>
            </a:r>
          </a:p>
          <a:p>
            <a:pPr marL="0" indent="0" algn="just">
              <a:spcBef>
                <a:spcPts val="600"/>
              </a:spcBef>
              <a:buNone/>
            </a:pPr>
            <a:r>
              <a:rPr lang="en-IN" sz="1200" dirty="0">
                <a:latin typeface="Times New Roman" panose="02020603050405020304" pitchFamily="18" charset="0"/>
                <a:ea typeface="Calibri" panose="020F0502020204030204" pitchFamily="34" charset="0"/>
                <a:cs typeface="Times New Roman" panose="02020603050405020304" pitchFamily="18" charset="0"/>
              </a:rPr>
              <a:t>1) Binary logistic regression requires the target / dependent variable to be binary. For a binary regression, the factor level 1 of the dependent variable should represent the desired outcome (such as Success etc..).- </a:t>
            </a:r>
            <a:r>
              <a:rPr lang="en-IN"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In our case it is class 1 - Customer will subscribe the Term Deposit</a:t>
            </a:r>
          </a:p>
          <a:p>
            <a:pPr marL="0" indent="0" algn="just">
              <a:spcBef>
                <a:spcPts val="600"/>
              </a:spcBef>
              <a:buNone/>
            </a:pPr>
            <a:r>
              <a:rPr lang="en-IN" sz="1200" dirty="0">
                <a:latin typeface="Times New Roman" panose="02020603050405020304" pitchFamily="18" charset="0"/>
                <a:ea typeface="Calibri" panose="020F0502020204030204" pitchFamily="34" charset="0"/>
                <a:cs typeface="Times New Roman" panose="02020603050405020304" pitchFamily="18" charset="0"/>
              </a:rPr>
              <a:t>2) Only the meaningful variables should be included</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r>
              <a:rPr lang="en-IN"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We have ensured that there are no unwanted variables selected for model building.</a:t>
            </a:r>
          </a:p>
          <a:p>
            <a:pPr marL="0" indent="0" algn="just">
              <a:spcBef>
                <a:spcPts val="600"/>
              </a:spcBef>
              <a:buNone/>
            </a:pPr>
            <a:r>
              <a:rPr lang="en-IN" sz="1200" dirty="0">
                <a:latin typeface="Times New Roman" panose="02020603050405020304" pitchFamily="18" charset="0"/>
                <a:ea typeface="Calibri" panose="020F0502020204030204" pitchFamily="34" charset="0"/>
                <a:cs typeface="Times New Roman" panose="02020603050405020304" pitchFamily="18" charset="0"/>
              </a:rPr>
              <a:t>3) The predictor variables should not be correlated to each other </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(multicollinearity).- </a:t>
            </a:r>
            <a:r>
              <a:rPr lang="en-IN"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After "Age" Column was removed, no Multicollinearity exist</a:t>
            </a:r>
          </a:p>
          <a:p>
            <a:pPr marL="0" indent="0" algn="just">
              <a:spcBef>
                <a:spcPts val="600"/>
              </a:spcBef>
              <a:buNone/>
            </a:pPr>
            <a:r>
              <a:rPr lang="en-IN" sz="1200" dirty="0">
                <a:latin typeface="Times New Roman" panose="02020603050405020304" pitchFamily="18" charset="0"/>
                <a:ea typeface="Calibri" panose="020F0502020204030204" pitchFamily="34" charset="0"/>
                <a:cs typeface="Times New Roman" panose="02020603050405020304" pitchFamily="18" charset="0"/>
              </a:rPr>
              <a:t>4) Logistic regression requires quite a large number of observations.-  A general rule of thumb is that observations must be at least 10 %</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200" dirty="0">
                <a:latin typeface="Times New Roman" panose="02020603050405020304" pitchFamily="18" charset="0"/>
                <a:ea typeface="Calibri" panose="020F0502020204030204" pitchFamily="34" charset="0"/>
                <a:cs typeface="Times New Roman" panose="02020603050405020304" pitchFamily="18" charset="0"/>
              </a:rPr>
              <a:t>of variables.</a:t>
            </a:r>
          </a:p>
          <a:p>
            <a:pPr marL="0" indent="0" algn="just">
              <a:spcBef>
                <a:spcPts val="600"/>
              </a:spcBef>
              <a:buNone/>
            </a:pPr>
            <a:r>
              <a:rPr lang="en-IN" sz="1200"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We </a:t>
            </a:r>
            <a:r>
              <a:rPr lang="en-IN" sz="12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have 45211 observations and 21 variables, thus satisfying the </a:t>
            </a:r>
            <a:r>
              <a:rPr lang="en-IN" sz="1200"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assumption</a:t>
            </a:r>
          </a:p>
          <a:p>
            <a:pPr marL="0" indent="0" algn="just">
              <a:spcBef>
                <a:spcPts val="600"/>
              </a:spcBef>
              <a:buNone/>
            </a:pPr>
            <a:r>
              <a:rPr lang="en-IN" sz="1200" b="1" dirty="0" smtClean="0">
                <a:latin typeface="Times New Roman" panose="02020603050405020304" pitchFamily="18" charset="0"/>
                <a:ea typeface="Calibri" panose="020F0502020204030204" pitchFamily="34" charset="0"/>
                <a:cs typeface="Times New Roman" panose="02020603050405020304" pitchFamily="18" charset="0"/>
              </a:rPr>
              <a:t>Feature Selection:</a:t>
            </a:r>
            <a:endParaRPr lang="en-IN" sz="1200" b="1" dirty="0">
              <a:latin typeface="Times New Roman" panose="02020603050405020304" pitchFamily="18" charset="0"/>
              <a:ea typeface="Calibri" panose="020F0502020204030204" pitchFamily="34" charset="0"/>
              <a:cs typeface="Times New Roman" panose="02020603050405020304" pitchFamily="18" charset="0"/>
            </a:endParaRPr>
          </a:p>
          <a:p>
            <a:pPr marL="228600" indent="-228600" algn="just">
              <a:spcBef>
                <a:spcPts val="600"/>
              </a:spcBef>
              <a:buAutoNum type="arabicParenR"/>
            </a:pPr>
            <a:r>
              <a:rPr lang="en-IN" sz="1200" dirty="0" smtClean="0">
                <a:latin typeface="Times New Roman" panose="02020603050405020304" pitchFamily="18" charset="0"/>
                <a:ea typeface="Calibri" panose="020F0502020204030204" pitchFamily="34" charset="0"/>
                <a:cs typeface="Times New Roman" panose="02020603050405020304" pitchFamily="18" charset="0"/>
              </a:rPr>
              <a:t>To obtain the best features , we used  Iterative Backward elimination method using Logistic Regression model. </a:t>
            </a:r>
          </a:p>
          <a:p>
            <a:pPr marL="0" indent="0" algn="just">
              <a:spcBef>
                <a:spcPts val="600"/>
              </a:spcBef>
              <a:buNone/>
            </a:pP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200"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Removed Columns” </a:t>
            </a:r>
            <a:r>
              <a:rPr lang="en-IN" sz="1200" b="1" dirty="0">
                <a:solidFill>
                  <a:schemeClr val="tx2"/>
                </a:solidFill>
              </a:rPr>
              <a:t>job_blue-collar </a:t>
            </a:r>
            <a:r>
              <a:rPr lang="en-IN" sz="1200" b="1" dirty="0" smtClean="0">
                <a:solidFill>
                  <a:schemeClr val="tx2"/>
                </a:solidFill>
              </a:rPr>
              <a:t>“ with Prob =0.62</a:t>
            </a:r>
            <a:endParaRPr lang="en-IN" sz="12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Model  Interpretations:</a:t>
            </a:r>
          </a:p>
          <a:p>
            <a:pPr marL="0" indent="0">
              <a:buNone/>
            </a:pPr>
            <a:r>
              <a:rPr lang="en-IN" sz="1200" dirty="0" smtClean="0">
                <a:latin typeface="Times New Roman" panose="02020603050405020304" pitchFamily="18" charset="0"/>
                <a:cs typeface="Times New Roman" panose="02020603050405020304" pitchFamily="18" charset="0"/>
              </a:rPr>
              <a:t>1</a:t>
            </a:r>
            <a:r>
              <a:rPr lang="en-IN" sz="1200" dirty="0">
                <a:latin typeface="Times New Roman" panose="02020603050405020304" pitchFamily="18" charset="0"/>
                <a:cs typeface="Times New Roman" panose="02020603050405020304" pitchFamily="18" charset="0"/>
              </a:rPr>
              <a:t>) We </a:t>
            </a:r>
            <a:r>
              <a:rPr lang="en-IN" sz="1200" dirty="0" smtClean="0">
                <a:latin typeface="Times New Roman" panose="02020603050405020304" pitchFamily="18" charset="0"/>
                <a:cs typeface="Times New Roman" panose="02020603050405020304" pitchFamily="18" charset="0"/>
              </a:rPr>
              <a:t>observed that </a:t>
            </a:r>
            <a:r>
              <a:rPr lang="en-IN" sz="1200" dirty="0">
                <a:latin typeface="Times New Roman" panose="02020603050405020304" pitchFamily="18" charset="0"/>
                <a:cs typeface="Times New Roman" panose="02020603050405020304" pitchFamily="18" charset="0"/>
              </a:rPr>
              <a:t>the McFadden R square (Pseudo R square) is 0.6 and the model fitness is good (Suggested 0~1).</a:t>
            </a:r>
          </a:p>
          <a:p>
            <a:pPr marL="0" indent="0">
              <a:buNone/>
            </a:pPr>
            <a:r>
              <a:rPr lang="en-IN" sz="1200" dirty="0">
                <a:latin typeface="Times New Roman" panose="02020603050405020304" pitchFamily="18" charset="0"/>
                <a:cs typeface="Times New Roman" panose="02020603050405020304" pitchFamily="18" charset="0"/>
              </a:rPr>
              <a:t>This McFadden approach is one minus the ratio of two log likelihoods. The numerator is the log likelihood of the </a:t>
            </a:r>
            <a:endParaRPr lang="en-IN" sz="1200" dirty="0" smtClean="0">
              <a:latin typeface="Times New Roman" panose="02020603050405020304" pitchFamily="18" charset="0"/>
              <a:cs typeface="Times New Roman" panose="02020603050405020304" pitchFamily="18" charset="0"/>
            </a:endParaRPr>
          </a:p>
          <a:p>
            <a:pPr marL="0" indent="0">
              <a:buNone/>
            </a:pPr>
            <a:r>
              <a:rPr lang="en-IN" sz="1200" dirty="0" err="1" smtClean="0">
                <a:latin typeface="Times New Roman" panose="02020603050405020304" pitchFamily="18" charset="0"/>
                <a:cs typeface="Times New Roman" panose="02020603050405020304" pitchFamily="18" charset="0"/>
              </a:rPr>
              <a:t>logit</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model selected and the denominator is the log likelihood if the model </a:t>
            </a:r>
            <a:r>
              <a:rPr lang="en-IN" sz="1200" dirty="0" smtClean="0">
                <a:latin typeface="Times New Roman" panose="02020603050405020304" pitchFamily="18" charset="0"/>
                <a:cs typeface="Times New Roman" panose="02020603050405020304" pitchFamily="18" charset="0"/>
              </a:rPr>
              <a:t>with just </a:t>
            </a:r>
            <a:r>
              <a:rPr lang="en-IN" sz="1200" dirty="0">
                <a:latin typeface="Times New Roman" panose="02020603050405020304" pitchFamily="18" charset="0"/>
                <a:cs typeface="Times New Roman" panose="02020603050405020304" pitchFamily="18" charset="0"/>
              </a:rPr>
              <a:t>had an intercept (Null model</a:t>
            </a:r>
            <a:r>
              <a:rPr lang="en-IN" sz="1200" dirty="0" smtClean="0">
                <a:latin typeface="Times New Roman" panose="02020603050405020304" pitchFamily="18" charset="0"/>
                <a:cs typeface="Times New Roman" panose="02020603050405020304" pitchFamily="18" charset="0"/>
              </a:rPr>
              <a: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smtClean="0">
                <a:latin typeface="Times New Roman" panose="02020603050405020304" pitchFamily="18" charset="0"/>
                <a:cs typeface="Times New Roman" panose="02020603050405020304" pitchFamily="18" charset="0"/>
              </a:rPr>
              <a:t>2</a:t>
            </a:r>
            <a:r>
              <a:rPr lang="en-IN" sz="1200" dirty="0">
                <a:latin typeface="Times New Roman" panose="02020603050405020304" pitchFamily="18" charset="0"/>
                <a:cs typeface="Times New Roman" panose="02020603050405020304" pitchFamily="18" charset="0"/>
              </a:rPr>
              <a:t>) LLR </a:t>
            </a:r>
            <a:r>
              <a:rPr lang="en-IN" sz="1200" dirty="0" err="1">
                <a:latin typeface="Times New Roman" panose="02020603050405020304" pitchFamily="18" charset="0"/>
                <a:cs typeface="Times New Roman" panose="02020603050405020304" pitchFamily="18" charset="0"/>
              </a:rPr>
              <a:t>Pval</a:t>
            </a:r>
            <a:r>
              <a:rPr lang="en-IN" sz="1200" dirty="0">
                <a:latin typeface="Times New Roman" panose="02020603050405020304" pitchFamily="18" charset="0"/>
                <a:cs typeface="Times New Roman" panose="02020603050405020304" pitchFamily="18" charset="0"/>
              </a:rPr>
              <a:t> &lt;0.05, Model is good </a:t>
            </a:r>
          </a:p>
          <a:p>
            <a:pPr marL="0" indent="0">
              <a:buNone/>
            </a:pPr>
            <a:r>
              <a:rPr lang="en-IN" sz="1200" dirty="0">
                <a:latin typeface="Times New Roman" panose="02020603050405020304" pitchFamily="18" charset="0"/>
                <a:cs typeface="Times New Roman" panose="02020603050405020304" pitchFamily="18" charset="0"/>
              </a:rPr>
              <a:t>H0: No independent </a:t>
            </a:r>
            <a:r>
              <a:rPr lang="en-IN" sz="1200" dirty="0" err="1">
                <a:latin typeface="Times New Roman" panose="02020603050405020304" pitchFamily="18" charset="0"/>
                <a:cs typeface="Times New Roman" panose="02020603050405020304" pitchFamily="18" charset="0"/>
              </a:rPr>
              <a:t>var</a:t>
            </a:r>
            <a:r>
              <a:rPr lang="en-IN" sz="1200" dirty="0">
                <a:latin typeface="Times New Roman" panose="02020603050405020304" pitchFamily="18" charset="0"/>
                <a:cs typeface="Times New Roman" panose="02020603050405020304" pitchFamily="18" charset="0"/>
              </a:rPr>
              <a:t> is predictor of y</a:t>
            </a:r>
          </a:p>
          <a:p>
            <a:pPr marL="0" indent="0">
              <a:buNone/>
            </a:pPr>
            <a:r>
              <a:rPr lang="en-IN" sz="1200" dirty="0">
                <a:latin typeface="Times New Roman" panose="02020603050405020304" pitchFamily="18" charset="0"/>
                <a:cs typeface="Times New Roman" panose="02020603050405020304" pitchFamily="18" charset="0"/>
              </a:rPr>
              <a:t>Ha: </a:t>
            </a:r>
            <a:r>
              <a:rPr lang="en-IN" sz="1200" dirty="0" err="1">
                <a:latin typeface="Times New Roman" panose="02020603050405020304" pitchFamily="18" charset="0"/>
                <a:cs typeface="Times New Roman" panose="02020603050405020304" pitchFamily="18" charset="0"/>
              </a:rPr>
              <a:t>Atleast</a:t>
            </a:r>
            <a:r>
              <a:rPr lang="en-IN" sz="1200" dirty="0">
                <a:latin typeface="Times New Roman" panose="02020603050405020304" pitchFamily="18" charset="0"/>
                <a:cs typeface="Times New Roman" panose="02020603050405020304" pitchFamily="18" charset="0"/>
              </a:rPr>
              <a:t> one </a:t>
            </a:r>
            <a:r>
              <a:rPr lang="en-IN" sz="1200" dirty="0" err="1">
                <a:latin typeface="Times New Roman" panose="02020603050405020304" pitchFamily="18" charset="0"/>
                <a:cs typeface="Times New Roman" panose="02020603050405020304" pitchFamily="18" charset="0"/>
              </a:rPr>
              <a:t>ind</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var</a:t>
            </a:r>
            <a:r>
              <a:rPr lang="en-IN" sz="1200" dirty="0">
                <a:latin typeface="Times New Roman" panose="02020603050405020304" pitchFamily="18" charset="0"/>
                <a:cs typeface="Times New Roman" panose="02020603050405020304" pitchFamily="18" charset="0"/>
              </a:rPr>
              <a:t> sis </a:t>
            </a:r>
            <a:r>
              <a:rPr lang="en-IN" sz="1200" dirty="0" err="1">
                <a:latin typeface="Times New Roman" panose="02020603050405020304" pitchFamily="18" charset="0"/>
                <a:cs typeface="Times New Roman" panose="02020603050405020304" pitchFamily="18" charset="0"/>
              </a:rPr>
              <a:t>pred</a:t>
            </a:r>
            <a:r>
              <a:rPr lang="en-IN" sz="1200" dirty="0">
                <a:latin typeface="Times New Roman" panose="02020603050405020304" pitchFamily="18" charset="0"/>
                <a:cs typeface="Times New Roman" panose="02020603050405020304" pitchFamily="18" charset="0"/>
              </a:rPr>
              <a:t> of </a:t>
            </a:r>
            <a:r>
              <a:rPr lang="en-IN" sz="1200" dirty="0" smtClean="0">
                <a:latin typeface="Times New Roman" panose="02020603050405020304" pitchFamily="18" charset="0"/>
                <a:cs typeface="Times New Roman" panose="02020603050405020304" pitchFamily="18" charset="0"/>
              </a:rPr>
              <a:t>y</a:t>
            </a:r>
          </a:p>
          <a:p>
            <a:pPr marL="0" indent="0">
              <a:buNone/>
            </a:pPr>
            <a:endParaRPr lang="en-IN" sz="1200" dirty="0" smtClean="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Model </a:t>
            </a:r>
            <a:r>
              <a:rPr lang="en-IN" sz="1200" b="1" dirty="0" err="1" smtClean="0">
                <a:latin typeface="Times New Roman" panose="02020603050405020304" pitchFamily="18" charset="0"/>
                <a:cs typeface="Times New Roman" panose="02020603050405020304" pitchFamily="18" charset="0"/>
              </a:rPr>
              <a:t>Explainability</a:t>
            </a:r>
            <a:r>
              <a:rPr lang="en-IN" sz="1200" b="1" dirty="0" smtClean="0">
                <a:latin typeface="Times New Roman" panose="02020603050405020304" pitchFamily="18" charset="0"/>
                <a:cs typeface="Times New Roman" panose="02020603050405020304" pitchFamily="18" charset="0"/>
              </a:rPr>
              <a:t>:</a:t>
            </a:r>
          </a:p>
          <a:p>
            <a:pPr marL="228600" indent="-228600">
              <a:buAutoNum type="arabicPeriod"/>
            </a:pPr>
            <a:r>
              <a:rPr lang="en-IN" sz="1200" dirty="0" smtClean="0">
                <a:latin typeface="Times New Roman" panose="02020603050405020304" pitchFamily="18" charset="0"/>
                <a:cs typeface="Times New Roman" panose="02020603050405020304" pitchFamily="18" charset="0"/>
              </a:rPr>
              <a:t>As </a:t>
            </a:r>
            <a:r>
              <a:rPr lang="en-IN" sz="1200" dirty="0">
                <a:latin typeface="Times New Roman" panose="02020603050405020304" pitchFamily="18" charset="0"/>
                <a:cs typeface="Times New Roman" panose="02020603050405020304" pitchFamily="18" charset="0"/>
              </a:rPr>
              <a:t>Salary increases by 100 Euros, the odds of Customer subscribes the product increases by 124</a:t>
            </a:r>
            <a:r>
              <a:rPr lang="en-IN" sz="1200" dirty="0" smtClean="0">
                <a:latin typeface="Times New Roman" panose="02020603050405020304" pitchFamily="18" charset="0"/>
                <a:cs typeface="Times New Roman" panose="02020603050405020304" pitchFamily="18" charset="0"/>
              </a:rPr>
              <a:t>%.</a:t>
            </a:r>
          </a:p>
          <a:p>
            <a:pPr marL="228600" indent="-228600">
              <a:buAutoNum type="arabicPeriod"/>
            </a:pPr>
            <a:r>
              <a:rPr lang="en-IN" sz="1200" dirty="0">
                <a:latin typeface="Times New Roman" panose="02020603050405020304" pitchFamily="18" charset="0"/>
                <a:cs typeface="Times New Roman" panose="02020603050405020304" pitchFamily="18" charset="0"/>
              </a:rPr>
              <a:t>As Balance increases by 100 Euros, the odds of Customer subscribes the product increases by 21</a:t>
            </a:r>
            <a:r>
              <a:rPr lang="en-IN" sz="1200" dirty="0" smtClean="0">
                <a:latin typeface="Times New Roman" panose="02020603050405020304" pitchFamily="18" charset="0"/>
                <a:cs typeface="Times New Roman" panose="02020603050405020304" pitchFamily="18" charset="0"/>
              </a:rPr>
              <a:t>%.</a:t>
            </a:r>
          </a:p>
          <a:p>
            <a:pPr marL="228600" indent="-228600">
              <a:buAutoNum type="arabicPeriod"/>
            </a:pPr>
            <a:r>
              <a:rPr lang="en-IN" sz="1200" dirty="0">
                <a:latin typeface="Times New Roman" panose="02020603050405020304" pitchFamily="18" charset="0"/>
                <a:cs typeface="Times New Roman" panose="02020603050405020304" pitchFamily="18" charset="0"/>
              </a:rPr>
              <a:t>As Duration increases by 100 Seconds, the odds of Customer subscribes the product increases by 282</a:t>
            </a:r>
            <a:r>
              <a:rPr lang="en-IN" sz="1200" dirty="0" smtClean="0">
                <a:latin typeface="Times New Roman" panose="02020603050405020304" pitchFamily="18" charset="0"/>
                <a:cs typeface="Times New Roman" panose="02020603050405020304" pitchFamily="18" charset="0"/>
              </a:rPr>
              <a:t>%.</a:t>
            </a:r>
          </a:p>
          <a:p>
            <a:pPr marL="228600" indent="-228600">
              <a:buAutoNum type="arabicPeriod"/>
            </a:pPr>
            <a:r>
              <a:rPr lang="en-IN" sz="1200" dirty="0">
                <a:latin typeface="Times New Roman" panose="02020603050405020304" pitchFamily="18" charset="0"/>
                <a:cs typeface="Times New Roman" panose="02020603050405020304" pitchFamily="18" charset="0"/>
              </a:rPr>
              <a:t>As Campaign calls increases by 1 unit, the odds of Customer subscribes the product decreases by 22</a:t>
            </a:r>
            <a:r>
              <a:rPr lang="en-IN" sz="1200" dirty="0" smtClean="0">
                <a:latin typeface="Times New Roman" panose="02020603050405020304" pitchFamily="18" charset="0"/>
                <a:cs typeface="Times New Roman" panose="02020603050405020304" pitchFamily="18" charset="0"/>
              </a:rPr>
              <a:t>%.</a:t>
            </a:r>
          </a:p>
          <a:p>
            <a:pPr marL="228600" indent="-228600">
              <a:buAutoNum type="arabicPeriod"/>
            </a:pPr>
            <a:r>
              <a:rPr lang="en-IN" sz="1200" dirty="0">
                <a:latin typeface="Times New Roman" panose="02020603050405020304" pitchFamily="18" charset="0"/>
                <a:cs typeface="Times New Roman" panose="02020603050405020304" pitchFamily="18" charset="0"/>
              </a:rPr>
              <a:t>As Previous calls increases by 1 unit, the odds of Customer subscribes the product decreases by 16%.</a:t>
            </a:r>
            <a:endParaRPr lang="en-IN" sz="1200" dirty="0" smtClean="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                        </a:t>
            </a:r>
            <a:endParaRPr lang="en-IN" sz="1200" b="1" dirty="0">
              <a:latin typeface="Times New Roman" panose="02020603050405020304" pitchFamily="18" charset="0"/>
              <a:cs typeface="Times New Roman" panose="02020603050405020304" pitchFamily="18" charset="0"/>
            </a:endParaRPr>
          </a:p>
        </p:txBody>
      </p:sp>
      <p:sp>
        <p:nvSpPr>
          <p:cNvPr id="7" name="Title 1"/>
          <p:cNvSpPr>
            <a:spLocks noGrp="1"/>
          </p:cNvSpPr>
          <p:nvPr>
            <p:ph type="title"/>
          </p:nvPr>
        </p:nvSpPr>
        <p:spPr>
          <a:xfrm>
            <a:off x="594044" y="261938"/>
            <a:ext cx="10692765" cy="652462"/>
          </a:xfrm>
        </p:spPr>
        <p:txBody>
          <a:bodyPr>
            <a:normAutofit/>
          </a:bodyPr>
          <a:lstStyle/>
          <a:p>
            <a:r>
              <a:rPr lang="en-IN" sz="3000" b="1" dirty="0" smtClean="0">
                <a:solidFill>
                  <a:schemeClr val="tx2"/>
                </a:solidFill>
              </a:rPr>
              <a:t>LOGISTIC REGRESSION MODEL </a:t>
            </a:r>
            <a:endParaRPr lang="en-IN" sz="3000" b="1" dirty="0">
              <a:solidFill>
                <a:schemeClr val="tx2"/>
              </a:solidFill>
            </a:endParaRPr>
          </a:p>
        </p:txBody>
      </p:sp>
      <p:sp>
        <p:nvSpPr>
          <p:cNvPr id="8" name="Slide Number Placeholder 7"/>
          <p:cNvSpPr>
            <a:spLocks noGrp="1"/>
          </p:cNvSpPr>
          <p:nvPr>
            <p:ph type="sldNum" sz="quarter" idx="12"/>
          </p:nvPr>
        </p:nvSpPr>
        <p:spPr/>
        <p:txBody>
          <a:bodyPr/>
          <a:lstStyle/>
          <a:p>
            <a:fld id="{258DF75C-1349-4428-A080-E4DEDA9691AA}" type="slidenum">
              <a:rPr lang="en-US" smtClean="0"/>
              <a:t>12</a:t>
            </a:fld>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330" y="3835400"/>
            <a:ext cx="2223089" cy="284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329" y="2590800"/>
            <a:ext cx="2223089"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301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6719EF-39A8-4340-919B-FB0568589697}"/>
              </a:ext>
            </a:extLst>
          </p:cNvPr>
          <p:cNvSpPr>
            <a:spLocks noGrp="1"/>
          </p:cNvSpPr>
          <p:nvPr>
            <p:ph idx="1"/>
          </p:nvPr>
        </p:nvSpPr>
        <p:spPr>
          <a:xfrm>
            <a:off x="377825" y="838200"/>
            <a:ext cx="11503025" cy="6705600"/>
          </a:xfrm>
        </p:spPr>
        <p:txBody>
          <a:bodyPr>
            <a:noAutofit/>
          </a:bodyPr>
          <a:lstStyle/>
          <a:p>
            <a:pPr marL="0" indent="0">
              <a:buNone/>
            </a:pPr>
            <a:r>
              <a:rPr lang="en-IN" sz="1200" b="1" dirty="0" smtClean="0">
                <a:effectLst/>
                <a:latin typeface="Times New Roman" panose="02020603050405020304" pitchFamily="18" charset="0"/>
                <a:ea typeface="Calibri" panose="020F0502020204030204" pitchFamily="34" charset="0"/>
                <a:cs typeface="Times New Roman" panose="02020603050405020304" pitchFamily="18" charset="0"/>
              </a:rPr>
              <a:t>Recommendations:</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Based on the key influencers from </a:t>
            </a:r>
            <a:r>
              <a:rPr lang="en-IN" sz="1200" dirty="0" smtClean="0">
                <a:latin typeface="Times New Roman" panose="02020603050405020304" pitchFamily="18" charset="0"/>
                <a:cs typeface="Times New Roman" panose="02020603050405020304" pitchFamily="18" charset="0"/>
              </a:rPr>
              <a:t>Logit </a:t>
            </a:r>
            <a:r>
              <a:rPr lang="en-IN" sz="1200" dirty="0">
                <a:latin typeface="Times New Roman" panose="02020603050405020304" pitchFamily="18" charset="0"/>
                <a:cs typeface="Times New Roman" panose="02020603050405020304" pitchFamily="18" charset="0"/>
              </a:rPr>
              <a:t>model, following recommendations are suggested to enhance our Business motive “Identifying the right Customers and Increase the odds of subscribing our Term Deposit”.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Logit model features = [Salary,Balance,Duration,Campaign,Previous]</a:t>
            </a:r>
          </a:p>
          <a:p>
            <a:pPr marL="0" indent="0">
              <a:buNone/>
            </a:pPr>
            <a:endParaRPr lang="en-IN" sz="1200" dirty="0">
              <a:latin typeface="Times New Roman" panose="02020603050405020304" pitchFamily="18" charset="0"/>
              <a:cs typeface="Times New Roman" panose="02020603050405020304" pitchFamily="18" charset="0"/>
            </a:endParaRPr>
          </a:p>
          <a:p>
            <a:pPr marL="228600" indent="-228600">
              <a:buAutoNum type="arabicPeriod"/>
            </a:pPr>
            <a:r>
              <a:rPr lang="en-IN" sz="1200" dirty="0" smtClean="0">
                <a:latin typeface="Times New Roman" panose="02020603050405020304" pitchFamily="18" charset="0"/>
                <a:cs typeface="Times New Roman" panose="02020603050405020304" pitchFamily="18" charset="0"/>
              </a:rPr>
              <a:t>As </a:t>
            </a:r>
            <a:r>
              <a:rPr lang="en-IN" sz="1200" b="1" dirty="0">
                <a:latin typeface="Times New Roman" panose="02020603050405020304" pitchFamily="18" charset="0"/>
                <a:cs typeface="Times New Roman" panose="02020603050405020304" pitchFamily="18" charset="0"/>
              </a:rPr>
              <a:t>Salary</a:t>
            </a:r>
            <a:r>
              <a:rPr lang="en-IN" sz="1200" dirty="0">
                <a:latin typeface="Times New Roman" panose="02020603050405020304" pitchFamily="18" charset="0"/>
                <a:cs typeface="Times New Roman" panose="02020603050405020304" pitchFamily="18" charset="0"/>
              </a:rPr>
              <a:t> increases by 100 Euros, the odds of Customer subscribes the product increases by </a:t>
            </a:r>
            <a:r>
              <a:rPr lang="en-IN" sz="1200" b="1" dirty="0">
                <a:solidFill>
                  <a:schemeClr val="tx2"/>
                </a:solidFill>
                <a:latin typeface="Times New Roman" panose="02020603050405020304" pitchFamily="18" charset="0"/>
                <a:cs typeface="Times New Roman" panose="02020603050405020304" pitchFamily="18" charset="0"/>
              </a:rPr>
              <a:t>124%. </a:t>
            </a:r>
            <a:r>
              <a:rPr lang="en-IN" sz="1200" dirty="0">
                <a:latin typeface="Times New Roman" panose="02020603050405020304" pitchFamily="18" charset="0"/>
                <a:cs typeface="Times New Roman" panose="02020603050405020304" pitchFamily="18" charset="0"/>
              </a:rPr>
              <a:t>We can focus on Customers with higher pay scales and offer personalized term deposits to them</a:t>
            </a:r>
            <a:r>
              <a:rPr lang="en-IN" sz="1200" dirty="0" smtClean="0">
                <a:latin typeface="Times New Roman" panose="02020603050405020304" pitchFamily="18" charset="0"/>
                <a:cs typeface="Times New Roman" panose="02020603050405020304" pitchFamily="18" charset="0"/>
              </a:rPr>
              <a:t>.</a:t>
            </a:r>
          </a:p>
          <a:p>
            <a:pPr marL="228600" indent="-228600">
              <a:buAutoNum type="arabicPeriod"/>
            </a:pPr>
            <a:endParaRPr lang="en-IN" sz="1200" dirty="0">
              <a:latin typeface="Times New Roman" panose="02020603050405020304" pitchFamily="18" charset="0"/>
              <a:cs typeface="Times New Roman" panose="02020603050405020304" pitchFamily="18" charset="0"/>
            </a:endParaRPr>
          </a:p>
          <a:p>
            <a:pPr marL="228600" indent="-228600">
              <a:buAutoNum type="arabicPeriod" startAt="2"/>
            </a:pPr>
            <a:r>
              <a:rPr lang="en-IN" sz="1200" dirty="0" smtClean="0">
                <a:latin typeface="Times New Roman" panose="02020603050405020304" pitchFamily="18" charset="0"/>
                <a:cs typeface="Times New Roman" panose="02020603050405020304" pitchFamily="18" charset="0"/>
              </a:rPr>
              <a:t>As </a:t>
            </a:r>
            <a:r>
              <a:rPr lang="en-IN" sz="1200" b="1" dirty="0">
                <a:latin typeface="Times New Roman" panose="02020603050405020304" pitchFamily="18" charset="0"/>
                <a:cs typeface="Times New Roman" panose="02020603050405020304" pitchFamily="18" charset="0"/>
              </a:rPr>
              <a:t>Balance</a:t>
            </a:r>
            <a:r>
              <a:rPr lang="en-IN" sz="1200" dirty="0">
                <a:latin typeface="Times New Roman" panose="02020603050405020304" pitchFamily="18" charset="0"/>
                <a:cs typeface="Times New Roman" panose="02020603050405020304" pitchFamily="18" charset="0"/>
              </a:rPr>
              <a:t> increases by 100 Euros, the odds of Customer subscribes the product increases by </a:t>
            </a:r>
            <a:r>
              <a:rPr lang="en-IN" sz="1200" b="1" dirty="0">
                <a:solidFill>
                  <a:schemeClr val="tx2"/>
                </a:solidFill>
                <a:latin typeface="Times New Roman" panose="02020603050405020304" pitchFamily="18" charset="0"/>
                <a:cs typeface="Times New Roman" panose="02020603050405020304" pitchFamily="18" charset="0"/>
              </a:rPr>
              <a:t>21%. </a:t>
            </a:r>
            <a:r>
              <a:rPr lang="en-IN" sz="1200" dirty="0">
                <a:latin typeface="Times New Roman" panose="02020603050405020304" pitchFamily="18" charset="0"/>
                <a:cs typeface="Times New Roman" panose="02020603050405020304" pitchFamily="18" charset="0"/>
              </a:rPr>
              <a:t>We can track stable Customers who maintains good Balance, target them with </a:t>
            </a:r>
            <a:r>
              <a:rPr lang="en-IN" sz="1200" dirty="0" smtClean="0">
                <a:latin typeface="Times New Roman" panose="02020603050405020304" pitchFamily="18" charset="0"/>
                <a:cs typeface="Times New Roman" panose="02020603050405020304" pitchFamily="18" charset="0"/>
              </a:rPr>
              <a:t>  </a:t>
            </a:r>
          </a:p>
          <a:p>
            <a:pPr marL="0" indent="0">
              <a:buNone/>
            </a:pPr>
            <a:r>
              <a:rPr lang="en-IN" sz="1200" dirty="0" smtClean="0">
                <a:latin typeface="Times New Roman" panose="02020603050405020304" pitchFamily="18" charset="0"/>
                <a:cs typeface="Times New Roman" panose="02020603050405020304" pitchFamily="18" charset="0"/>
              </a:rPr>
              <a:t>      Loans </a:t>
            </a:r>
            <a:r>
              <a:rPr lang="en-IN" sz="1200" dirty="0">
                <a:latin typeface="Times New Roman" panose="02020603050405020304" pitchFamily="18" charset="0"/>
                <a:cs typeface="Times New Roman" panose="02020603050405020304" pitchFamily="18" charset="0"/>
              </a:rPr>
              <a:t>and other products</a:t>
            </a:r>
            <a:r>
              <a:rPr lang="en-IN" sz="1200" dirty="0" smtClean="0">
                <a:latin typeface="Times New Roman" panose="02020603050405020304" pitchFamily="18" charset="0"/>
                <a:cs typeface="Times New Roman" panose="02020603050405020304" pitchFamily="18" charset="0"/>
              </a:rPr>
              <a:t>.</a:t>
            </a:r>
          </a:p>
          <a:p>
            <a:pPr marL="0" indent="0">
              <a:buNone/>
            </a:pPr>
            <a:endParaRPr lang="en-IN" sz="1200" dirty="0">
              <a:latin typeface="Times New Roman" panose="02020603050405020304" pitchFamily="18" charset="0"/>
              <a:cs typeface="Times New Roman" panose="02020603050405020304" pitchFamily="18" charset="0"/>
            </a:endParaRPr>
          </a:p>
          <a:p>
            <a:pPr marL="228600" indent="-228600">
              <a:buAutoNum type="arabicPeriod" startAt="3"/>
            </a:pPr>
            <a:r>
              <a:rPr lang="en-IN" sz="1200" dirty="0" smtClean="0">
                <a:latin typeface="Times New Roman" panose="02020603050405020304" pitchFamily="18" charset="0"/>
                <a:cs typeface="Times New Roman" panose="02020603050405020304" pitchFamily="18" charset="0"/>
              </a:rPr>
              <a:t>As </a:t>
            </a:r>
            <a:r>
              <a:rPr lang="en-IN" sz="1200" b="1" dirty="0">
                <a:latin typeface="Times New Roman" panose="02020603050405020304" pitchFamily="18" charset="0"/>
                <a:cs typeface="Times New Roman" panose="02020603050405020304" pitchFamily="18" charset="0"/>
              </a:rPr>
              <a:t>Duration</a:t>
            </a:r>
            <a:r>
              <a:rPr lang="en-IN" sz="1200" dirty="0">
                <a:latin typeface="Times New Roman" panose="02020603050405020304" pitchFamily="18" charset="0"/>
                <a:cs typeface="Times New Roman" panose="02020603050405020304" pitchFamily="18" charset="0"/>
              </a:rPr>
              <a:t> increases by 100 Seconds, the odds of Customer subscribes the product increases by </a:t>
            </a:r>
            <a:r>
              <a:rPr lang="en-IN" sz="1200" b="1" dirty="0">
                <a:solidFill>
                  <a:schemeClr val="tx2"/>
                </a:solidFill>
                <a:latin typeface="Times New Roman" panose="02020603050405020304" pitchFamily="18" charset="0"/>
                <a:cs typeface="Times New Roman" panose="02020603050405020304" pitchFamily="18" charset="0"/>
              </a:rPr>
              <a:t>282%</a:t>
            </a:r>
            <a:r>
              <a:rPr lang="en-IN" sz="1200" dirty="0">
                <a:latin typeface="Times New Roman" panose="02020603050405020304" pitchFamily="18" charset="0"/>
                <a:cs typeface="Times New Roman" panose="02020603050405020304" pitchFamily="18" charset="0"/>
              </a:rPr>
              <a:t>. We can hire employees with good communication &amp; marketing skills and </a:t>
            </a:r>
            <a:endParaRPr lang="en-IN" sz="1200" dirty="0" smtClean="0">
              <a:latin typeface="Times New Roman" panose="02020603050405020304" pitchFamily="18" charset="0"/>
              <a:cs typeface="Times New Roman" panose="02020603050405020304" pitchFamily="18" charset="0"/>
            </a:endParaRPr>
          </a:p>
          <a:p>
            <a:pPr marL="0" indent="0">
              <a:buNone/>
            </a:pPr>
            <a:r>
              <a:rPr lang="en-IN" sz="1200" dirty="0" smtClean="0">
                <a:latin typeface="Times New Roman" panose="02020603050405020304" pitchFamily="18" charset="0"/>
                <a:cs typeface="Times New Roman" panose="02020603050405020304" pitchFamily="18" charset="0"/>
              </a:rPr>
              <a:t>      maintain </a:t>
            </a:r>
            <a:r>
              <a:rPr lang="en-IN" sz="1200" dirty="0">
                <a:latin typeface="Times New Roman" panose="02020603050405020304" pitchFamily="18" charset="0"/>
                <a:cs typeface="Times New Roman" panose="02020603050405020304" pitchFamily="18" charset="0"/>
              </a:rPr>
              <a:t>maximum call duration with Customers</a:t>
            </a:r>
            <a:r>
              <a:rPr lang="en-IN" sz="1200" dirty="0" smtClean="0">
                <a:latin typeface="Times New Roman" panose="02020603050405020304" pitchFamily="18" charset="0"/>
                <a:cs typeface="Times New Roman" panose="02020603050405020304" pitchFamily="18" charset="0"/>
              </a:rPr>
              <a:t>.</a:t>
            </a:r>
          </a:p>
          <a:p>
            <a:pPr marL="0" indent="0">
              <a:buNone/>
            </a:pPr>
            <a:endParaRPr lang="en-IN" sz="1200" dirty="0">
              <a:latin typeface="Times New Roman" panose="02020603050405020304" pitchFamily="18" charset="0"/>
              <a:cs typeface="Times New Roman" panose="02020603050405020304" pitchFamily="18" charset="0"/>
            </a:endParaRPr>
          </a:p>
          <a:p>
            <a:pPr marL="228600" indent="-228600">
              <a:buAutoNum type="arabicPeriod" startAt="4"/>
            </a:pPr>
            <a:r>
              <a:rPr lang="en-IN" sz="1200" dirty="0" smtClean="0">
                <a:latin typeface="Times New Roman" panose="02020603050405020304" pitchFamily="18" charset="0"/>
                <a:cs typeface="Times New Roman" panose="02020603050405020304" pitchFamily="18" charset="0"/>
              </a:rPr>
              <a:t>As </a:t>
            </a:r>
            <a:r>
              <a:rPr lang="en-IN" sz="1200" b="1" dirty="0">
                <a:latin typeface="Times New Roman" panose="02020603050405020304" pitchFamily="18" charset="0"/>
                <a:cs typeface="Times New Roman" panose="02020603050405020304" pitchFamily="18" charset="0"/>
              </a:rPr>
              <a:t>Campaign</a:t>
            </a:r>
            <a:r>
              <a:rPr lang="en-IN" sz="1200" dirty="0">
                <a:latin typeface="Times New Roman" panose="02020603050405020304" pitchFamily="18" charset="0"/>
                <a:cs typeface="Times New Roman" panose="02020603050405020304" pitchFamily="18" charset="0"/>
              </a:rPr>
              <a:t> calls increases by 1 unit, the odds of Customer subscribes the product decreases by </a:t>
            </a:r>
            <a:r>
              <a:rPr lang="en-IN" sz="1200" b="1" dirty="0">
                <a:solidFill>
                  <a:schemeClr val="tx2"/>
                </a:solidFill>
                <a:latin typeface="Times New Roman" panose="02020603050405020304" pitchFamily="18" charset="0"/>
                <a:cs typeface="Times New Roman" panose="02020603050405020304" pitchFamily="18" charset="0"/>
              </a:rPr>
              <a:t>22%. </a:t>
            </a:r>
            <a:r>
              <a:rPr lang="en-IN" sz="1200" dirty="0">
                <a:latin typeface="Times New Roman" panose="02020603050405020304" pitchFamily="18" charset="0"/>
                <a:cs typeface="Times New Roman" panose="02020603050405020304" pitchFamily="18" charset="0"/>
              </a:rPr>
              <a:t>We can very well infer that, as no of calls increases per Customer, they might </a:t>
            </a:r>
            <a:endParaRPr lang="en-IN" sz="1200" dirty="0" smtClean="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     not </a:t>
            </a:r>
            <a:r>
              <a:rPr lang="en-IN" sz="1200" dirty="0">
                <a:latin typeface="Times New Roman" panose="02020603050405020304" pitchFamily="18" charset="0"/>
                <a:cs typeface="Times New Roman" panose="02020603050405020304" pitchFamily="18" charset="0"/>
              </a:rPr>
              <a:t>want to subscribe to our product</a:t>
            </a:r>
            <a:r>
              <a:rPr lang="en-IN" sz="1200" dirty="0" smtClean="0">
                <a:latin typeface="Times New Roman" panose="02020603050405020304" pitchFamily="18" charset="0"/>
                <a:cs typeface="Times New Roman" panose="02020603050405020304" pitchFamily="18" charset="0"/>
              </a:rPr>
              <a:t>. Target </a:t>
            </a:r>
            <a:r>
              <a:rPr lang="en-IN" sz="1200" dirty="0">
                <a:latin typeface="Times New Roman" panose="02020603050405020304" pitchFamily="18" charset="0"/>
                <a:cs typeface="Times New Roman" panose="02020603050405020304" pitchFamily="18" charset="0"/>
              </a:rPr>
              <a:t>is to make one call per with more efficiency</a:t>
            </a:r>
            <a:r>
              <a:rPr lang="en-IN" sz="1200" dirty="0" smtClean="0">
                <a:latin typeface="Times New Roman" panose="02020603050405020304" pitchFamily="18" charset="0"/>
                <a:cs typeface="Times New Roman" panose="02020603050405020304" pitchFamily="18" charset="0"/>
              </a:rPr>
              <a:t>.</a:t>
            </a:r>
          </a:p>
          <a:p>
            <a:pPr marL="0" indent="0">
              <a:buNone/>
            </a:pPr>
            <a:endParaRPr lang="en-IN" sz="1200" dirty="0">
              <a:latin typeface="Times New Roman" panose="02020603050405020304" pitchFamily="18" charset="0"/>
              <a:cs typeface="Times New Roman" panose="02020603050405020304" pitchFamily="18" charset="0"/>
            </a:endParaRPr>
          </a:p>
          <a:p>
            <a:pPr marL="228600" indent="-228600">
              <a:buAutoNum type="arabicPeriod" startAt="5"/>
            </a:pPr>
            <a:r>
              <a:rPr lang="en-IN" sz="1200" dirty="0" smtClean="0">
                <a:latin typeface="Times New Roman" panose="02020603050405020304" pitchFamily="18" charset="0"/>
                <a:cs typeface="Times New Roman" panose="02020603050405020304" pitchFamily="18" charset="0"/>
              </a:rPr>
              <a:t>As </a:t>
            </a:r>
            <a:r>
              <a:rPr lang="en-IN" sz="1200" b="1" dirty="0">
                <a:latin typeface="Times New Roman" panose="02020603050405020304" pitchFamily="18" charset="0"/>
                <a:cs typeface="Times New Roman" panose="02020603050405020304" pitchFamily="18" charset="0"/>
              </a:rPr>
              <a:t>Previous</a:t>
            </a:r>
            <a:r>
              <a:rPr lang="en-IN" sz="1200" dirty="0">
                <a:latin typeface="Times New Roman" panose="02020603050405020304" pitchFamily="18" charset="0"/>
                <a:cs typeface="Times New Roman" panose="02020603050405020304" pitchFamily="18" charset="0"/>
              </a:rPr>
              <a:t> calls increases by 1 unit, the odds of Customer subscribes the product decreases by </a:t>
            </a:r>
            <a:r>
              <a:rPr lang="en-IN" sz="1200" b="1" dirty="0">
                <a:solidFill>
                  <a:schemeClr val="tx2"/>
                </a:solidFill>
                <a:latin typeface="Times New Roman" panose="02020603050405020304" pitchFamily="18" charset="0"/>
                <a:cs typeface="Times New Roman" panose="02020603050405020304" pitchFamily="18" charset="0"/>
              </a:rPr>
              <a:t>16%</a:t>
            </a:r>
            <a:r>
              <a:rPr lang="en-IN" sz="1200" dirty="0">
                <a:latin typeface="Times New Roman" panose="02020603050405020304" pitchFamily="18" charset="0"/>
                <a:cs typeface="Times New Roman" panose="02020603050405020304" pitchFamily="18" charset="0"/>
              </a:rPr>
              <a:t>. We can very well infer that, as no of calls increases per Customer, they might </a:t>
            </a:r>
            <a:endParaRPr lang="en-IN" sz="1200" dirty="0" smtClean="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     not </a:t>
            </a:r>
            <a:r>
              <a:rPr lang="en-IN" sz="1200" dirty="0">
                <a:latin typeface="Times New Roman" panose="02020603050405020304" pitchFamily="18" charset="0"/>
                <a:cs typeface="Times New Roman" panose="02020603050405020304" pitchFamily="18" charset="0"/>
              </a:rPr>
              <a:t>want to subscribe to our product</a:t>
            </a:r>
            <a:r>
              <a:rPr lang="en-IN" sz="1200" dirty="0" smtClean="0">
                <a:latin typeface="Times New Roman" panose="02020603050405020304" pitchFamily="18" charset="0"/>
                <a:cs typeface="Times New Roman" panose="02020603050405020304" pitchFamily="18" charset="0"/>
              </a:rPr>
              <a:t>. Target </a:t>
            </a:r>
            <a:r>
              <a:rPr lang="en-IN" sz="1200" dirty="0">
                <a:latin typeface="Times New Roman" panose="02020603050405020304" pitchFamily="18" charset="0"/>
                <a:cs typeface="Times New Roman" panose="02020603050405020304" pitchFamily="18" charset="0"/>
              </a:rPr>
              <a:t>is to make one call per with more efficiency</a:t>
            </a:r>
            <a:r>
              <a:rPr lang="en-IN" sz="1200" dirty="0" smtClean="0">
                <a:latin typeface="Times New Roman" panose="02020603050405020304" pitchFamily="18" charset="0"/>
                <a:cs typeface="Times New Roman" panose="02020603050405020304" pitchFamily="18" charset="0"/>
              </a:rPr>
              <a:t>.</a:t>
            </a: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a:xfrm>
            <a:off x="594044" y="261938"/>
            <a:ext cx="10692765" cy="652462"/>
          </a:xfrm>
        </p:spPr>
        <p:txBody>
          <a:bodyPr>
            <a:normAutofit/>
          </a:bodyPr>
          <a:lstStyle/>
          <a:p>
            <a:r>
              <a:rPr lang="en-IN" sz="3000" b="1" dirty="0" smtClean="0">
                <a:solidFill>
                  <a:schemeClr val="tx2"/>
                </a:solidFill>
              </a:rPr>
              <a:t>RECOMMENDATIONS</a:t>
            </a:r>
            <a:endParaRPr lang="en-IN" sz="3000" b="1" dirty="0">
              <a:solidFill>
                <a:schemeClr val="tx2"/>
              </a:solidFill>
            </a:endParaRPr>
          </a:p>
        </p:txBody>
      </p:sp>
      <p:sp>
        <p:nvSpPr>
          <p:cNvPr id="6" name="Slide Number Placeholder 5"/>
          <p:cNvSpPr>
            <a:spLocks noGrp="1"/>
          </p:cNvSpPr>
          <p:nvPr>
            <p:ph type="sldNum" sz="quarter" idx="12"/>
          </p:nvPr>
        </p:nvSpPr>
        <p:spPr/>
        <p:txBody>
          <a:bodyPr/>
          <a:lstStyle/>
          <a:p>
            <a:fld id="{258DF75C-1349-4428-A080-E4DEDA9691AA}" type="slidenum">
              <a:rPr lang="en-US" smtClean="0"/>
              <a:t>13</a:t>
            </a:fld>
            <a:endParaRPr lang="en-US"/>
          </a:p>
        </p:txBody>
      </p:sp>
    </p:spTree>
    <p:extLst>
      <p:ext uri="{BB962C8B-B14F-4D97-AF65-F5344CB8AC3E}">
        <p14:creationId xmlns:p14="http://schemas.microsoft.com/office/powerpoint/2010/main" val="23302630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6719EF-39A8-4340-919B-FB0568589697}"/>
              </a:ext>
            </a:extLst>
          </p:cNvPr>
          <p:cNvSpPr>
            <a:spLocks noGrp="1"/>
          </p:cNvSpPr>
          <p:nvPr>
            <p:ph idx="1"/>
          </p:nvPr>
        </p:nvSpPr>
        <p:spPr>
          <a:xfrm>
            <a:off x="377825" y="838200"/>
            <a:ext cx="11503025" cy="4724400"/>
          </a:xfrm>
        </p:spPr>
        <p:txBody>
          <a:bodyPr>
            <a:noAutofit/>
          </a:bodyPr>
          <a:lstStyle/>
          <a:p>
            <a:pPr marL="0" indent="0">
              <a:buNone/>
            </a:pPr>
            <a:r>
              <a:rPr lang="en-IN" sz="1200" b="1" dirty="0" smtClean="0">
                <a:effectLst/>
                <a:latin typeface="Times New Roman" panose="02020603050405020304" pitchFamily="18" charset="0"/>
                <a:ea typeface="Calibri" panose="020F0502020204030204" pitchFamily="34" charset="0"/>
                <a:cs typeface="Times New Roman" panose="02020603050405020304" pitchFamily="18" charset="0"/>
              </a:rPr>
              <a:t>Recommendations:</a:t>
            </a:r>
            <a:r>
              <a:rPr lang="en-IN" sz="1200" dirty="0" smtClean="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sz="1200" dirty="0" smtClean="0">
              <a:latin typeface="Times New Roman" panose="02020603050405020304" pitchFamily="18" charset="0"/>
              <a:cs typeface="Times New Roman" panose="02020603050405020304" pitchFamily="18" charset="0"/>
            </a:endParaRPr>
          </a:p>
          <a:p>
            <a:pPr marL="0" indent="0">
              <a:buNone/>
            </a:pPr>
            <a:r>
              <a:rPr lang="en-IN" sz="1200" dirty="0" smtClean="0">
                <a:latin typeface="Times New Roman" panose="02020603050405020304" pitchFamily="18" charset="0"/>
                <a:cs typeface="Times New Roman" panose="02020603050405020304" pitchFamily="18" charset="0"/>
              </a:rPr>
              <a:t>Based on the key influencers from XGB model, following recommendations are suggested to enhance our Business motive “Identifying the right Customers and Increase the odds of subscribing our Term Deposit”.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XGB model features = [Salary,Balance,Housing,Duration,pdays,Campaign,Previous,loan</a:t>
            </a: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spcAft>
                <a:spcPts val="10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Customers who do not prefer </a:t>
            </a:r>
            <a:r>
              <a:rPr lang="en-IN" sz="1200" b="1" dirty="0">
                <a:latin typeface="Times New Roman" panose="02020603050405020304" pitchFamily="18" charset="0"/>
                <a:ea typeface="Calibri" panose="020F0502020204030204" pitchFamily="34" charset="0"/>
                <a:cs typeface="Times New Roman" panose="02020603050405020304" pitchFamily="18" charset="0"/>
              </a:rPr>
              <a:t>“housing loans”</a:t>
            </a:r>
            <a:r>
              <a:rPr lang="en-IN" sz="1200" dirty="0">
                <a:latin typeface="Times New Roman" panose="02020603050405020304" pitchFamily="18" charset="0"/>
                <a:ea typeface="Calibri" panose="020F0502020204030204" pitchFamily="34" charset="0"/>
                <a:cs typeface="Times New Roman" panose="02020603050405020304" pitchFamily="18" charset="0"/>
              </a:rPr>
              <a:t> are more likely to subscribe our Term deposit. Thus, we can offer benefitting schemes coupled with housing loans to make them subscribe two of our products. </a:t>
            </a:r>
            <a:endParaRPr lang="en-IN" sz="1200" dirty="0" smtClean="0">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pPr>
            <a:r>
              <a:rPr lang="en-IN" sz="1200" dirty="0" smtClean="0">
                <a:latin typeface="Times New Roman" panose="02020603050405020304" pitchFamily="18" charset="0"/>
                <a:ea typeface="Calibri" panose="020F0502020204030204" pitchFamily="34" charset="0"/>
                <a:cs typeface="Times New Roman" panose="02020603050405020304" pitchFamily="18" charset="0"/>
              </a:rPr>
              <a:t>Customers </a:t>
            </a:r>
            <a:r>
              <a:rPr lang="en-IN" sz="1200" dirty="0">
                <a:latin typeface="Times New Roman" panose="02020603050405020304" pitchFamily="18" charset="0"/>
                <a:ea typeface="Calibri" panose="020F0502020204030204" pitchFamily="34" charset="0"/>
                <a:cs typeface="Times New Roman" panose="02020603050405020304" pitchFamily="18" charset="0"/>
              </a:rPr>
              <a:t>with less </a:t>
            </a:r>
            <a:r>
              <a:rPr lang="en-IN" sz="1200" b="1" dirty="0">
                <a:latin typeface="Times New Roman" panose="02020603050405020304" pitchFamily="18" charset="0"/>
                <a:ea typeface="Calibri" panose="020F0502020204030204" pitchFamily="34" charset="0"/>
                <a:cs typeface="Times New Roman" panose="02020603050405020304" pitchFamily="18" charset="0"/>
              </a:rPr>
              <a:t>“pdays“</a:t>
            </a:r>
            <a:r>
              <a:rPr lang="en-IN" sz="1200" dirty="0">
                <a:latin typeface="Times New Roman" panose="02020603050405020304" pitchFamily="18" charset="0"/>
                <a:ea typeface="Calibri" panose="020F0502020204030204" pitchFamily="34" charset="0"/>
                <a:cs typeface="Times New Roman" panose="02020603050405020304" pitchFamily="18" charset="0"/>
              </a:rPr>
              <a:t> (Frequently contacted from the previous campaign) will definitely know about the latest Term deposit schemes as  they are being contacted more frequently. Minimising the pdays is essential to make customers subscribe our Term deposit. This can be achieved by frequent reminders and calls to the customers to make them aware of our latest products.</a:t>
            </a:r>
          </a:p>
          <a:p>
            <a:pPr>
              <a:spcAft>
                <a:spcPts val="10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Customers who do not prefer any </a:t>
            </a:r>
            <a:r>
              <a:rPr lang="en-IN" sz="1200" b="1" dirty="0">
                <a:latin typeface="Times New Roman" panose="02020603050405020304" pitchFamily="18" charset="0"/>
                <a:ea typeface="Calibri" panose="020F0502020204030204" pitchFamily="34" charset="0"/>
                <a:cs typeface="Times New Roman" panose="02020603050405020304" pitchFamily="18" charset="0"/>
              </a:rPr>
              <a:t>“loans”</a:t>
            </a:r>
            <a:r>
              <a:rPr lang="en-IN" sz="1200" dirty="0">
                <a:latin typeface="Times New Roman" panose="02020603050405020304" pitchFamily="18" charset="0"/>
                <a:ea typeface="Calibri" panose="020F0502020204030204" pitchFamily="34" charset="0"/>
                <a:cs typeface="Times New Roman" panose="02020603050405020304" pitchFamily="18" charset="0"/>
              </a:rPr>
              <a:t> are more likely to subscribe our Term deposit.  We can use customer details, identify their background and then recommend them suitable loans coupled with Term deposit to make them subscribe two of our products. </a:t>
            </a:r>
          </a:p>
          <a:p>
            <a:pPr>
              <a:spcAft>
                <a:spcPts val="1000"/>
              </a:spcAft>
            </a:pPr>
            <a:r>
              <a:rPr lang="en-IN" sz="1200" b="1" dirty="0">
                <a:latin typeface="Times New Roman" panose="02020603050405020304" pitchFamily="18" charset="0"/>
                <a:ea typeface="Calibri" panose="020F0502020204030204" pitchFamily="34" charset="0"/>
                <a:cs typeface="Times New Roman" panose="02020603050405020304" pitchFamily="18" charset="0"/>
              </a:rPr>
              <a:t>“Eligible”</a:t>
            </a:r>
            <a:r>
              <a:rPr lang="en-IN" sz="1200" dirty="0">
                <a:latin typeface="Times New Roman" panose="02020603050405020304" pitchFamily="18" charset="0"/>
                <a:ea typeface="Calibri" panose="020F0502020204030204" pitchFamily="34" charset="0"/>
                <a:cs typeface="Times New Roman" panose="02020603050405020304" pitchFamily="18" charset="0"/>
              </a:rPr>
              <a:t> Customers must be focussed and contacted more frequently. More Schemes and products can be developed targeting Eligible customers for maximum benefit.</a:t>
            </a:r>
          </a:p>
          <a:p>
            <a:pPr>
              <a:spcAft>
                <a:spcPts val="10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Customers with more </a:t>
            </a:r>
            <a:r>
              <a:rPr lang="en-IN" sz="1200" b="1" dirty="0">
                <a:latin typeface="Times New Roman" panose="02020603050405020304" pitchFamily="18" charset="0"/>
                <a:ea typeface="Calibri" panose="020F0502020204030204" pitchFamily="34" charset="0"/>
                <a:cs typeface="Times New Roman" panose="02020603050405020304" pitchFamily="18" charset="0"/>
              </a:rPr>
              <a:t>“previous”</a:t>
            </a:r>
            <a:r>
              <a:rPr lang="en-IN" sz="1200" dirty="0">
                <a:latin typeface="Times New Roman" panose="02020603050405020304" pitchFamily="18" charset="0"/>
                <a:ea typeface="Calibri" panose="020F0502020204030204" pitchFamily="34" charset="0"/>
                <a:cs typeface="Times New Roman" panose="02020603050405020304" pitchFamily="18" charset="0"/>
              </a:rPr>
              <a:t> (No of contacts performed) will definitely know about the latest Term deposit schemes as they are being contacted more frequently. Maximising the “previous” is essential to make customers subscribe our Term deposit. This can be achieved by frequent reminders and calls to the customers to make them aware of our latest products.</a:t>
            </a: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a:xfrm>
            <a:off x="594044" y="261938"/>
            <a:ext cx="10692765" cy="652462"/>
          </a:xfrm>
        </p:spPr>
        <p:txBody>
          <a:bodyPr>
            <a:normAutofit/>
          </a:bodyPr>
          <a:lstStyle/>
          <a:p>
            <a:r>
              <a:rPr lang="en-IN" sz="3000" b="1" dirty="0">
                <a:solidFill>
                  <a:schemeClr val="tx2"/>
                </a:solidFill>
              </a:rPr>
              <a:t>RECOMMENDATIONS</a:t>
            </a:r>
          </a:p>
        </p:txBody>
      </p:sp>
      <p:sp>
        <p:nvSpPr>
          <p:cNvPr id="6" name="Slide Number Placeholder 5"/>
          <p:cNvSpPr>
            <a:spLocks noGrp="1"/>
          </p:cNvSpPr>
          <p:nvPr>
            <p:ph type="sldNum" sz="quarter" idx="12"/>
          </p:nvPr>
        </p:nvSpPr>
        <p:spPr/>
        <p:txBody>
          <a:bodyPr/>
          <a:lstStyle/>
          <a:p>
            <a:fld id="{258DF75C-1349-4428-A080-E4DEDA9691AA}" type="slidenum">
              <a:rPr lang="en-US" smtClean="0"/>
              <a:t>14</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825" y="4584700"/>
            <a:ext cx="5095875"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183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0F387D-DB8F-4344-9B7B-C6C9846913B7}"/>
              </a:ext>
            </a:extLst>
          </p:cNvPr>
          <p:cNvSpPr>
            <a:spLocks noGrp="1"/>
          </p:cNvSpPr>
          <p:nvPr>
            <p:ph idx="1"/>
          </p:nvPr>
        </p:nvSpPr>
        <p:spPr>
          <a:xfrm>
            <a:off x="594044" y="838200"/>
            <a:ext cx="10692765" cy="5791200"/>
          </a:xfrm>
        </p:spPr>
        <p:txBody>
          <a:bodyPr>
            <a:normAutofit/>
          </a:bodyPr>
          <a:lstStyle/>
          <a:p>
            <a:pPr marL="0" indent="0">
              <a:buNone/>
            </a:pPr>
            <a:endParaRPr lang="en-IN" sz="1200" b="1" u="sng" dirty="0">
              <a:latin typeface="Times New Roman" panose="02020603050405020304" pitchFamily="18" charset="0"/>
              <a:cs typeface="Times New Roman" panose="02020603050405020304" pitchFamily="18" charset="0"/>
            </a:endParaRPr>
          </a:p>
          <a:p>
            <a:pPr marL="0" indent="0">
              <a:buNone/>
            </a:pPr>
            <a:endParaRPr lang="en-IN" sz="1200" b="1" u="sng" dirty="0">
              <a:latin typeface="Times New Roman" panose="02020603050405020304" pitchFamily="18" charset="0"/>
              <a:cs typeface="Times New Roman" panose="02020603050405020304" pitchFamily="18" charset="0"/>
            </a:endParaRPr>
          </a:p>
          <a:p>
            <a:endParaRPr lang="en-IN" sz="1200" b="1" u="sng" dirty="0" smtClean="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smtClean="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smtClean="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smtClean="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smtClean="0">
              <a:latin typeface="Times New Roman" panose="02020603050405020304" pitchFamily="18" charset="0"/>
              <a:cs typeface="Times New Roman" panose="02020603050405020304" pitchFamily="18" charset="0"/>
            </a:endParaRPr>
          </a:p>
          <a:p>
            <a:endParaRPr lang="en-IN" sz="1200" b="1" u="sng" dirty="0">
              <a:latin typeface="Times New Roman" panose="02020603050405020304" pitchFamily="18" charset="0"/>
              <a:cs typeface="Times New Roman" panose="02020603050405020304" pitchFamily="18" charset="0"/>
            </a:endParaRPr>
          </a:p>
          <a:p>
            <a:endParaRPr lang="en-IN" sz="1200" b="1" u="sng" dirty="0" smtClean="0">
              <a:latin typeface="Times New Roman" panose="02020603050405020304" pitchFamily="18" charset="0"/>
              <a:cs typeface="Times New Roman" panose="02020603050405020304" pitchFamily="18" charset="0"/>
            </a:endParaRPr>
          </a:p>
          <a:p>
            <a:endParaRPr lang="en-IN" sz="1200" b="1" u="sng" dirty="0" smtClean="0">
              <a:latin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not implemented Step.6 (Deployment). Thus, the model behaviour in real-time production environment is unknown. </a:t>
            </a:r>
          </a:p>
          <a:p>
            <a:pPr marL="342900" lvl="0" indent="-342900">
              <a:lnSpc>
                <a:spcPct val="115000"/>
              </a:lnSpc>
              <a:spcAft>
                <a:spcPts val="1000"/>
              </a:spcAft>
              <a:buFont typeface="Symbol" panose="05050102010706020507" pitchFamily="18" charset="2"/>
              <a:buChar char=""/>
            </a:pPr>
            <a:r>
              <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Final </a:t>
            </a:r>
            <a:r>
              <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Model(s)  was </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chosen to </a:t>
            </a:r>
            <a:r>
              <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Logistic Regression &amp; </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Extreme Gradient Boosting Model by considering </a:t>
            </a:r>
            <a:r>
              <a:rPr lang="en-IN" sz="12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explain-ability &amp; all </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model performance metrics. Our final Model was tuned with only ‘max-depth’. </a:t>
            </a:r>
            <a:r>
              <a:rPr lang="en-IN" sz="1200" dirty="0">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15000"/>
              </a:lnSpc>
              <a:spcAft>
                <a:spcPts val="1000"/>
              </a:spcAft>
              <a:buFont typeface="Symbol" panose="05050102010706020507" pitchFamily="18" charset="2"/>
              <a:buChar char=""/>
            </a:pP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final model was not a generalized model but this was business oriented model that is specifically designed to be used for targeting the customers who would subscribe to the term deposit. This Model will not be used for all the market analysis problems.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 have used ‘recall’ as the important metric to determine the model performance which decreases the false negatives in the data specifically to correctly classify the customers who are possible to subscribe the product but were wrongly classified as not possible for subscription.</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15000"/>
              </a:lnSpc>
              <a:spcAft>
                <a:spcPts val="1000"/>
              </a:spcAft>
              <a:buNone/>
            </a:pPr>
            <a:endParaRPr lang="en-US" sz="1200" b="1" dirty="0">
              <a:latin typeface="Times New Roman" panose="02020603050405020304" pitchFamily="18" charset="0"/>
              <a:cs typeface="Times New Roman" panose="02020603050405020304" pitchFamily="18" charset="0"/>
            </a:endParaRPr>
          </a:p>
          <a:p>
            <a:pPr marL="0" indent="0">
              <a:buNone/>
            </a:pPr>
            <a:endParaRPr lang="en-US" sz="1200" b="1" dirty="0" smtClean="0">
              <a:latin typeface="Times New Roman" panose="02020603050405020304" pitchFamily="18" charset="0"/>
              <a:cs typeface="Times New Roman" panose="02020603050405020304" pitchFamily="18" charset="0"/>
            </a:endParaRPr>
          </a:p>
          <a:p>
            <a:pPr marL="0" indent="0">
              <a:buNone/>
            </a:pPr>
            <a:endParaRPr lang="en-US" sz="1200" b="1"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594044" y="261938"/>
            <a:ext cx="10692765" cy="652462"/>
          </a:xfrm>
        </p:spPr>
        <p:txBody>
          <a:bodyPr>
            <a:normAutofit/>
          </a:bodyPr>
          <a:lstStyle/>
          <a:p>
            <a:r>
              <a:rPr lang="en-IN" sz="3000" b="1" dirty="0" smtClean="0">
                <a:solidFill>
                  <a:schemeClr val="tx2"/>
                </a:solidFill>
              </a:rPr>
              <a:t>LIMITATIONS OF OUR SOLUTION</a:t>
            </a:r>
            <a:endParaRPr lang="en-IN" sz="3000" b="1" dirty="0">
              <a:solidFill>
                <a:schemeClr val="tx2"/>
              </a:solidFill>
            </a:endParaRPr>
          </a:p>
        </p:txBody>
      </p:sp>
      <p:sp>
        <p:nvSpPr>
          <p:cNvPr id="5" name="Slide Number Placeholder 4"/>
          <p:cNvSpPr>
            <a:spLocks noGrp="1"/>
          </p:cNvSpPr>
          <p:nvPr>
            <p:ph type="sldNum" sz="quarter" idx="12"/>
          </p:nvPr>
        </p:nvSpPr>
        <p:spPr/>
        <p:txBody>
          <a:bodyPr/>
          <a:lstStyle/>
          <a:p>
            <a:fld id="{258DF75C-1349-4428-A080-E4DEDA9691AA}" type="slidenum">
              <a:rPr lang="en-US" smtClean="0"/>
              <a:t>15</a:t>
            </a:fld>
            <a:endParaRPr lang="en-US"/>
          </a:p>
        </p:txBody>
      </p:sp>
      <p:pic>
        <p:nvPicPr>
          <p:cNvPr id="6" name="image5.png"/>
          <p:cNvPicPr/>
          <p:nvPr/>
        </p:nvPicPr>
        <p:blipFill>
          <a:blip r:embed="rId2"/>
          <a:srcRect/>
          <a:stretch>
            <a:fillRect/>
          </a:stretch>
        </p:blipFill>
        <p:spPr>
          <a:xfrm>
            <a:off x="3883025" y="939800"/>
            <a:ext cx="3352800" cy="2895600"/>
          </a:xfrm>
          <a:prstGeom prst="rect">
            <a:avLst/>
          </a:prstGeom>
          <a:ln/>
        </p:spPr>
      </p:pic>
    </p:spTree>
    <p:extLst>
      <p:ext uri="{BB962C8B-B14F-4D97-AF65-F5344CB8AC3E}">
        <p14:creationId xmlns:p14="http://schemas.microsoft.com/office/powerpoint/2010/main" val="1629370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0F387D-DB8F-4344-9B7B-C6C9846913B7}"/>
              </a:ext>
            </a:extLst>
          </p:cNvPr>
          <p:cNvSpPr>
            <a:spLocks noGrp="1"/>
          </p:cNvSpPr>
          <p:nvPr>
            <p:ph idx="1"/>
          </p:nvPr>
        </p:nvSpPr>
        <p:spPr>
          <a:xfrm>
            <a:off x="594044" y="838200"/>
            <a:ext cx="10692765" cy="5791200"/>
          </a:xfrm>
        </p:spPr>
        <p:txBody>
          <a:bodyPr>
            <a:normAutofit/>
          </a:bodyPr>
          <a:lstStyle/>
          <a:p>
            <a:pPr marL="0" indent="0">
              <a:buNone/>
            </a:pPr>
            <a:endParaRPr lang="en-US" sz="1200" b="1" dirty="0" smtClean="0">
              <a:latin typeface="Times New Roman" panose="02020603050405020304" pitchFamily="18" charset="0"/>
              <a:cs typeface="Times New Roman" panose="02020603050405020304" pitchFamily="18" charset="0"/>
            </a:endParaRPr>
          </a:p>
          <a:p>
            <a:pPr marL="0" indent="0">
              <a:buNone/>
            </a:pPr>
            <a:r>
              <a:rPr lang="en-US" sz="1200" b="1" dirty="0" smtClean="0">
                <a:latin typeface="Times New Roman" panose="02020603050405020304" pitchFamily="18" charset="0"/>
                <a:cs typeface="Times New Roman" panose="02020603050405020304" pitchFamily="18" charset="0"/>
              </a:rPr>
              <a:t>Future  Scope:</a:t>
            </a:r>
          </a:p>
          <a:p>
            <a:r>
              <a:rPr lang="en-US" sz="1200" dirty="0" smtClean="0">
                <a:latin typeface="Times New Roman" panose="02020603050405020304" pitchFamily="18" charset="0"/>
                <a:cs typeface="Times New Roman" panose="02020603050405020304" pitchFamily="18" charset="0"/>
              </a:rPr>
              <a:t>Probability </a:t>
            </a:r>
            <a:r>
              <a:rPr lang="en-US" sz="1200" dirty="0">
                <a:latin typeface="Times New Roman" panose="02020603050405020304" pitchFamily="18" charset="0"/>
                <a:cs typeface="Times New Roman" panose="02020603050405020304" pitchFamily="18" charset="0"/>
              </a:rPr>
              <a:t>of customers who takes the term </a:t>
            </a:r>
            <a:r>
              <a:rPr lang="en-US" sz="1200" dirty="0" smtClean="0">
                <a:latin typeface="Times New Roman" panose="02020603050405020304" pitchFamily="18" charset="0"/>
                <a:cs typeface="Times New Roman" panose="02020603050405020304" pitchFamily="18" charset="0"/>
              </a:rPr>
              <a:t>deposit </a:t>
            </a:r>
            <a:r>
              <a:rPr lang="en-US" sz="1200" dirty="0">
                <a:latin typeface="Times New Roman" panose="02020603050405020304" pitchFamily="18" charset="0"/>
                <a:cs typeface="Times New Roman" panose="02020603050405020304" pitchFamily="18" charset="0"/>
              </a:rPr>
              <a:t>can be increased by deploying this model and this helps banks to cut costs involved in campaigns by focusing only on the potential customers.</a:t>
            </a:r>
          </a:p>
          <a:p>
            <a:r>
              <a:rPr lang="en-US" sz="1200" dirty="0">
                <a:latin typeface="Times New Roman" panose="02020603050405020304" pitchFamily="18" charset="0"/>
                <a:cs typeface="Times New Roman" panose="02020603050405020304" pitchFamily="18" charset="0"/>
              </a:rPr>
              <a:t>Banks can invest the saved amount in future </a:t>
            </a:r>
            <a:r>
              <a:rPr lang="en-US" sz="1200" dirty="0" smtClean="0">
                <a:latin typeface="Times New Roman" panose="02020603050405020304" pitchFamily="18" charset="0"/>
                <a:cs typeface="Times New Roman" panose="02020603050405020304" pitchFamily="18" charset="0"/>
              </a:rPr>
              <a:t>campaigns</a:t>
            </a:r>
            <a:r>
              <a:rPr lang="en-US" sz="1200" dirty="0">
                <a:latin typeface="Times New Roman" panose="02020603050405020304" pitchFamily="18" charset="0"/>
                <a:cs typeface="Times New Roman" panose="02020603050405020304" pitchFamily="18" charset="0"/>
              </a:rPr>
              <a:t>, or can give gift vouchers, coupons to those who invest in term deposit, this will helps to attract the customers.</a:t>
            </a:r>
          </a:p>
          <a:p>
            <a:r>
              <a:rPr lang="en-US" sz="1200" dirty="0">
                <a:latin typeface="Times New Roman" panose="02020603050405020304" pitchFamily="18" charset="0"/>
                <a:cs typeface="Times New Roman" panose="02020603050405020304" pitchFamily="18" charset="0"/>
              </a:rPr>
              <a:t>Data of the non potential customers details can be stored for the future applications</a:t>
            </a:r>
            <a:r>
              <a:rPr lang="en-US" sz="1200" dirty="0" smtClean="0">
                <a:latin typeface="Times New Roman" panose="02020603050405020304" pitchFamily="18" charset="0"/>
                <a:cs typeface="Times New Roman" panose="02020603050405020304" pitchFamily="18" charset="0"/>
              </a:rPr>
              <a:t>.</a:t>
            </a: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r>
              <a:rPr lang="en-US" sz="1200" b="1" dirty="0" smtClean="0">
                <a:latin typeface="Times New Roman" panose="02020603050405020304" pitchFamily="18" charset="0"/>
                <a:cs typeface="Times New Roman" panose="02020603050405020304" pitchFamily="18" charset="0"/>
              </a:rPr>
              <a:t>Conclusion:</a:t>
            </a:r>
          </a:p>
          <a:p>
            <a:pPr lvl="0"/>
            <a:r>
              <a:rPr lang="en-IN" sz="1200" dirty="0">
                <a:latin typeface="Times New Roman" panose="02020603050405020304" pitchFamily="18" charset="0"/>
                <a:cs typeface="Times New Roman" panose="02020603050405020304" pitchFamily="18" charset="0"/>
              </a:rPr>
              <a:t>The best </a:t>
            </a:r>
            <a:r>
              <a:rPr lang="en-IN" sz="1200" dirty="0" smtClean="0">
                <a:latin typeface="Times New Roman" panose="02020603050405020304" pitchFamily="18" charset="0"/>
                <a:cs typeface="Times New Roman" panose="02020603050405020304" pitchFamily="18" charset="0"/>
              </a:rPr>
              <a:t>models </a:t>
            </a:r>
            <a:r>
              <a:rPr lang="en-IN" sz="1200" dirty="0">
                <a:latin typeface="Times New Roman" panose="02020603050405020304" pitchFamily="18" charset="0"/>
                <a:cs typeface="Times New Roman" panose="02020603050405020304" pitchFamily="18" charset="0"/>
              </a:rPr>
              <a:t>chosen from the previous section </a:t>
            </a:r>
            <a:r>
              <a:rPr lang="en-IN" sz="1200" dirty="0" smtClean="0">
                <a:latin typeface="Times New Roman" panose="02020603050405020304" pitchFamily="18" charset="0"/>
                <a:cs typeface="Times New Roman" panose="02020603050405020304" pitchFamily="18" charset="0"/>
              </a:rPr>
              <a:t>are Logistic Regression &amp;  </a:t>
            </a:r>
            <a:r>
              <a:rPr lang="en-IN" sz="1200" dirty="0">
                <a:latin typeface="Times New Roman" panose="02020603050405020304" pitchFamily="18" charset="0"/>
                <a:cs typeface="Times New Roman" panose="02020603050405020304" pitchFamily="18" charset="0"/>
              </a:rPr>
              <a:t>XGBOOST. </a:t>
            </a:r>
            <a:r>
              <a:rPr lang="en-IN" sz="1200" dirty="0" smtClean="0">
                <a:latin typeface="Times New Roman" panose="02020603050405020304" pitchFamily="18" charset="0"/>
                <a:cs typeface="Times New Roman" panose="02020603050405020304" pitchFamily="18" charset="0"/>
              </a:rPr>
              <a:t> Hence </a:t>
            </a:r>
            <a:r>
              <a:rPr lang="en-IN" sz="1200" dirty="0">
                <a:latin typeface="Times New Roman" panose="02020603050405020304" pitchFamily="18" charset="0"/>
                <a:cs typeface="Times New Roman" panose="02020603050405020304" pitchFamily="18" charset="0"/>
              </a:rPr>
              <a:t>it can be taken into production where a different set of test data will be used and the classification can be performed with the obtained confidence as told by the model’s metrics. </a:t>
            </a:r>
            <a:endParaRPr lang="en-US" sz="1200" dirty="0">
              <a:latin typeface="Times New Roman" panose="02020603050405020304" pitchFamily="18" charset="0"/>
              <a:cs typeface="Times New Roman" panose="02020603050405020304" pitchFamily="18" charset="0"/>
            </a:endParaRPr>
          </a:p>
          <a:p>
            <a:pPr lvl="0"/>
            <a:r>
              <a:rPr lang="en-IN" sz="1200" dirty="0">
                <a:latin typeface="Times New Roman" panose="02020603050405020304" pitchFamily="18" charset="0"/>
                <a:cs typeface="Times New Roman" panose="02020603050405020304" pitchFamily="18" charset="0"/>
              </a:rPr>
              <a:t>Hence we can expect our model to classify the customers who are about to take the term deposit with the confidence of </a:t>
            </a:r>
            <a:r>
              <a:rPr lang="en-IN" sz="1200" dirty="0" smtClean="0">
                <a:latin typeface="Times New Roman" panose="02020603050405020304" pitchFamily="18" charset="0"/>
                <a:cs typeface="Times New Roman" panose="02020603050405020304" pitchFamily="18" charset="0"/>
              </a:rPr>
              <a:t>77 &amp; 88</a:t>
            </a:r>
            <a:r>
              <a:rPr lang="en-IN" sz="1200"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lvl="0"/>
            <a:r>
              <a:rPr lang="en-IN" sz="1200" dirty="0">
                <a:latin typeface="Times New Roman" panose="02020603050405020304" pitchFamily="18" charset="0"/>
                <a:cs typeface="Times New Roman" panose="02020603050405020304" pitchFamily="18" charset="0"/>
              </a:rPr>
              <a:t>From the analysis, it allows the bank to better anticipate and address the potential customers and  improving their strategic marketing in future campaigns.</a:t>
            </a:r>
            <a:endParaRPr lang="en-US" sz="1200" dirty="0">
              <a:latin typeface="Times New Roman" panose="02020603050405020304" pitchFamily="18" charset="0"/>
              <a:cs typeface="Times New Roman" panose="02020603050405020304" pitchFamily="18" charset="0"/>
            </a:endParaRPr>
          </a:p>
          <a:p>
            <a:pPr marL="0" indent="0">
              <a:buNone/>
            </a:pPr>
            <a:endParaRPr lang="en-US" sz="1200" b="1"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594044" y="261938"/>
            <a:ext cx="10692765" cy="652462"/>
          </a:xfrm>
        </p:spPr>
        <p:txBody>
          <a:bodyPr>
            <a:normAutofit/>
          </a:bodyPr>
          <a:lstStyle/>
          <a:p>
            <a:r>
              <a:rPr lang="en-IN" sz="3000" b="1" dirty="0" smtClean="0">
                <a:solidFill>
                  <a:schemeClr val="tx2"/>
                </a:solidFill>
              </a:rPr>
              <a:t>SCOPE AND CONCLUSION</a:t>
            </a:r>
            <a:endParaRPr lang="en-IN" sz="3000" b="1" dirty="0">
              <a:solidFill>
                <a:schemeClr val="tx2"/>
              </a:solidFill>
            </a:endParaRPr>
          </a:p>
        </p:txBody>
      </p:sp>
      <p:sp>
        <p:nvSpPr>
          <p:cNvPr id="5" name="Slide Number Placeholder 4"/>
          <p:cNvSpPr>
            <a:spLocks noGrp="1"/>
          </p:cNvSpPr>
          <p:nvPr>
            <p:ph type="sldNum" sz="quarter" idx="12"/>
          </p:nvPr>
        </p:nvSpPr>
        <p:spPr/>
        <p:txBody>
          <a:bodyPr/>
          <a:lstStyle/>
          <a:p>
            <a:fld id="{258DF75C-1349-4428-A080-E4DEDA9691AA}" type="slidenum">
              <a:rPr lang="en-US" smtClean="0"/>
              <a:t>16</a:t>
            </a:fld>
            <a:endParaRPr lang="en-US"/>
          </a:p>
        </p:txBody>
      </p:sp>
    </p:spTree>
    <p:extLst>
      <p:ext uri="{BB962C8B-B14F-4D97-AF65-F5344CB8AC3E}">
        <p14:creationId xmlns:p14="http://schemas.microsoft.com/office/powerpoint/2010/main" val="329133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1"/>
          <p:cNvSpPr txBox="1">
            <a:spLocks noChangeArrowheads="1"/>
          </p:cNvSpPr>
          <p:nvPr/>
        </p:nvSpPr>
        <p:spPr bwMode="auto">
          <a:xfrm>
            <a:off x="3502025" y="2636838"/>
            <a:ext cx="652688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eaLnBrk="0" fontAlgn="base" hangingPunct="0">
              <a:spcBef>
                <a:spcPct val="0"/>
              </a:spcBef>
              <a:spcAft>
                <a:spcPct val="0"/>
              </a:spcAft>
              <a:defRPr>
                <a:solidFill>
                  <a:schemeClr val="tx1"/>
                </a:solidFill>
                <a:latin typeface="Corbel" pitchFamily="34" charset="0"/>
              </a:defRPr>
            </a:lvl6pPr>
            <a:lvl7pPr marL="2971800" indent="-228600" eaLnBrk="0" fontAlgn="base" hangingPunct="0">
              <a:spcBef>
                <a:spcPct val="0"/>
              </a:spcBef>
              <a:spcAft>
                <a:spcPct val="0"/>
              </a:spcAft>
              <a:defRPr>
                <a:solidFill>
                  <a:schemeClr val="tx1"/>
                </a:solidFill>
                <a:latin typeface="Corbel" pitchFamily="34" charset="0"/>
              </a:defRPr>
            </a:lvl7pPr>
            <a:lvl8pPr marL="3429000" indent="-228600" eaLnBrk="0" fontAlgn="base" hangingPunct="0">
              <a:spcBef>
                <a:spcPct val="0"/>
              </a:spcBef>
              <a:spcAft>
                <a:spcPct val="0"/>
              </a:spcAft>
              <a:defRPr>
                <a:solidFill>
                  <a:schemeClr val="tx1"/>
                </a:solidFill>
                <a:latin typeface="Corbel" pitchFamily="34" charset="0"/>
              </a:defRPr>
            </a:lvl8pPr>
            <a:lvl9pPr marL="3886200" indent="-228600" eaLnBrk="0" fontAlgn="base" hangingPunct="0">
              <a:spcBef>
                <a:spcPct val="0"/>
              </a:spcBef>
              <a:spcAft>
                <a:spcPct val="0"/>
              </a:spcAft>
              <a:defRPr>
                <a:solidFill>
                  <a:schemeClr val="tx1"/>
                </a:solidFill>
                <a:latin typeface="Corbel" pitchFamily="34" charset="0"/>
              </a:defRPr>
            </a:lvl9pPr>
          </a:lstStyle>
          <a:p>
            <a:pPr eaLnBrk="1" hangingPunct="1"/>
            <a:r>
              <a:rPr lang="en-US" altLang="en-US" sz="6600" dirty="0">
                <a:latin typeface="+mj-lt"/>
              </a:rPr>
              <a:t>THANK YOU!!!</a:t>
            </a:r>
            <a:endParaRPr lang="en-IN" altLang="en-US" sz="6600" dirty="0">
              <a:latin typeface="+mj-lt"/>
            </a:endParaRPr>
          </a:p>
        </p:txBody>
      </p:sp>
    </p:spTree>
    <p:extLst>
      <p:ext uri="{BB962C8B-B14F-4D97-AF65-F5344CB8AC3E}">
        <p14:creationId xmlns:p14="http://schemas.microsoft.com/office/powerpoint/2010/main" val="3933615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152400"/>
            <a:ext cx="10692765" cy="1143000"/>
          </a:xfrm>
        </p:spPr>
        <p:txBody>
          <a:bodyPr>
            <a:normAutofit/>
          </a:bodyPr>
          <a:lstStyle/>
          <a:p>
            <a:r>
              <a:rPr lang="en-IN" sz="3000" b="1" dirty="0">
                <a:solidFill>
                  <a:schemeClr val="tx2"/>
                </a:solidFill>
              </a:rPr>
              <a:t>PROBLEM DEFINITION</a:t>
            </a:r>
          </a:p>
        </p:txBody>
      </p:sp>
      <p:sp>
        <p:nvSpPr>
          <p:cNvPr id="3" name="Content Placeholder 2"/>
          <p:cNvSpPr>
            <a:spLocks noGrp="1"/>
          </p:cNvSpPr>
          <p:nvPr>
            <p:ph idx="1"/>
          </p:nvPr>
        </p:nvSpPr>
        <p:spPr>
          <a:xfrm>
            <a:off x="454025" y="685800"/>
            <a:ext cx="11201400" cy="6172200"/>
          </a:xfrm>
        </p:spPr>
        <p:txBody>
          <a:bodyPr>
            <a:noAutofit/>
          </a:bodyPr>
          <a:lstStyle/>
          <a:p>
            <a:pPr marL="0" indent="0">
              <a:buNone/>
            </a:pPr>
            <a:r>
              <a:rPr lang="en-IN" sz="1200" b="1" dirty="0">
                <a:latin typeface="Times New Roman" panose="02020603050405020304" pitchFamily="18" charset="0"/>
                <a:cs typeface="Times New Roman" panose="02020603050405020304" pitchFamily="18" charset="0"/>
              </a:rPr>
              <a:t>Business Problem</a:t>
            </a:r>
          </a:p>
          <a:p>
            <a:r>
              <a:rPr lang="en-IN" sz="1200" dirty="0">
                <a:latin typeface="Times New Roman" panose="02020603050405020304" pitchFamily="18" charset="0"/>
                <a:cs typeface="Times New Roman" panose="02020603050405020304" pitchFamily="18" charset="0"/>
              </a:rPr>
              <a:t>There has been a revenue decline for the Portuguese bank and they would like to know what actions to take. After investigation, they found out that the root cause is that their clients are not depositing as frequently as before. Knowing that term deposits allow banks to hold onto a deposit for a specific amount of time, so banks can invest in higher gain financial products to make a profit. In addition, banks also hold better chance to persuade term deposit clients into buying other products such as funds or insurance to further increase their revenues. As a result, the Portuguese bank would like to </a:t>
            </a:r>
            <a:r>
              <a:rPr lang="en-IN" sz="1200" b="1" dirty="0">
                <a:solidFill>
                  <a:schemeClr val="tx2"/>
                </a:solidFill>
                <a:latin typeface="Times New Roman" panose="02020603050405020304" pitchFamily="18" charset="0"/>
                <a:cs typeface="Times New Roman" panose="02020603050405020304" pitchFamily="18" charset="0"/>
              </a:rPr>
              <a:t>identify existing clients that have higher chance to subscribe for a term deposit and focus marketing effort on such clients</a:t>
            </a:r>
            <a:r>
              <a:rPr lang="en-IN" sz="1200" b="1" dirty="0" smtClean="0">
                <a:solidFill>
                  <a:schemeClr val="tx2"/>
                </a:solidFill>
                <a:latin typeface="Times New Roman" panose="02020603050405020304" pitchFamily="18" charset="0"/>
                <a:cs typeface="Times New Roman" panose="02020603050405020304" pitchFamily="18" charset="0"/>
              </a:rPr>
              <a:t>.</a:t>
            </a:r>
          </a:p>
          <a:p>
            <a:pPr marL="0" indent="0">
              <a:buNone/>
            </a:pPr>
            <a:r>
              <a:rPr lang="en-IN" sz="1200" b="1" dirty="0" smtClean="0">
                <a:latin typeface="Times New Roman" panose="02020603050405020304" pitchFamily="18" charset="0"/>
                <a:cs typeface="Times New Roman" panose="02020603050405020304" pitchFamily="18" charset="0"/>
              </a:rPr>
              <a:t>Importance </a:t>
            </a:r>
            <a:r>
              <a:rPr lang="en-IN" sz="1200" b="1" dirty="0">
                <a:latin typeface="Times New Roman" panose="02020603050405020304" pitchFamily="18" charset="0"/>
                <a:cs typeface="Times New Roman" panose="02020603050405020304" pitchFamily="18" charset="0"/>
              </a:rPr>
              <a:t>of the Problem</a:t>
            </a:r>
          </a:p>
          <a:p>
            <a:pPr marL="0" indent="0">
              <a:buNone/>
            </a:pPr>
            <a:r>
              <a:rPr lang="en-IN" sz="1200" dirty="0">
                <a:latin typeface="Times New Roman" panose="02020603050405020304" pitchFamily="18" charset="0"/>
                <a:cs typeface="Times New Roman" panose="02020603050405020304" pitchFamily="18" charset="0"/>
              </a:rPr>
              <a:t>In Banking sector, marketing is the backbone to sell its product or service. Banking advertising and marketing is mostly based on an intensive knowledge of objective information about the market and the actual client needs for the bank to run in </a:t>
            </a:r>
            <a:r>
              <a:rPr lang="en-IN" sz="1200" dirty="0" smtClean="0">
                <a:latin typeface="Times New Roman" panose="02020603050405020304" pitchFamily="18" charset="0"/>
                <a:cs typeface="Times New Roman" panose="02020603050405020304" pitchFamily="18" charset="0"/>
              </a:rPr>
              <a:t>profitable state. Making </a:t>
            </a:r>
            <a:r>
              <a:rPr lang="en-IN" sz="1200" dirty="0">
                <a:latin typeface="Times New Roman" panose="02020603050405020304" pitchFamily="18" charset="0"/>
                <a:cs typeface="Times New Roman" panose="02020603050405020304" pitchFamily="18" charset="0"/>
              </a:rPr>
              <a:t>right decisions in organizational operations are sometimes proved a great challenge where the quality of decision really matters. </a:t>
            </a:r>
            <a:endParaRPr lang="en-IN" sz="1200" dirty="0" smtClean="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Domain </a:t>
            </a:r>
            <a:r>
              <a:rPr lang="en-IN" sz="1200" b="1" dirty="0">
                <a:latin typeface="Times New Roman" panose="02020603050405020304" pitchFamily="18" charset="0"/>
                <a:cs typeface="Times New Roman" panose="02020603050405020304" pitchFamily="18" charset="0"/>
              </a:rPr>
              <a:t>study</a:t>
            </a:r>
          </a:p>
          <a:p>
            <a:pPr marL="0" indent="0">
              <a:buNone/>
            </a:pPr>
            <a:r>
              <a:rPr lang="en-IN" sz="1200" dirty="0">
                <a:latin typeface="Times New Roman" panose="02020603050405020304" pitchFamily="18" charset="0"/>
                <a:cs typeface="Times New Roman" panose="02020603050405020304" pitchFamily="18" charset="0"/>
              </a:rPr>
              <a:t>A time deposit or term deposit is a deposit in a financial institution with a specific maturity date or a period to maturity, commonly referred to as its “term”. Time deposits differ from at call deposits, such as savings or checking accounts, which can be withdrawn at any time, without any notice or penalty. In Term Deposits, the sum of money is kept for a fixed maturity and the depositor is not allowed to withdraw this sum till the end of the maturity period. That is why they are called as Term Deposits because they are kept up to a particular term. </a:t>
            </a:r>
            <a:r>
              <a:rPr lang="en-IN" sz="1200" b="1" dirty="0">
                <a:solidFill>
                  <a:schemeClr val="tx2"/>
                </a:solidFill>
                <a:latin typeface="Times New Roman" panose="02020603050405020304" pitchFamily="18" charset="0"/>
                <a:cs typeface="Times New Roman" panose="02020603050405020304" pitchFamily="18" charset="0"/>
              </a:rPr>
              <a:t>Current Interest rate is 4</a:t>
            </a:r>
            <a:r>
              <a:rPr lang="en-IN" sz="1200" b="1" dirty="0" smtClean="0">
                <a:solidFill>
                  <a:schemeClr val="tx2"/>
                </a:solidFill>
                <a:latin typeface="Times New Roman" panose="02020603050405020304" pitchFamily="18" charset="0"/>
                <a:cs typeface="Times New Roman" panose="02020603050405020304" pitchFamily="18" charset="0"/>
              </a:rPr>
              <a:t>%.</a:t>
            </a:r>
          </a:p>
          <a:p>
            <a:pPr marL="0" indent="0">
              <a:buNone/>
            </a:pPr>
            <a:r>
              <a:rPr lang="en-IN" sz="1200" b="1" dirty="0" smtClean="0">
                <a:latin typeface="Times New Roman" panose="02020603050405020304" pitchFamily="18" charset="0"/>
                <a:cs typeface="Times New Roman" panose="02020603050405020304" pitchFamily="18" charset="0"/>
              </a:rPr>
              <a:t>Benefits </a:t>
            </a:r>
            <a:r>
              <a:rPr lang="en-IN" sz="1200" b="1" dirty="0">
                <a:latin typeface="Times New Roman" panose="02020603050405020304" pitchFamily="18" charset="0"/>
                <a:cs typeface="Times New Roman" panose="02020603050405020304" pitchFamily="18" charset="0"/>
              </a:rPr>
              <a:t>to the Bank:</a:t>
            </a:r>
          </a:p>
          <a:p>
            <a:pPr marL="0" indent="0">
              <a:buNone/>
            </a:pPr>
            <a:r>
              <a:rPr lang="en-IN" sz="1200" dirty="0">
                <a:latin typeface="Times New Roman" panose="02020603050405020304" pitchFamily="18" charset="0"/>
                <a:cs typeface="Times New Roman" panose="02020603050405020304" pitchFamily="18" charset="0"/>
              </a:rPr>
              <a:t>•   Since the deposits stay in the Bank for a fixed time period, banks can use them to better manage their capital ratios through effective tracking of their Assets &amp; liability , invest in new products, expand and gain more customers.</a:t>
            </a:r>
          </a:p>
          <a:p>
            <a:pPr marL="0" indent="0">
              <a:buNone/>
            </a:pPr>
            <a:r>
              <a:rPr lang="en-IN" sz="1200" dirty="0">
                <a:latin typeface="Times New Roman" panose="02020603050405020304" pitchFamily="18" charset="0"/>
                <a:cs typeface="Times New Roman" panose="02020603050405020304" pitchFamily="18" charset="0"/>
              </a:rPr>
              <a:t>•   Banks collects penalty from those who withdraw their Term deposit before the maturity period</a:t>
            </a:r>
            <a:r>
              <a:rPr lang="en-IN"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Benefits </a:t>
            </a:r>
            <a:r>
              <a:rPr lang="en-IN" sz="1200" b="1" dirty="0">
                <a:latin typeface="Times New Roman" panose="02020603050405020304" pitchFamily="18" charset="0"/>
                <a:cs typeface="Times New Roman" panose="02020603050405020304" pitchFamily="18" charset="0"/>
              </a:rPr>
              <a:t>to the Customers:</a:t>
            </a:r>
          </a:p>
          <a:p>
            <a:pPr marL="0" indent="0">
              <a:buNone/>
            </a:pPr>
            <a:r>
              <a:rPr lang="en-IN" sz="1200" dirty="0">
                <a:latin typeface="Times New Roman" panose="02020603050405020304" pitchFamily="18" charset="0"/>
                <a:cs typeface="Times New Roman" panose="02020603050405020304" pitchFamily="18" charset="0"/>
              </a:rPr>
              <a:t>Main reason why Customers turn in for Term deposits </a:t>
            </a:r>
            <a:r>
              <a:rPr lang="en-IN" sz="1200" dirty="0" smtClean="0">
                <a:latin typeface="Times New Roman" panose="02020603050405020304" pitchFamily="18" charset="0"/>
                <a:cs typeface="Times New Roman" panose="02020603050405020304" pitchFamily="18" charset="0"/>
              </a:rPr>
              <a:t>is </a:t>
            </a:r>
            <a:r>
              <a:rPr lang="en-IN" sz="1200" dirty="0">
                <a:latin typeface="Times New Roman" panose="02020603050405020304" pitchFamily="18" charset="0"/>
                <a:cs typeface="Times New Roman" panose="02020603050405020304" pitchFamily="18" charset="0"/>
              </a:rPr>
              <a:t>that they offer </a:t>
            </a:r>
            <a:r>
              <a:rPr lang="en-IN" sz="1200" b="1" dirty="0">
                <a:latin typeface="Times New Roman" panose="02020603050405020304" pitchFamily="18" charset="0"/>
                <a:cs typeface="Times New Roman" panose="02020603050405020304" pitchFamily="18" charset="0"/>
              </a:rPr>
              <a:t>higher interest rates</a:t>
            </a:r>
            <a:r>
              <a:rPr lang="en-IN" sz="1200" dirty="0">
                <a:latin typeface="Times New Roman" panose="02020603050405020304" pitchFamily="18" charset="0"/>
                <a:cs typeface="Times New Roman" panose="02020603050405020304" pitchFamily="18" charset="0"/>
              </a:rPr>
              <a:t> than traditional liquid savings accounts, whereby customers can withdraw their money at any time</a:t>
            </a:r>
            <a:r>
              <a:rPr lang="en-IN" sz="1200" dirty="0" smtClean="0">
                <a:latin typeface="Times New Roman" panose="02020603050405020304" pitchFamily="18" charset="0"/>
                <a:cs typeface="Times New Roman" panose="02020603050405020304" pitchFamily="18" charset="0"/>
              </a:rPr>
              <a:t>.</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Value </a:t>
            </a:r>
            <a:r>
              <a:rPr lang="en-IN" sz="1200" b="1" dirty="0">
                <a:latin typeface="Times New Roman" panose="02020603050405020304" pitchFamily="18" charset="0"/>
                <a:cs typeface="Times New Roman" panose="02020603050405020304" pitchFamily="18" charset="0"/>
              </a:rPr>
              <a:t>additions planned for the Project</a:t>
            </a:r>
          </a:p>
          <a:p>
            <a:r>
              <a:rPr lang="en-IN" sz="1200" dirty="0">
                <a:latin typeface="Times New Roman" panose="02020603050405020304" pitchFamily="18" charset="0"/>
                <a:cs typeface="Times New Roman" panose="02020603050405020304" pitchFamily="18" charset="0"/>
              </a:rPr>
              <a:t>Key insights about the Customers</a:t>
            </a:r>
          </a:p>
          <a:p>
            <a:r>
              <a:rPr lang="en-IN" sz="1200" dirty="0">
                <a:latin typeface="Times New Roman" panose="02020603050405020304" pitchFamily="18" charset="0"/>
                <a:cs typeface="Times New Roman" panose="02020603050405020304" pitchFamily="18" charset="0"/>
              </a:rPr>
              <a:t>Relationship between various attributes of data </a:t>
            </a:r>
          </a:p>
          <a:p>
            <a:r>
              <a:rPr lang="en-IN" sz="1200" dirty="0">
                <a:latin typeface="Times New Roman" panose="02020603050405020304" pitchFamily="18" charset="0"/>
                <a:cs typeface="Times New Roman" panose="02020603050405020304" pitchFamily="18" charset="0"/>
              </a:rPr>
              <a:t>Significant attributes and its inferences contributing to the actual problem</a:t>
            </a:r>
          </a:p>
          <a:p>
            <a:r>
              <a:rPr lang="en-IN" sz="1200" dirty="0">
                <a:latin typeface="Times New Roman" panose="02020603050405020304" pitchFamily="18" charset="0"/>
                <a:cs typeface="Times New Roman" panose="02020603050405020304" pitchFamily="18" charset="0"/>
              </a:rPr>
              <a:t>Explain the final model in client </a:t>
            </a:r>
            <a:r>
              <a:rPr lang="en-IN" sz="1200" dirty="0" smtClean="0">
                <a:latin typeface="Times New Roman" panose="02020603050405020304" pitchFamily="18" charset="0"/>
                <a:cs typeface="Times New Roman" panose="02020603050405020304" pitchFamily="18" charset="0"/>
              </a:rPr>
              <a:t>specific manner. </a:t>
            </a:r>
            <a:endParaRPr lang="en-IN" sz="12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58DF75C-1349-4428-A080-E4DEDA9691AA}" type="slidenum">
              <a:rPr lang="en-US" smtClean="0"/>
              <a:t>2</a:t>
            </a:fld>
            <a:endParaRPr lang="en-US"/>
          </a:p>
        </p:txBody>
      </p:sp>
    </p:spTree>
    <p:extLst>
      <p:ext uri="{BB962C8B-B14F-4D97-AF65-F5344CB8AC3E}">
        <p14:creationId xmlns:p14="http://schemas.microsoft.com/office/powerpoint/2010/main" val="3786648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EA1C656-3B6F-4AE3-9988-51F4F07D60D1}"/>
              </a:ext>
            </a:extLst>
          </p:cNvPr>
          <p:cNvSpPr>
            <a:spLocks noGrp="1"/>
          </p:cNvSpPr>
          <p:nvPr>
            <p:ph idx="1"/>
          </p:nvPr>
        </p:nvSpPr>
        <p:spPr>
          <a:xfrm>
            <a:off x="454026" y="838200"/>
            <a:ext cx="11277600" cy="5867400"/>
          </a:xfrm>
        </p:spPr>
        <p:txBody>
          <a:bodyPr>
            <a:noAutofit/>
          </a:bodyPr>
          <a:lstStyle/>
          <a:p>
            <a:pPr marL="0" indent="0">
              <a:buNone/>
            </a:pPr>
            <a:r>
              <a:rPr lang="en-IN" sz="1200" b="1" dirty="0" smtClean="0">
                <a:latin typeface="Times New Roman" panose="02020603050405020304" pitchFamily="18" charset="0"/>
                <a:cs typeface="Times New Roman" panose="02020603050405020304" pitchFamily="18" charset="0"/>
              </a:rPr>
              <a:t>Suggested Solution:</a:t>
            </a:r>
          </a:p>
          <a:p>
            <a:r>
              <a:rPr lang="en-IN" sz="1200" dirty="0" smtClean="0">
                <a:latin typeface="Times New Roman" panose="02020603050405020304" pitchFamily="18" charset="0"/>
                <a:cs typeface="Times New Roman" panose="02020603050405020304" pitchFamily="18" charset="0"/>
              </a:rPr>
              <a:t>For this problem, </a:t>
            </a:r>
            <a:r>
              <a:rPr lang="en-IN" sz="1200" b="1" dirty="0" smtClean="0">
                <a:solidFill>
                  <a:schemeClr val="accent1">
                    <a:lumMod val="75000"/>
                  </a:schemeClr>
                </a:solidFill>
                <a:latin typeface="Times New Roman" panose="02020603050405020304" pitchFamily="18" charset="0"/>
                <a:cs typeface="Times New Roman" panose="02020603050405020304" pitchFamily="18" charset="0"/>
              </a:rPr>
              <a:t>the customers who will subscribe for a term deposit needs to be picked out and targeted</a:t>
            </a:r>
            <a:r>
              <a:rPr lang="en-IN" sz="1200" dirty="0" smtClean="0">
                <a:latin typeface="Times New Roman" panose="02020603050405020304" pitchFamily="18" charset="0"/>
                <a:cs typeface="Times New Roman" panose="02020603050405020304" pitchFamily="18" charset="0"/>
              </a:rPr>
              <a:t> in order to focus on those customers to increase the </a:t>
            </a:r>
            <a:r>
              <a:rPr lang="en-IN" sz="1200" dirty="0">
                <a:latin typeface="Times New Roman" panose="02020603050405020304" pitchFamily="18" charset="0"/>
                <a:cs typeface="Times New Roman" panose="02020603050405020304" pitchFamily="18" charset="0"/>
              </a:rPr>
              <a:t>bank’s revenue. </a:t>
            </a:r>
            <a:endParaRPr lang="en-IN" sz="1200" dirty="0" smtClean="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To </a:t>
            </a:r>
            <a:r>
              <a:rPr lang="en-IN" sz="1200" dirty="0">
                <a:latin typeface="Times New Roman" panose="02020603050405020304" pitchFamily="18" charset="0"/>
                <a:cs typeface="Times New Roman" panose="02020603050405020304" pitchFamily="18" charset="0"/>
              </a:rPr>
              <a:t>resolve the problem, we used  </a:t>
            </a:r>
            <a:r>
              <a:rPr lang="en-IN" sz="1200" b="1" dirty="0">
                <a:solidFill>
                  <a:schemeClr val="tx2"/>
                </a:solidFill>
                <a:latin typeface="Times New Roman" panose="02020603050405020304" pitchFamily="18" charset="0"/>
                <a:cs typeface="Times New Roman" panose="02020603050405020304" pitchFamily="18" charset="0"/>
              </a:rPr>
              <a:t>Machine Learning Classification algorithms </a:t>
            </a:r>
            <a:r>
              <a:rPr lang="en-IN" sz="1200" dirty="0">
                <a:latin typeface="Times New Roman" panose="02020603050405020304" pitchFamily="18" charset="0"/>
                <a:cs typeface="Times New Roman" panose="02020603050405020304" pitchFamily="18" charset="0"/>
              </a:rPr>
              <a:t>to predict which clients are more likely to subscribe for term deposits</a:t>
            </a:r>
            <a:r>
              <a:rPr lang="en-IN" sz="1200" dirty="0" smtClean="0">
                <a:latin typeface="Times New Roman" panose="02020603050405020304" pitchFamily="18" charset="0"/>
                <a:cs typeface="Times New Roman" panose="02020603050405020304" pitchFamily="18" charset="0"/>
              </a:rPr>
              <a:t>.</a:t>
            </a:r>
          </a:p>
          <a:p>
            <a:pPr marL="0" indent="0">
              <a:buNone/>
            </a:pPr>
            <a:endParaRPr lang="en-IN" sz="1200" b="1" dirty="0" smtClean="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Data set Considered:</a:t>
            </a:r>
            <a:endParaRPr lang="en-IN" sz="1200" b="1" dirty="0">
              <a:latin typeface="Times New Roman" panose="02020603050405020304" pitchFamily="18" charset="0"/>
              <a:cs typeface="Times New Roman" panose="02020603050405020304" pitchFamily="18" charset="0"/>
            </a:endParaRPr>
          </a:p>
          <a:p>
            <a:r>
              <a:rPr lang="en-IN" sz="1200" dirty="0" smtClean="0">
                <a:latin typeface="Times New Roman" panose="02020603050405020304" pitchFamily="18" charset="0"/>
                <a:cs typeface="Times New Roman" panose="02020603050405020304" pitchFamily="18" charset="0"/>
              </a:rPr>
              <a:t>Bank Marketing </a:t>
            </a:r>
            <a:r>
              <a:rPr lang="en-IN" sz="1200" dirty="0">
                <a:latin typeface="Times New Roman" panose="02020603050405020304" pitchFamily="18" charset="0"/>
                <a:cs typeface="Times New Roman" panose="02020603050405020304" pitchFamily="18" charset="0"/>
              </a:rPr>
              <a:t>Data </a:t>
            </a:r>
            <a:r>
              <a:rPr lang="en-IN" sz="1200" dirty="0" smtClean="0">
                <a:latin typeface="Times New Roman" panose="02020603050405020304" pitchFamily="18" charset="0"/>
                <a:cs typeface="Times New Roman" panose="02020603050405020304" pitchFamily="18" charset="0"/>
              </a:rPr>
              <a:t>- https</a:t>
            </a:r>
            <a:r>
              <a:rPr lang="en-IN" sz="1200" dirty="0">
                <a:latin typeface="Times New Roman" panose="02020603050405020304" pitchFamily="18" charset="0"/>
                <a:cs typeface="Times New Roman" panose="02020603050405020304" pitchFamily="18" charset="0"/>
              </a:rPr>
              <a:t>://www.kaggle.com/dhirajnirne/bank-marketing</a:t>
            </a:r>
            <a:endParaRPr lang="en-IN" sz="1200" dirty="0" smtClean="0">
              <a:latin typeface="Times New Roman" panose="02020603050405020304" pitchFamily="18" charset="0"/>
              <a:cs typeface="Times New Roman" panose="02020603050405020304" pitchFamily="18" charset="0"/>
            </a:endParaRPr>
          </a:p>
          <a:p>
            <a:pPr marL="0" indent="0">
              <a:buNone/>
            </a:pPr>
            <a:endParaRPr lang="en-IN" sz="1200" b="1" dirty="0" smtClean="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Data Pre-processing:</a:t>
            </a:r>
          </a:p>
          <a:p>
            <a:pPr marL="0" indent="0">
              <a:buNone/>
            </a:pPr>
            <a:endParaRPr lang="en-IN" sz="1200" b="1" dirty="0" smtClean="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Shape of Data: </a:t>
            </a:r>
          </a:p>
          <a:p>
            <a:r>
              <a:rPr lang="en-IN" sz="1200" dirty="0" smtClean="0">
                <a:latin typeface="Times New Roman" panose="02020603050405020304" pitchFamily="18" charset="0"/>
                <a:cs typeface="Times New Roman" panose="02020603050405020304" pitchFamily="18" charset="0"/>
              </a:rPr>
              <a:t>The </a:t>
            </a:r>
            <a:r>
              <a:rPr lang="en-IN" sz="1200" dirty="0">
                <a:latin typeface="Times New Roman" panose="02020603050405020304" pitchFamily="18" charset="0"/>
                <a:cs typeface="Times New Roman" panose="02020603050405020304" pitchFamily="18" charset="0"/>
              </a:rPr>
              <a:t>shape of the data which indicates that </a:t>
            </a:r>
            <a:r>
              <a:rPr lang="en-IN" sz="1200" dirty="0" smtClean="0">
                <a:latin typeface="Times New Roman" panose="02020603050405020304" pitchFamily="18" charset="0"/>
                <a:cs typeface="Times New Roman" panose="02020603050405020304" pitchFamily="18" charset="0"/>
              </a:rPr>
              <a:t>45211 </a:t>
            </a:r>
            <a:r>
              <a:rPr lang="en-IN" sz="1200" dirty="0">
                <a:latin typeface="Times New Roman" panose="02020603050405020304" pitchFamily="18" charset="0"/>
                <a:cs typeface="Times New Roman" panose="02020603050405020304" pitchFamily="18" charset="0"/>
              </a:rPr>
              <a:t>rows and 23 columns. </a:t>
            </a:r>
            <a:endParaRPr lang="en-IN" sz="1200" b="1" dirty="0" smtClean="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Data Description:</a:t>
            </a:r>
          </a:p>
          <a:p>
            <a:r>
              <a:rPr lang="en-IN" sz="1200" b="1" dirty="0" smtClean="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Data set columns are shown divided into numerical and categorical </a:t>
            </a:r>
            <a:r>
              <a:rPr lang="en-IN" sz="1200" dirty="0">
                <a:latin typeface="Times New Roman" panose="02020603050405020304" pitchFamily="18" charset="0"/>
                <a:cs typeface="Times New Roman" panose="02020603050405020304" pitchFamily="18" charset="0"/>
              </a:rPr>
              <a:t>c</a:t>
            </a:r>
            <a:r>
              <a:rPr lang="en-IN" sz="1200" dirty="0" smtClean="0">
                <a:latin typeface="Times New Roman" panose="02020603050405020304" pitchFamily="18" charset="0"/>
                <a:cs typeface="Times New Roman" panose="02020603050405020304" pitchFamily="18" charset="0"/>
              </a:rPr>
              <a:t>olumns. Our Target  Variable is Categorical with Binary Class.</a:t>
            </a:r>
          </a:p>
          <a:p>
            <a:pPr marL="0" indent="0">
              <a:buNone/>
            </a:pPr>
            <a:endParaRPr lang="en-IN" sz="1200" b="1" dirty="0" smtClean="0">
              <a:latin typeface="Times New Roman" panose="02020603050405020304" pitchFamily="18" charset="0"/>
              <a:cs typeface="Times New Roman" panose="02020603050405020304" pitchFamily="18" charset="0"/>
            </a:endParaRPr>
          </a:p>
          <a:p>
            <a:pPr marL="0" indent="0">
              <a:buNone/>
            </a:pPr>
            <a:endParaRPr lang="en-IN" sz="1200" b="1" dirty="0">
              <a:latin typeface="Times New Roman" panose="02020603050405020304" pitchFamily="18" charset="0"/>
              <a:cs typeface="Times New Roman" panose="02020603050405020304" pitchFamily="18" charset="0"/>
            </a:endParaRPr>
          </a:p>
          <a:p>
            <a:pPr marL="0" indent="0">
              <a:buNone/>
            </a:pPr>
            <a:endParaRPr lang="en-IN" sz="1200" dirty="0" smtClean="0">
              <a:latin typeface="Times New Roman" panose="02020603050405020304" pitchFamily="18" charset="0"/>
              <a:cs typeface="Times New Roman" panose="02020603050405020304" pitchFamily="18" charset="0"/>
            </a:endParaRPr>
          </a:p>
          <a:p>
            <a:pPr marL="0" indent="0">
              <a:buNone/>
            </a:pPr>
            <a:endParaRPr lang="en-IN" sz="1200" dirty="0" smtClean="0">
              <a:latin typeface="Times New Roman" panose="02020603050405020304" pitchFamily="18" charset="0"/>
              <a:cs typeface="Times New Roman" panose="02020603050405020304" pitchFamily="18" charset="0"/>
            </a:endParaRPr>
          </a:p>
          <a:p>
            <a:pPr marL="0" indent="0">
              <a:buNone/>
            </a:pPr>
            <a:endParaRPr lang="en-IN" sz="1200" b="1" dirty="0" smtClean="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            </a:t>
            </a:r>
            <a:endParaRPr lang="en-IN" sz="1200" b="1" dirty="0">
              <a:latin typeface="Times New Roman" panose="02020603050405020304" pitchFamily="18" charset="0"/>
              <a:cs typeface="Times New Roman" panose="02020603050405020304" pitchFamily="18" charset="0"/>
            </a:endParaRPr>
          </a:p>
          <a:p>
            <a:pPr marL="0" indent="0">
              <a:buNone/>
            </a:pPr>
            <a:endParaRPr lang="en-IN" sz="1200" b="1" dirty="0" smtClean="0">
              <a:latin typeface="Times New Roman" panose="02020603050405020304" pitchFamily="18" charset="0"/>
              <a:cs typeface="Times New Roman" panose="02020603050405020304" pitchFamily="18" charset="0"/>
            </a:endParaRPr>
          </a:p>
          <a:p>
            <a:pPr marL="0" indent="0">
              <a:buNone/>
            </a:pPr>
            <a:endParaRPr lang="en-IN" sz="1200" b="1" dirty="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Null Values Detection:                              </a:t>
            </a:r>
          </a:p>
          <a:p>
            <a:r>
              <a:rPr lang="en-IN" sz="1200" dirty="0" smtClean="0">
                <a:latin typeface="Times New Roman" panose="02020603050405020304" pitchFamily="18" charset="0"/>
                <a:cs typeface="Times New Roman" panose="02020603050405020304" pitchFamily="18" charset="0"/>
              </a:rPr>
              <a:t>Primarily , we didn’t encounter any  null values. But, after some data understanding we noticed that there are some unknown values  present in        </a:t>
            </a:r>
          </a:p>
          <a:p>
            <a:pPr marL="0" indent="0">
              <a:buNone/>
            </a:pPr>
            <a:r>
              <a:rPr lang="en-IN" sz="1200" dirty="0" smtClean="0">
                <a:latin typeface="Times New Roman" panose="02020603050405020304" pitchFamily="18" charset="0"/>
                <a:cs typeface="Times New Roman" panose="02020603050405020304" pitchFamily="18" charset="0"/>
              </a:rPr>
              <a:t>columns like  Job, Education, Contact, P-outcome. </a:t>
            </a:r>
          </a:p>
          <a:p>
            <a:pPr marL="0" indent="0">
              <a:buNone/>
            </a:pPr>
            <a:r>
              <a:rPr lang="en-IN" sz="1200" dirty="0" smtClean="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594044" y="261938"/>
            <a:ext cx="10692765" cy="652462"/>
          </a:xfrm>
        </p:spPr>
        <p:txBody>
          <a:bodyPr>
            <a:normAutofit/>
          </a:bodyPr>
          <a:lstStyle/>
          <a:p>
            <a:r>
              <a:rPr lang="en-IN" sz="3000" b="1" dirty="0" smtClean="0">
                <a:solidFill>
                  <a:schemeClr val="tx2"/>
                </a:solidFill>
              </a:rPr>
              <a:t>DATA FINDINGS AND IMPLICATIONS</a:t>
            </a:r>
            <a:endParaRPr lang="en-IN" sz="3000" b="1" dirty="0">
              <a:solidFill>
                <a:schemeClr val="tx2"/>
              </a:solidFill>
            </a:endParaRPr>
          </a:p>
        </p:txBody>
      </p:sp>
      <p:pic>
        <p:nvPicPr>
          <p:cNvPr id="5" name="Picture 4">
            <a:extLst>
              <a:ext uri="{FF2B5EF4-FFF2-40B4-BE49-F238E27FC236}">
                <a16:creationId xmlns:a16="http://schemas.microsoft.com/office/drawing/2014/main" xmlns="" id="{E0BCE358-9C25-46AF-8171-7EC938BFBF00}"/>
              </a:ext>
            </a:extLst>
          </p:cNvPr>
          <p:cNvPicPr/>
          <p:nvPr/>
        </p:nvPicPr>
        <p:blipFill>
          <a:blip r:embed="rId2"/>
          <a:stretch>
            <a:fillRect/>
          </a:stretch>
        </p:blipFill>
        <p:spPr>
          <a:xfrm>
            <a:off x="10131425" y="1447800"/>
            <a:ext cx="1310134" cy="685800"/>
          </a:xfrm>
          <a:prstGeom prst="rect">
            <a:avLst/>
          </a:prstGeom>
          <a:ln>
            <a:solidFill>
              <a:schemeClr val="tx1">
                <a:lumMod val="85000"/>
                <a:lumOff val="15000"/>
              </a:schemeClr>
            </a:solid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5111" y="3962400"/>
            <a:ext cx="2652713" cy="14866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6491" y="3962399"/>
            <a:ext cx="2650333" cy="14866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8">
            <a:extLst>
              <a:ext uri="{FF2B5EF4-FFF2-40B4-BE49-F238E27FC236}">
                <a16:creationId xmlns:a16="http://schemas.microsoft.com/office/drawing/2014/main" xmlns="" id="{B86FCC60-DA54-4D4E-B17F-8BA18E4DE8F6}"/>
              </a:ext>
            </a:extLst>
          </p:cNvPr>
          <p:cNvPicPr/>
          <p:nvPr/>
        </p:nvPicPr>
        <p:blipFill>
          <a:blip r:embed="rId5"/>
          <a:stretch>
            <a:fillRect/>
          </a:stretch>
        </p:blipFill>
        <p:spPr>
          <a:xfrm>
            <a:off x="10131425" y="2209800"/>
            <a:ext cx="1309996" cy="3367688"/>
          </a:xfrm>
          <a:prstGeom prst="rect">
            <a:avLst/>
          </a:prstGeom>
          <a:ln>
            <a:solidFill>
              <a:schemeClr val="tx1">
                <a:lumMod val="85000"/>
                <a:lumOff val="15000"/>
              </a:schemeClr>
            </a:solidFill>
          </a:ln>
        </p:spPr>
      </p:pic>
      <p:pic>
        <p:nvPicPr>
          <p:cNvPr id="10" name="Picture 9"/>
          <p:cNvPicPr/>
          <p:nvPr/>
        </p:nvPicPr>
        <p:blipFill>
          <a:blip r:embed="rId6"/>
          <a:stretch>
            <a:fillRect/>
          </a:stretch>
        </p:blipFill>
        <p:spPr>
          <a:xfrm>
            <a:off x="10131425" y="5715000"/>
            <a:ext cx="1309996" cy="897255"/>
          </a:xfrm>
          <a:prstGeom prst="rect">
            <a:avLst/>
          </a:prstGeom>
          <a:ln>
            <a:solidFill>
              <a:schemeClr val="tx1">
                <a:lumMod val="85000"/>
                <a:lumOff val="15000"/>
              </a:schemeClr>
            </a:solidFill>
          </a:ln>
        </p:spPr>
      </p:pic>
      <p:sp>
        <p:nvSpPr>
          <p:cNvPr id="7" name="Slide Number Placeholder 6"/>
          <p:cNvSpPr>
            <a:spLocks noGrp="1"/>
          </p:cNvSpPr>
          <p:nvPr>
            <p:ph type="sldNum" sz="quarter" idx="12"/>
          </p:nvPr>
        </p:nvSpPr>
        <p:spPr/>
        <p:txBody>
          <a:bodyPr/>
          <a:lstStyle/>
          <a:p>
            <a:fld id="{258DF75C-1349-4428-A080-E4DEDA9691AA}" type="slidenum">
              <a:rPr lang="en-US" smtClean="0"/>
              <a:t>3</a:t>
            </a:fld>
            <a:endParaRPr lang="en-US"/>
          </a:p>
        </p:txBody>
      </p:sp>
    </p:spTree>
    <p:extLst>
      <p:ext uri="{BB962C8B-B14F-4D97-AF65-F5344CB8AC3E}">
        <p14:creationId xmlns:p14="http://schemas.microsoft.com/office/powerpoint/2010/main" val="2037206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026" y="838200"/>
            <a:ext cx="10832784" cy="6096000"/>
          </a:xfrm>
        </p:spPr>
        <p:txBody>
          <a:bodyPr>
            <a:normAutofit/>
          </a:bodyPr>
          <a:lstStyle/>
          <a:p>
            <a:pPr marL="0" indent="0">
              <a:buNone/>
            </a:pPr>
            <a:r>
              <a:rPr lang="en-US" sz="1200" b="1" dirty="0" smtClean="0"/>
              <a:t>Unknown Values Treatment:</a:t>
            </a:r>
          </a:p>
          <a:p>
            <a:pPr lvl="0"/>
            <a:r>
              <a:rPr lang="en-IN" sz="1200" dirty="0">
                <a:latin typeface="Times New Roman" panose="02020603050405020304" pitchFamily="18" charset="0"/>
                <a:cs typeface="Times New Roman" panose="02020603050405020304" pitchFamily="18" charset="0"/>
              </a:rPr>
              <a:t>As we have unknown values in the education </a:t>
            </a:r>
            <a:r>
              <a:rPr lang="en-IN" sz="1200" dirty="0" smtClean="0">
                <a:latin typeface="Times New Roman" panose="02020603050405020304" pitchFamily="18" charset="0"/>
                <a:cs typeface="Times New Roman" panose="02020603050405020304" pitchFamily="18" charset="0"/>
              </a:rPr>
              <a:t>and job columns, </a:t>
            </a:r>
            <a:r>
              <a:rPr lang="en-IN" sz="1200" dirty="0">
                <a:latin typeface="Times New Roman" panose="02020603050405020304" pitchFamily="18" charset="0"/>
                <a:cs typeface="Times New Roman" panose="02020603050405020304" pitchFamily="18" charset="0"/>
              </a:rPr>
              <a:t>based on each category </a:t>
            </a:r>
            <a:r>
              <a:rPr lang="en-IN" sz="1200" dirty="0" smtClean="0">
                <a:latin typeface="Times New Roman" panose="02020603050405020304" pitchFamily="18" charset="0"/>
                <a:cs typeface="Times New Roman" panose="02020603050405020304" pitchFamily="18" charset="0"/>
              </a:rPr>
              <a:t> the unknown values</a:t>
            </a:r>
          </a:p>
          <a:p>
            <a:pPr marL="0" lvl="0" indent="0">
              <a:buNone/>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have been </a:t>
            </a:r>
            <a:r>
              <a:rPr lang="en-IN" sz="1200" dirty="0" smtClean="0">
                <a:latin typeface="Times New Roman" panose="02020603050405020304" pitchFamily="18" charset="0"/>
                <a:cs typeface="Times New Roman" panose="02020603050405020304" pitchFamily="18" charset="0"/>
              </a:rPr>
              <a:t>imputed</a:t>
            </a:r>
            <a:r>
              <a:rPr lang="en-IN"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Contact column has unknown values and those unknown values are imputed with </a:t>
            </a:r>
            <a:r>
              <a:rPr lang="en-IN" sz="1200" dirty="0" smtClean="0">
                <a:latin typeface="Times New Roman" panose="02020603050405020304" pitchFamily="18" charset="0"/>
                <a:cs typeface="Times New Roman" panose="02020603050405020304" pitchFamily="18" charset="0"/>
              </a:rPr>
              <a:t>mode.</a:t>
            </a:r>
          </a:p>
          <a:p>
            <a:pPr marL="0" indent="0">
              <a:buNone/>
            </a:pPr>
            <a:endParaRPr lang="en-IN" sz="1200" dirty="0" smtClean="0"/>
          </a:p>
          <a:p>
            <a:pPr marL="0" indent="0">
              <a:buNone/>
            </a:pPr>
            <a:r>
              <a:rPr lang="en-IN" sz="1200" b="1" dirty="0" smtClean="0"/>
              <a:t>Removing Insignificant Features:</a:t>
            </a:r>
          </a:p>
          <a:p>
            <a:pPr>
              <a:lnSpc>
                <a:spcPct val="107000"/>
              </a:lnSpc>
            </a:pPr>
            <a:r>
              <a:rPr lang="en-IN" sz="1200" dirty="0">
                <a:latin typeface="Times New Roman" panose="02020603050405020304" pitchFamily="18" charset="0"/>
                <a:ea typeface="Calibri" panose="020F0502020204030204" pitchFamily="34" charset="0"/>
                <a:cs typeface="Tunga" panose="020B0502040204020203" pitchFamily="34" charset="0"/>
              </a:rPr>
              <a:t>As we have education and marital as a different columns we can remove marital-education </a:t>
            </a:r>
            <a:r>
              <a:rPr lang="en-IN" sz="1200" dirty="0" smtClean="0">
                <a:latin typeface="Times New Roman" panose="02020603050405020304" pitchFamily="18" charset="0"/>
                <a:ea typeface="Calibri" panose="020F0502020204030204" pitchFamily="34" charset="0"/>
                <a:cs typeface="Tunga" panose="020B0502040204020203" pitchFamily="34" charset="0"/>
              </a:rPr>
              <a:t>column.</a:t>
            </a:r>
            <a:endParaRPr lang="en-IN" sz="1200" dirty="0" smtClean="0">
              <a:latin typeface="Calibri" panose="020F0502020204030204" pitchFamily="34" charset="0"/>
              <a:ea typeface="Calibri" panose="020F0502020204030204" pitchFamily="34" charset="0"/>
              <a:cs typeface="Tunga" panose="020B0502040204020203" pitchFamily="34" charset="0"/>
            </a:endParaRPr>
          </a:p>
          <a:p>
            <a:pPr>
              <a:lnSpc>
                <a:spcPct val="107000"/>
              </a:lnSpc>
            </a:pPr>
            <a:r>
              <a:rPr lang="en-IN" sz="1200" dirty="0" smtClean="0">
                <a:latin typeface="Times New Roman" panose="02020603050405020304" pitchFamily="18" charset="0"/>
                <a:ea typeface="Calibri" panose="020F0502020204030204" pitchFamily="34" charset="0"/>
                <a:cs typeface="Tunga" panose="020B0502040204020203" pitchFamily="34" charset="0"/>
              </a:rPr>
              <a:t>As </a:t>
            </a:r>
            <a:r>
              <a:rPr lang="en-IN" sz="1200" dirty="0">
                <a:latin typeface="Times New Roman" panose="02020603050405020304" pitchFamily="18" charset="0"/>
                <a:ea typeface="Calibri" panose="020F0502020204030204" pitchFamily="34" charset="0"/>
                <a:cs typeface="Tunga" panose="020B0502040204020203" pitchFamily="34" charset="0"/>
              </a:rPr>
              <a:t>we have age group column we can remove age </a:t>
            </a:r>
            <a:r>
              <a:rPr lang="en-IN" sz="1200" dirty="0" smtClean="0">
                <a:latin typeface="Times New Roman" panose="02020603050405020304" pitchFamily="18" charset="0"/>
                <a:ea typeface="Calibri" panose="020F0502020204030204" pitchFamily="34" charset="0"/>
                <a:cs typeface="Tunga" panose="020B0502040204020203" pitchFamily="34" charset="0"/>
              </a:rPr>
              <a:t>column.</a:t>
            </a:r>
            <a:endParaRPr lang="en-IN" sz="1200" dirty="0" smtClean="0">
              <a:latin typeface="Calibri" panose="020F0502020204030204" pitchFamily="34" charset="0"/>
              <a:ea typeface="Calibri" panose="020F0502020204030204" pitchFamily="34" charset="0"/>
              <a:cs typeface="Tunga" panose="020B0502040204020203" pitchFamily="34" charset="0"/>
            </a:endParaRPr>
          </a:p>
          <a:p>
            <a:pPr>
              <a:lnSpc>
                <a:spcPct val="107000"/>
              </a:lnSpc>
            </a:pPr>
            <a:r>
              <a:rPr lang="en-IN" sz="1200" dirty="0" smtClean="0">
                <a:latin typeface="Times New Roman" panose="02020603050405020304" pitchFamily="18" charset="0"/>
                <a:ea typeface="Calibri" panose="020F0502020204030204" pitchFamily="34" charset="0"/>
                <a:cs typeface="Tunga" panose="020B0502040204020203" pitchFamily="34" charset="0"/>
              </a:rPr>
              <a:t>As </a:t>
            </a:r>
            <a:r>
              <a:rPr lang="en-IN" sz="1200" dirty="0">
                <a:latin typeface="Times New Roman" panose="02020603050405020304" pitchFamily="18" charset="0"/>
                <a:ea typeface="Calibri" panose="020F0502020204030204" pitchFamily="34" charset="0"/>
                <a:cs typeface="Tunga" panose="020B0502040204020203" pitchFamily="34" charset="0"/>
              </a:rPr>
              <a:t>we have y column with yes and no we can remove response </a:t>
            </a:r>
            <a:r>
              <a:rPr lang="en-IN" sz="1200" dirty="0" smtClean="0">
                <a:latin typeface="Times New Roman" panose="02020603050405020304" pitchFamily="18" charset="0"/>
                <a:ea typeface="Calibri" panose="020F0502020204030204" pitchFamily="34" charset="0"/>
                <a:cs typeface="Tunga" panose="020B0502040204020203" pitchFamily="34" charset="0"/>
              </a:rPr>
              <a:t>column.</a:t>
            </a:r>
            <a:endParaRPr lang="en-IN" sz="1200" dirty="0" smtClean="0">
              <a:latin typeface="Calibri" panose="020F0502020204030204" pitchFamily="34" charset="0"/>
              <a:ea typeface="Calibri" panose="020F0502020204030204" pitchFamily="34" charset="0"/>
              <a:cs typeface="Tunga" panose="020B0502040204020203" pitchFamily="34" charset="0"/>
            </a:endParaRPr>
          </a:p>
          <a:p>
            <a:pPr>
              <a:lnSpc>
                <a:spcPct val="107000"/>
              </a:lnSpc>
            </a:pPr>
            <a:r>
              <a:rPr lang="en-IN" sz="1200" dirty="0" smtClean="0">
                <a:latin typeface="Times New Roman" panose="02020603050405020304" pitchFamily="18" charset="0"/>
                <a:ea typeface="Calibri" panose="020F0502020204030204" pitchFamily="34" charset="0"/>
                <a:cs typeface="Tunga" panose="020B0502040204020203" pitchFamily="34" charset="0"/>
              </a:rPr>
              <a:t>P-outcome </a:t>
            </a:r>
            <a:r>
              <a:rPr lang="en-IN" sz="1200" dirty="0">
                <a:latin typeface="Times New Roman" panose="02020603050405020304" pitchFamily="18" charset="0"/>
                <a:ea typeface="Calibri" panose="020F0502020204030204" pitchFamily="34" charset="0"/>
                <a:cs typeface="Tunga" panose="020B0502040204020203" pitchFamily="34" charset="0"/>
              </a:rPr>
              <a:t>column has null values more than 80% we can remove that column.</a:t>
            </a:r>
            <a:endParaRPr lang="en-IN" sz="12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200" b="1" dirty="0"/>
          </a:p>
          <a:p>
            <a:pPr marL="0" indent="0">
              <a:buNone/>
            </a:pPr>
            <a:r>
              <a:rPr lang="en-IN" sz="1200" b="1" dirty="0" smtClean="0"/>
              <a:t>Outliers Detection:</a:t>
            </a:r>
          </a:p>
          <a:p>
            <a:r>
              <a:rPr lang="en-IN" sz="1200" dirty="0" smtClean="0">
                <a:latin typeface="Times New Roman" panose="02020603050405020304" pitchFamily="18" charset="0"/>
                <a:cs typeface="Times New Roman" panose="02020603050405020304" pitchFamily="18" charset="0"/>
              </a:rPr>
              <a:t>Extreme Outliers where found in the region of whisker level 3 in the features such as previous, balance,</a:t>
            </a:r>
          </a:p>
          <a:p>
            <a:pPr marL="0" indent="0">
              <a:buNone/>
            </a:pPr>
            <a:r>
              <a:rPr lang="en-IN" sz="1200" dirty="0" smtClean="0">
                <a:latin typeface="Times New Roman" panose="02020603050405020304" pitchFamily="18" charset="0"/>
                <a:cs typeface="Times New Roman" panose="02020603050405020304" pitchFamily="18" charset="0"/>
              </a:rPr>
              <a:t>campaign, duration. </a:t>
            </a:r>
          </a:p>
          <a:p>
            <a:r>
              <a:rPr lang="en-IN" sz="1200" dirty="0" smtClean="0">
                <a:latin typeface="Times New Roman" panose="02020603050405020304" pitchFamily="18" charset="0"/>
                <a:cs typeface="Times New Roman" panose="02020603050405020304" pitchFamily="18" charset="0"/>
              </a:rPr>
              <a:t>These Outliers have to be treated . Here, we used </a:t>
            </a:r>
            <a:r>
              <a:rPr lang="en-IN" sz="1200" b="1" dirty="0" smtClean="0">
                <a:solidFill>
                  <a:srgbClr val="002060"/>
                </a:solidFill>
                <a:latin typeface="Times New Roman" panose="02020603050405020304" pitchFamily="18" charset="0"/>
                <a:cs typeface="Times New Roman" panose="02020603050405020304" pitchFamily="18" charset="0"/>
              </a:rPr>
              <a:t>IQR method</a:t>
            </a:r>
            <a:r>
              <a:rPr lang="en-IN" sz="1200" dirty="0" smtClean="0">
                <a:latin typeface="Times New Roman" panose="02020603050405020304" pitchFamily="18" charset="0"/>
                <a:cs typeface="Times New Roman" panose="02020603050405020304" pitchFamily="18" charset="0"/>
              </a:rPr>
              <a:t> for the outlier treatment.</a:t>
            </a:r>
          </a:p>
          <a:p>
            <a:pPr marL="0" indent="0">
              <a:buNone/>
            </a:pPr>
            <a:endParaRPr lang="en-IN" sz="1200" dirty="0"/>
          </a:p>
          <a:p>
            <a:pPr marL="0" indent="0">
              <a:buNone/>
            </a:pPr>
            <a:r>
              <a:rPr lang="en-IN" sz="1200" b="1" dirty="0" smtClean="0"/>
              <a:t>Imbalanced Data:</a:t>
            </a:r>
          </a:p>
          <a:p>
            <a:r>
              <a:rPr lang="en-US" sz="1200" dirty="0">
                <a:latin typeface="Times New Roman" panose="02020603050405020304" pitchFamily="18" charset="0"/>
                <a:cs typeface="Times New Roman" panose="02020603050405020304" pitchFamily="18" charset="0"/>
              </a:rPr>
              <a:t>The Target class variable of the dataset is heavily imbalanced. This is the cause for poor performance with </a:t>
            </a:r>
            <a:endParaRPr lang="en-US" sz="1200" dirty="0" smtClean="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traditional </a:t>
            </a:r>
            <a:r>
              <a:rPr lang="en-US" sz="1200" dirty="0">
                <a:latin typeface="Times New Roman" panose="02020603050405020304" pitchFamily="18" charset="0"/>
                <a:cs typeface="Times New Roman" panose="02020603050405020304" pitchFamily="18" charset="0"/>
              </a:rPr>
              <a:t>machine learning models and evaluation metrics that assume a balanced class distribution</a:t>
            </a:r>
            <a:r>
              <a:rPr lang="en-US" sz="1200" dirty="0" smtClean="0">
                <a:latin typeface="Times New Roman" panose="02020603050405020304" pitchFamily="18" charset="0"/>
                <a:cs typeface="Times New Roman" panose="02020603050405020304" pitchFamily="18" charset="0"/>
              </a:rPr>
              <a:t>.</a:t>
            </a:r>
          </a:p>
          <a:p>
            <a:r>
              <a:rPr lang="en-US" sz="1200" dirty="0" smtClean="0">
                <a:latin typeface="Times New Roman" panose="02020603050405020304" pitchFamily="18" charset="0"/>
                <a:cs typeface="Times New Roman" panose="02020603050405020304" pitchFamily="18" charset="0"/>
              </a:rPr>
              <a:t>We used </a:t>
            </a:r>
            <a:r>
              <a:rPr lang="en-US" sz="1200" b="1" dirty="0" smtClean="0">
                <a:solidFill>
                  <a:srgbClr val="002060"/>
                </a:solidFill>
                <a:latin typeface="Times New Roman" panose="02020603050405020304" pitchFamily="18" charset="0"/>
                <a:cs typeface="Times New Roman" panose="02020603050405020304" pitchFamily="18" charset="0"/>
              </a:rPr>
              <a:t>SMOTE – Oversampling Technique with sampling strategy 0.5</a:t>
            </a:r>
            <a:r>
              <a:rPr lang="en-US" sz="1200" dirty="0" smtClean="0">
                <a:latin typeface="Times New Roman" panose="02020603050405020304" pitchFamily="18" charset="0"/>
                <a:cs typeface="Times New Roman" panose="02020603050405020304" pitchFamily="18" charset="0"/>
              </a:rPr>
              <a:t> to overcome this issue.</a:t>
            </a:r>
          </a:p>
          <a:p>
            <a:pPr marL="0" indent="0">
              <a:buNone/>
            </a:pPr>
            <a:endParaRPr lang="en-US" sz="1200" dirty="0" smtClean="0"/>
          </a:p>
          <a:p>
            <a:pPr marL="0" indent="0">
              <a:buNone/>
            </a:pPr>
            <a:endParaRPr lang="en-US" sz="1200" dirty="0"/>
          </a:p>
          <a:p>
            <a:pPr marL="0" indent="0">
              <a:buNone/>
            </a:pPr>
            <a:endParaRPr lang="en-IN" sz="1200" b="1" dirty="0" smtClean="0"/>
          </a:p>
          <a:p>
            <a:endParaRPr lang="en-IN" sz="1200" dirty="0"/>
          </a:p>
          <a:p>
            <a:pPr marL="0" indent="0">
              <a:buNone/>
            </a:pPr>
            <a:endParaRPr lang="en-IN" sz="1200" dirty="0" smtClean="0"/>
          </a:p>
          <a:p>
            <a:pPr marL="0" indent="0">
              <a:buNone/>
            </a:pPr>
            <a:endParaRPr lang="en-IN" sz="1200" dirty="0"/>
          </a:p>
          <a:p>
            <a:pPr marL="0" indent="0">
              <a:buNone/>
            </a:pPr>
            <a:endParaRPr lang="en-IN" sz="1200" dirty="0" smtClean="0"/>
          </a:p>
          <a:p>
            <a:endParaRPr lang="en-IN" sz="1200" b="1" dirty="0" smtClean="0"/>
          </a:p>
          <a:p>
            <a:endParaRPr lang="en-IN" sz="1200" dirty="0"/>
          </a:p>
          <a:p>
            <a:pPr marL="0" indent="0">
              <a:buNone/>
            </a:pPr>
            <a:endParaRPr lang="en-IN" sz="1200" dirty="0" smtClean="0"/>
          </a:p>
          <a:p>
            <a:endParaRPr lang="en-IN" sz="1200" dirty="0" smtClean="0"/>
          </a:p>
          <a:p>
            <a:endParaRPr lang="en-IN" sz="1200" b="1" dirty="0"/>
          </a:p>
          <a:p>
            <a:pPr marL="0" indent="0">
              <a:buNone/>
            </a:pPr>
            <a:endParaRPr lang="en-US" sz="1200" b="1" dirty="0"/>
          </a:p>
        </p:txBody>
      </p:sp>
      <p:sp>
        <p:nvSpPr>
          <p:cNvPr id="4" name="Title 1"/>
          <p:cNvSpPr>
            <a:spLocks noGrp="1"/>
          </p:cNvSpPr>
          <p:nvPr>
            <p:ph type="title"/>
          </p:nvPr>
        </p:nvSpPr>
        <p:spPr>
          <a:xfrm>
            <a:off x="594044" y="261938"/>
            <a:ext cx="10692765" cy="652462"/>
          </a:xfrm>
        </p:spPr>
        <p:txBody>
          <a:bodyPr>
            <a:normAutofit/>
          </a:bodyPr>
          <a:lstStyle/>
          <a:p>
            <a:r>
              <a:rPr lang="en-IN" sz="3000" b="1" dirty="0" smtClean="0">
                <a:solidFill>
                  <a:schemeClr val="tx2"/>
                </a:solidFill>
              </a:rPr>
              <a:t>DATA FINDINGS AND IMPLICATIONS</a:t>
            </a:r>
            <a:endParaRPr lang="en-IN" sz="3000" b="1" dirty="0">
              <a:solidFill>
                <a:schemeClr val="tx2"/>
              </a:solidFill>
            </a:endParaRPr>
          </a:p>
        </p:txBody>
      </p:sp>
      <p:pic>
        <p:nvPicPr>
          <p:cNvPr id="5" name="Picture 4">
            <a:extLst>
              <a:ext uri="{FF2B5EF4-FFF2-40B4-BE49-F238E27FC236}">
                <a16:creationId xmlns:a16="http://schemas.microsoft.com/office/drawing/2014/main" xmlns="" id="{CFD80786-08C1-4498-BD9F-74896DEDB00C}"/>
              </a:ext>
            </a:extLst>
          </p:cNvPr>
          <p:cNvPicPr/>
          <p:nvPr/>
        </p:nvPicPr>
        <p:blipFill>
          <a:blip r:embed="rId2"/>
          <a:stretch>
            <a:fillRect/>
          </a:stretch>
        </p:blipFill>
        <p:spPr>
          <a:xfrm>
            <a:off x="7921625" y="990599"/>
            <a:ext cx="3241178" cy="1348105"/>
          </a:xfrm>
          <a:prstGeom prst="rect">
            <a:avLst/>
          </a:prstGeom>
          <a:ln>
            <a:solidFill>
              <a:schemeClr val="tx1">
                <a:lumMod val="85000"/>
                <a:lumOff val="15000"/>
              </a:schemeClr>
            </a:solidFill>
          </a:ln>
        </p:spPr>
      </p:pic>
      <p:pic>
        <p:nvPicPr>
          <p:cNvPr id="7" name="Picture 6">
            <a:extLst>
              <a:ext uri="{FF2B5EF4-FFF2-40B4-BE49-F238E27FC236}">
                <a16:creationId xmlns:a16="http://schemas.microsoft.com/office/drawing/2014/main" xmlns="" id="{1B0C5DB5-C009-44B7-8E98-CEC3180808B2}"/>
              </a:ext>
            </a:extLst>
          </p:cNvPr>
          <p:cNvPicPr/>
          <p:nvPr/>
        </p:nvPicPr>
        <p:blipFill>
          <a:blip r:embed="rId3"/>
          <a:stretch>
            <a:fillRect/>
          </a:stretch>
        </p:blipFill>
        <p:spPr>
          <a:xfrm>
            <a:off x="7921625" y="2438400"/>
            <a:ext cx="3241178" cy="1328449"/>
          </a:xfrm>
          <a:prstGeom prst="rect">
            <a:avLst/>
          </a:prstGeom>
          <a:ln>
            <a:solidFill>
              <a:schemeClr val="tx1">
                <a:lumMod val="85000"/>
                <a:lumOff val="15000"/>
              </a:schemeClr>
            </a:solidFill>
          </a:ln>
        </p:spPr>
      </p:pic>
      <p:pic>
        <p:nvPicPr>
          <p:cNvPr id="8" name="Picture 7"/>
          <p:cNvPicPr/>
          <p:nvPr/>
        </p:nvPicPr>
        <p:blipFill>
          <a:blip r:embed="rId4"/>
          <a:stretch>
            <a:fillRect/>
          </a:stretch>
        </p:blipFill>
        <p:spPr>
          <a:xfrm>
            <a:off x="7921625" y="3857625"/>
            <a:ext cx="3241178" cy="1323975"/>
          </a:xfrm>
          <a:prstGeom prst="rect">
            <a:avLst/>
          </a:prstGeom>
          <a:ln>
            <a:solidFill>
              <a:schemeClr val="tx1">
                <a:lumMod val="85000"/>
                <a:lumOff val="15000"/>
              </a:schemeClr>
            </a:solidFill>
          </a:ln>
        </p:spPr>
      </p:pic>
      <p:pic>
        <p:nvPicPr>
          <p:cNvPr id="9" name="Picture 8"/>
          <p:cNvPicPr/>
          <p:nvPr/>
        </p:nvPicPr>
        <p:blipFill>
          <a:blip r:embed="rId5"/>
          <a:stretch>
            <a:fillRect/>
          </a:stretch>
        </p:blipFill>
        <p:spPr>
          <a:xfrm>
            <a:off x="1368425" y="5410200"/>
            <a:ext cx="2286000" cy="1351266"/>
          </a:xfrm>
          <a:prstGeom prst="rect">
            <a:avLst/>
          </a:prstGeom>
          <a:ln>
            <a:solidFill>
              <a:srgbClr val="002060"/>
            </a:solidFill>
          </a:ln>
        </p:spPr>
      </p:pic>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8961" y="5410200"/>
            <a:ext cx="2379664" cy="1351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Slide Number Placeholder 10"/>
          <p:cNvSpPr>
            <a:spLocks noGrp="1"/>
          </p:cNvSpPr>
          <p:nvPr>
            <p:ph type="sldNum" sz="quarter" idx="12"/>
          </p:nvPr>
        </p:nvSpPr>
        <p:spPr/>
        <p:txBody>
          <a:bodyPr/>
          <a:lstStyle/>
          <a:p>
            <a:fld id="{258DF75C-1349-4428-A080-E4DEDA9691AA}" type="slidenum">
              <a:rPr lang="en-US" smtClean="0"/>
              <a:t>4</a:t>
            </a:fld>
            <a:endParaRPr lang="en-US" dirty="0"/>
          </a:p>
        </p:txBody>
      </p:sp>
      <p:sp>
        <p:nvSpPr>
          <p:cNvPr id="2" name="TextBox 1"/>
          <p:cNvSpPr txBox="1"/>
          <p:nvPr/>
        </p:nvSpPr>
        <p:spPr>
          <a:xfrm>
            <a:off x="301625" y="5930026"/>
            <a:ext cx="2133600" cy="276999"/>
          </a:xfrm>
          <a:prstGeom prst="rect">
            <a:avLst/>
          </a:prstGeom>
          <a:noFill/>
        </p:spPr>
        <p:txBody>
          <a:bodyPr wrap="square" rtlCol="0">
            <a:spAutoFit/>
          </a:bodyPr>
          <a:lstStyle/>
          <a:p>
            <a:r>
              <a:rPr lang="en-IN" sz="1200" b="1" dirty="0" smtClean="0"/>
              <a:t>Before: 85:15</a:t>
            </a:r>
            <a:endParaRPr lang="en-IN" sz="1200" b="1" dirty="0"/>
          </a:p>
        </p:txBody>
      </p:sp>
      <p:sp>
        <p:nvSpPr>
          <p:cNvPr id="13" name="TextBox 12"/>
          <p:cNvSpPr txBox="1"/>
          <p:nvPr/>
        </p:nvSpPr>
        <p:spPr>
          <a:xfrm>
            <a:off x="6854825" y="5930025"/>
            <a:ext cx="2133600" cy="276999"/>
          </a:xfrm>
          <a:prstGeom prst="rect">
            <a:avLst/>
          </a:prstGeom>
          <a:noFill/>
        </p:spPr>
        <p:txBody>
          <a:bodyPr wrap="square" rtlCol="0">
            <a:spAutoFit/>
          </a:bodyPr>
          <a:lstStyle/>
          <a:p>
            <a:r>
              <a:rPr lang="en-IN" sz="1200" b="1" dirty="0" smtClean="0"/>
              <a:t>After: 65:35</a:t>
            </a:r>
            <a:endParaRPr lang="en-IN" sz="1200" b="1" dirty="0"/>
          </a:p>
        </p:txBody>
      </p:sp>
    </p:spTree>
    <p:extLst>
      <p:ext uri="{BB962C8B-B14F-4D97-AF65-F5344CB8AC3E}">
        <p14:creationId xmlns:p14="http://schemas.microsoft.com/office/powerpoint/2010/main" val="3782459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58DF75C-1349-4428-A080-E4DEDA9691AA}" type="slidenum">
              <a:rPr lang="en-US" smtClean="0"/>
              <a:t>5</a:t>
            </a:fld>
            <a:endParaRPr lang="en-US"/>
          </a:p>
        </p:txBody>
      </p:sp>
      <p:sp>
        <p:nvSpPr>
          <p:cNvPr id="7" name="Title 1"/>
          <p:cNvSpPr>
            <a:spLocks noGrp="1"/>
          </p:cNvSpPr>
          <p:nvPr>
            <p:ph type="title"/>
          </p:nvPr>
        </p:nvSpPr>
        <p:spPr>
          <a:xfrm>
            <a:off x="377825" y="152400"/>
            <a:ext cx="10692765" cy="652462"/>
          </a:xfrm>
        </p:spPr>
        <p:txBody>
          <a:bodyPr>
            <a:normAutofit/>
          </a:bodyPr>
          <a:lstStyle/>
          <a:p>
            <a:r>
              <a:rPr lang="en-IN" sz="3000" b="1" dirty="0" smtClean="0">
                <a:solidFill>
                  <a:schemeClr val="tx2"/>
                </a:solidFill>
              </a:rPr>
              <a:t>EXPLORATORY DATA </a:t>
            </a:r>
            <a:r>
              <a:rPr lang="en-IN" sz="3000" b="1" dirty="0" smtClean="0">
                <a:solidFill>
                  <a:schemeClr val="tx2"/>
                </a:solidFill>
              </a:rPr>
              <a:t>ANALYSIS</a:t>
            </a:r>
            <a:endParaRPr lang="en-IN" sz="3000" b="1" dirty="0">
              <a:solidFill>
                <a:schemeClr val="tx2"/>
              </a:solidFill>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225" y="1066800"/>
            <a:ext cx="60960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25" y="3886199"/>
            <a:ext cx="5829300" cy="268604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6800850" y="1295400"/>
            <a:ext cx="4610100" cy="1200329"/>
          </a:xfrm>
          <a:prstGeom prst="rect">
            <a:avLst/>
          </a:prstGeom>
          <a:noFill/>
        </p:spPr>
        <p:txBody>
          <a:bodyPr wrap="square" rtlCol="0">
            <a:spAutoFit/>
          </a:bodyPr>
          <a:lstStyle/>
          <a:p>
            <a:r>
              <a:rPr lang="en-US" sz="1200" b="1" dirty="0" smtClean="0">
                <a:latin typeface="Times New Roman" panose="02020603050405020304" pitchFamily="18" charset="0"/>
                <a:cs typeface="Times New Roman" panose="02020603050405020304" pitchFamily="18" charset="0"/>
              </a:rPr>
              <a:t>Categorical Features with Target Column:</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From this Categorical columns plotted with Target column, we can observe that the ‘1’ (i.e.)  ‘yes’ count is very less.</a:t>
            </a:r>
          </a:p>
          <a:p>
            <a:pPr marL="342900" indent="-34290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 This states about the imbalance in the data</a:t>
            </a:r>
            <a:endParaRPr lang="en-US" sz="12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35330" y="4259727"/>
            <a:ext cx="4648200" cy="1938992"/>
          </a:xfrm>
          <a:prstGeom prst="rect">
            <a:avLst/>
          </a:prstGeom>
          <a:noFill/>
        </p:spPr>
        <p:txBody>
          <a:bodyPr wrap="square" rtlCol="0">
            <a:spAutoFit/>
          </a:bodyPr>
          <a:lstStyle/>
          <a:p>
            <a:pPr marL="342900" indent="-342900">
              <a:buFont typeface="Arial" panose="020B0604020202020204" pitchFamily="34" charset="0"/>
              <a:buChar char="•"/>
            </a:pPr>
            <a:endParaRPr lang="en-US" sz="1200" b="1" dirty="0" smtClean="0">
              <a:latin typeface="Times New Roman" panose="02020603050405020304" pitchFamily="18" charset="0"/>
              <a:cs typeface="Times New Roman" panose="02020603050405020304" pitchFamily="18" charset="0"/>
            </a:endParaRPr>
          </a:p>
          <a:p>
            <a:r>
              <a:rPr lang="en-US" sz="1200" b="1" dirty="0" smtClean="0">
                <a:latin typeface="Times New Roman" panose="02020603050405020304" pitchFamily="18" charset="0"/>
                <a:cs typeface="Times New Roman" panose="02020603050405020304" pitchFamily="18" charset="0"/>
              </a:rPr>
              <a:t>Numerical Features with Target Column:</a:t>
            </a:r>
            <a:endParaRPr lang="en-US" sz="1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From this Numerical columns plotted with Target column , we can observe the distribution of each variable with respect to each class of the target column.</a:t>
            </a:r>
          </a:p>
          <a:p>
            <a:endParaRPr lang="en-US"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From this plot, we can state that ‘previous’, ’p-days’, ’campaign’, ’duration’ and ‘balance’ columns are heavily skewed on the positive side.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589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0EA1C656-3B6F-4AE3-9988-51F4F07D60D1}"/>
              </a:ext>
            </a:extLst>
          </p:cNvPr>
          <p:cNvSpPr txBox="1">
            <a:spLocks/>
          </p:cNvSpPr>
          <p:nvPr/>
        </p:nvSpPr>
        <p:spPr>
          <a:xfrm>
            <a:off x="502858" y="643288"/>
            <a:ext cx="10989786" cy="6096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578884" y="234643"/>
            <a:ext cx="10419877" cy="6524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000" b="1" dirty="0">
                <a:solidFill>
                  <a:schemeClr val="tx2"/>
                </a:solidFill>
              </a:rPr>
              <a:t>EXPLORATORY DATA ANALYSIS</a:t>
            </a:r>
            <a:endParaRPr lang="en-IN" sz="3000" b="1" dirty="0">
              <a:solidFill>
                <a:schemeClr val="tx2"/>
              </a:solidFill>
            </a:endParaRPr>
          </a:p>
        </p:txBody>
      </p:sp>
      <p:sp>
        <p:nvSpPr>
          <p:cNvPr id="6" name="Slide Number Placeholder 6"/>
          <p:cNvSpPr>
            <a:spLocks noGrp="1"/>
          </p:cNvSpPr>
          <p:nvPr>
            <p:ph type="sldNum" sz="quarter" idx="12"/>
          </p:nvPr>
        </p:nvSpPr>
        <p:spPr>
          <a:xfrm>
            <a:off x="8297309" y="6356362"/>
            <a:ext cx="2701449" cy="365123"/>
          </a:xfrm>
        </p:spPr>
        <p:txBody>
          <a:bodyPr/>
          <a:lstStyle/>
          <a:p>
            <a:fld id="{258DF75C-1349-4428-A080-E4DEDA9691AA}" type="slidenum">
              <a:rPr lang="en-US" smtClean="0"/>
              <a:t>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912504"/>
            <a:ext cx="3886200" cy="25926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225" y="899805"/>
            <a:ext cx="3886199" cy="25926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9134" y="887105"/>
            <a:ext cx="3505201" cy="26180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345" y="3623376"/>
            <a:ext cx="3883680" cy="30060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0226" y="3585276"/>
            <a:ext cx="3886198" cy="30441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9135" y="3585276"/>
            <a:ext cx="3505200" cy="30441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49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0EA1C656-3B6F-4AE3-9988-51F4F07D60D1}"/>
              </a:ext>
            </a:extLst>
          </p:cNvPr>
          <p:cNvSpPr txBox="1">
            <a:spLocks/>
          </p:cNvSpPr>
          <p:nvPr/>
        </p:nvSpPr>
        <p:spPr>
          <a:xfrm>
            <a:off x="502858" y="643288"/>
            <a:ext cx="10989786" cy="60960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smtClean="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578884" y="234643"/>
            <a:ext cx="10419877" cy="6524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000" b="1" dirty="0">
                <a:solidFill>
                  <a:schemeClr val="tx2"/>
                </a:solidFill>
              </a:rPr>
              <a:t>EXPLORATORY DATA ANALYSIS</a:t>
            </a:r>
            <a:endParaRPr lang="en-IN" sz="3000" b="1" dirty="0">
              <a:solidFill>
                <a:schemeClr val="tx2"/>
              </a:solidFill>
            </a:endParaRPr>
          </a:p>
        </p:txBody>
      </p:sp>
      <p:sp>
        <p:nvSpPr>
          <p:cNvPr id="6" name="Slide Number Placeholder 6"/>
          <p:cNvSpPr>
            <a:spLocks noGrp="1"/>
          </p:cNvSpPr>
          <p:nvPr>
            <p:ph type="sldNum" sz="quarter" idx="12"/>
          </p:nvPr>
        </p:nvSpPr>
        <p:spPr>
          <a:xfrm>
            <a:off x="8297309" y="6356362"/>
            <a:ext cx="2701449" cy="365123"/>
          </a:xfrm>
        </p:spPr>
        <p:txBody>
          <a:bodyPr/>
          <a:lstStyle/>
          <a:p>
            <a:fld id="{258DF75C-1349-4428-A080-E4DEDA9691AA}" type="slidenum">
              <a:rPr lang="en-US" smtClean="0"/>
              <a:t>7</a:t>
            </a:fld>
            <a:endParaRPr lang="en-US" dirty="0"/>
          </a:p>
        </p:txBody>
      </p:sp>
      <p:pic>
        <p:nvPicPr>
          <p:cNvPr id="7" name="Picture 6"/>
          <p:cNvPicPr>
            <a:picLocks noChangeAspect="1"/>
          </p:cNvPicPr>
          <p:nvPr/>
        </p:nvPicPr>
        <p:blipFill>
          <a:blip r:embed="rId2"/>
          <a:stretch>
            <a:fillRect/>
          </a:stretch>
        </p:blipFill>
        <p:spPr>
          <a:xfrm>
            <a:off x="578884" y="1206608"/>
            <a:ext cx="6026745" cy="5270392"/>
          </a:xfrm>
          <a:prstGeom prst="rect">
            <a:avLst/>
          </a:prstGeom>
        </p:spPr>
      </p:pic>
      <p:pic>
        <p:nvPicPr>
          <p:cNvPr id="8" name="Picture 7">
            <a:extLst>
              <a:ext uri="{FF2B5EF4-FFF2-40B4-BE49-F238E27FC236}">
                <a16:creationId xmlns="" xmlns:a16="http://schemas.microsoft.com/office/drawing/2014/main" id="{B4D50A54-9CD4-4BA2-BB6F-297EF717FE22}"/>
              </a:ext>
            </a:extLst>
          </p:cNvPr>
          <p:cNvPicPr/>
          <p:nvPr/>
        </p:nvPicPr>
        <p:blipFill rotWithShape="1">
          <a:blip r:embed="rId3">
            <a:extLst>
              <a:ext uri="{28A0092B-C50C-407E-A947-70E740481C1C}">
                <a14:useLocalDpi xmlns:a14="http://schemas.microsoft.com/office/drawing/2010/main" val="0"/>
              </a:ext>
            </a:extLst>
          </a:blip>
          <a:srcRect l="1611" t="11193" r="1700"/>
          <a:stretch/>
        </p:blipFill>
        <p:spPr bwMode="auto">
          <a:xfrm>
            <a:off x="6803975" y="1350569"/>
            <a:ext cx="4455320" cy="2418404"/>
          </a:xfrm>
          <a:prstGeom prst="rect">
            <a:avLst/>
          </a:prstGeom>
          <a:noFill/>
          <a:ln w="9525">
            <a:noFill/>
            <a:miter lim="800000"/>
            <a:headEnd/>
            <a:tailEnd/>
          </a:ln>
        </p:spPr>
      </p:pic>
      <p:sp>
        <p:nvSpPr>
          <p:cNvPr id="9" name="TextBox 8">
            <a:extLst>
              <a:ext uri="{FF2B5EF4-FFF2-40B4-BE49-F238E27FC236}">
                <a16:creationId xmlns="" xmlns:a16="http://schemas.microsoft.com/office/drawing/2014/main" id="{553A07BF-CDE4-40E1-AB07-B93D557F815A}"/>
              </a:ext>
            </a:extLst>
          </p:cNvPr>
          <p:cNvSpPr txBox="1"/>
          <p:nvPr/>
        </p:nvSpPr>
        <p:spPr>
          <a:xfrm>
            <a:off x="6803974" y="3973296"/>
            <a:ext cx="4455320" cy="1481431"/>
          </a:xfrm>
          <a:prstGeom prst="rect">
            <a:avLst/>
          </a:prstGeom>
          <a:noFill/>
        </p:spPr>
        <p:txBody>
          <a:bodyPr wrap="square">
            <a:spAutoFit/>
          </a:bodyPr>
          <a:lstStyle/>
          <a:p>
            <a:pPr>
              <a:lnSpc>
                <a:spcPct val="107000"/>
              </a:lnSpc>
              <a:spcAft>
                <a:spcPts val="800"/>
              </a:spcAft>
            </a:pPr>
            <a:r>
              <a:rPr lang="en-IN" sz="1200" b="1" dirty="0">
                <a:effectLst/>
                <a:latin typeface="Times New Roman" pitchFamily="18" charset="0"/>
                <a:ea typeface="Calibri" panose="020F0502020204030204" pitchFamily="34" charset="0"/>
                <a:cs typeface="Times New Roman" panose="02020603050405020304" pitchFamily="18" charset="0"/>
              </a:rPr>
              <a:t>Inferences: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Age &amp; Age group are related with each other </a:t>
            </a:r>
            <a:r>
              <a:rPr lang="en-IN" sz="1200" dirty="0" smtClean="0">
                <a:effectLst/>
                <a:latin typeface="Times New Roman" pitchFamily="18" charset="0"/>
                <a:ea typeface="Calibri" panose="020F0502020204030204" pitchFamily="34" charset="0"/>
                <a:cs typeface="Times New Roman" pitchFamily="18" charset="0"/>
              </a:rPr>
              <a:t>(corr= </a:t>
            </a:r>
            <a:r>
              <a:rPr lang="en-IN" sz="1200" dirty="0">
                <a:effectLst/>
                <a:latin typeface="Times New Roman" pitchFamily="18" charset="0"/>
                <a:ea typeface="Calibri" panose="020F0502020204030204" pitchFamily="34" charset="0"/>
                <a:cs typeface="Times New Roman" pitchFamily="18" charset="0"/>
              </a:rPr>
              <a:t>0.96) –  High Multicollinearity </a:t>
            </a:r>
          </a:p>
          <a:p>
            <a:pPr marL="342900" lvl="0" indent="-342900">
              <a:lnSpc>
                <a:spcPct val="115000"/>
              </a:lnSpc>
              <a:spcAft>
                <a:spcPts val="1000"/>
              </a:spcAft>
              <a:buFont typeface="Symbol" panose="05050102010706020507" pitchFamily="18" charset="2"/>
              <a:buChar char=""/>
            </a:pPr>
            <a:r>
              <a:rPr lang="en-IN" sz="1200" dirty="0">
                <a:effectLst/>
                <a:latin typeface="Times New Roman" pitchFamily="18" charset="0"/>
                <a:ea typeface="Calibri" panose="020F0502020204030204" pitchFamily="34" charset="0"/>
                <a:cs typeface="Times New Roman" pitchFamily="18" charset="0"/>
              </a:rPr>
              <a:t>Pdays &amp; Previous are related with each other (</a:t>
            </a:r>
            <a:r>
              <a:rPr lang="en-IN" sz="1200" dirty="0" smtClean="0">
                <a:effectLst/>
                <a:latin typeface="Times New Roman" pitchFamily="18" charset="0"/>
                <a:ea typeface="Calibri" panose="020F0502020204030204" pitchFamily="34" charset="0"/>
                <a:cs typeface="Times New Roman" pitchFamily="18" charset="0"/>
              </a:rPr>
              <a:t>corr= </a:t>
            </a:r>
            <a:r>
              <a:rPr lang="en-IN" sz="1200" dirty="0">
                <a:effectLst/>
                <a:latin typeface="Times New Roman" pitchFamily="18" charset="0"/>
                <a:ea typeface="Calibri" panose="020F0502020204030204" pitchFamily="34" charset="0"/>
                <a:cs typeface="Times New Roman" pitchFamily="18" charset="0"/>
              </a:rPr>
              <a:t>0.45)</a:t>
            </a:r>
          </a:p>
          <a:p>
            <a:pPr marL="342900" lvl="0" indent="-342900">
              <a:lnSpc>
                <a:spcPct val="115000"/>
              </a:lnSpc>
              <a:spcAft>
                <a:spcPts val="1000"/>
              </a:spcAft>
              <a:buFont typeface="Symbol" panose="05050102010706020507" pitchFamily="18" charset="2"/>
              <a:buChar char=""/>
            </a:pPr>
            <a:r>
              <a:rPr lang="en-IN" sz="1200" dirty="0">
                <a:effectLst/>
                <a:latin typeface="Times New Roman" pitchFamily="18" charset="0"/>
                <a:ea typeface="Calibri" panose="020F0502020204030204" pitchFamily="34" charset="0"/>
                <a:cs typeface="Times New Roman" pitchFamily="18" charset="0"/>
              </a:rPr>
              <a:t>Duration has positive relation with Response (corr=0.40)</a:t>
            </a:r>
          </a:p>
        </p:txBody>
      </p:sp>
    </p:spTree>
    <p:extLst>
      <p:ext uri="{BB962C8B-B14F-4D97-AF65-F5344CB8AC3E}">
        <p14:creationId xmlns:p14="http://schemas.microsoft.com/office/powerpoint/2010/main" val="2819615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44" y="914400"/>
            <a:ext cx="11047094" cy="6096000"/>
          </a:xfrm>
        </p:spPr>
        <p:txBody>
          <a:bodyPr>
            <a:noAutofit/>
          </a:bodyPr>
          <a:lstStyle/>
          <a:p>
            <a:pPr marL="0" indent="0">
              <a:buNone/>
            </a:pPr>
            <a:r>
              <a:rPr lang="en-US" sz="1200" b="1" dirty="0" smtClean="0">
                <a:latin typeface="Times New Roman" panose="02020603050405020304" pitchFamily="18" charset="0"/>
                <a:cs typeface="Times New Roman" panose="02020603050405020304" pitchFamily="18" charset="0"/>
              </a:rPr>
              <a:t>Feature Engineering:</a:t>
            </a:r>
          </a:p>
          <a:p>
            <a:r>
              <a:rPr lang="en-GB" sz="1200" dirty="0" smtClean="0">
                <a:latin typeface="Times New Roman" panose="02020603050405020304" pitchFamily="18" charset="0"/>
                <a:cs typeface="Times New Roman" panose="02020603050405020304" pitchFamily="18" charset="0"/>
              </a:rPr>
              <a:t>It </a:t>
            </a:r>
            <a:r>
              <a:rPr lang="en-GB" sz="1200" dirty="0">
                <a:latin typeface="Times New Roman" panose="02020603050405020304" pitchFamily="18" charset="0"/>
                <a:cs typeface="Times New Roman" panose="02020603050405020304" pitchFamily="18" charset="0"/>
              </a:rPr>
              <a:t>is the process of using domain knowledge of the data to create new features that make the machine learning </a:t>
            </a:r>
            <a:endParaRPr lang="en-GB" sz="1200" dirty="0" smtClean="0">
              <a:latin typeface="Times New Roman" panose="02020603050405020304" pitchFamily="18" charset="0"/>
              <a:cs typeface="Times New Roman" panose="02020603050405020304" pitchFamily="18" charset="0"/>
            </a:endParaRPr>
          </a:p>
          <a:p>
            <a:pPr marL="0" indent="0">
              <a:buNone/>
            </a:pPr>
            <a:r>
              <a:rPr lang="en-GB" sz="1200" dirty="0" smtClean="0">
                <a:latin typeface="Times New Roman" panose="02020603050405020304" pitchFamily="18" charset="0"/>
                <a:cs typeface="Times New Roman" panose="02020603050405020304" pitchFamily="18" charset="0"/>
              </a:rPr>
              <a:t>model </a:t>
            </a:r>
            <a:r>
              <a:rPr lang="en-GB" sz="1200" dirty="0">
                <a:latin typeface="Times New Roman" panose="02020603050405020304" pitchFamily="18" charset="0"/>
                <a:cs typeface="Times New Roman" panose="02020603050405020304" pitchFamily="18" charset="0"/>
              </a:rPr>
              <a:t>perform better.</a:t>
            </a:r>
            <a:endParaRPr lang="en-US"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Feature engineering is the essential art in machine learning, which creates a massive difference between a good </a:t>
            </a:r>
            <a:endParaRPr lang="en-GB" sz="1200" dirty="0" smtClean="0">
              <a:latin typeface="Times New Roman" panose="02020603050405020304" pitchFamily="18" charset="0"/>
              <a:cs typeface="Times New Roman" panose="02020603050405020304" pitchFamily="18" charset="0"/>
            </a:endParaRPr>
          </a:p>
          <a:p>
            <a:pPr marL="0" indent="0">
              <a:buNone/>
            </a:pPr>
            <a:r>
              <a:rPr lang="en-GB" sz="1200" dirty="0" smtClean="0">
                <a:latin typeface="Times New Roman" panose="02020603050405020304" pitchFamily="18" charset="0"/>
                <a:cs typeface="Times New Roman" panose="02020603050405020304" pitchFamily="18" charset="0"/>
              </a:rPr>
              <a:t>model </a:t>
            </a:r>
            <a:r>
              <a:rPr lang="en-GB" sz="1200" dirty="0">
                <a:latin typeface="Times New Roman" panose="02020603050405020304" pitchFamily="18" charset="0"/>
                <a:cs typeface="Times New Roman" panose="02020603050405020304" pitchFamily="18" charset="0"/>
              </a:rPr>
              <a:t>and a bad model</a:t>
            </a:r>
            <a:r>
              <a:rPr lang="en-GB" sz="1200" dirty="0" smtClean="0">
                <a:latin typeface="Times New Roman" panose="02020603050405020304" pitchFamily="18" charset="0"/>
                <a:cs typeface="Times New Roman" panose="02020603050405020304" pitchFamily="18" charset="0"/>
              </a:rPr>
              <a:t>.</a:t>
            </a:r>
          </a:p>
          <a:p>
            <a:pPr marL="0" indent="0">
              <a:buNone/>
            </a:pPr>
            <a:endParaRPr lang="en-GB" sz="1200" b="1" dirty="0">
              <a:latin typeface="Times New Roman" panose="02020603050405020304" pitchFamily="18" charset="0"/>
              <a:cs typeface="Times New Roman" panose="02020603050405020304" pitchFamily="18" charset="0"/>
            </a:endParaRPr>
          </a:p>
          <a:p>
            <a:pPr marL="0" indent="0">
              <a:buNone/>
            </a:pPr>
            <a:r>
              <a:rPr lang="en-GB" sz="1200" b="1" dirty="0" smtClean="0">
                <a:latin typeface="Times New Roman" panose="02020603050405020304" pitchFamily="18" charset="0"/>
                <a:cs typeface="Times New Roman" panose="02020603050405020304" pitchFamily="18" charset="0"/>
              </a:rPr>
              <a:t>Statistical Test for Significance:</a:t>
            </a:r>
          </a:p>
          <a:p>
            <a:r>
              <a:rPr lang="en-IN" sz="1200" dirty="0">
                <a:latin typeface="Times New Roman" panose="02020603050405020304" pitchFamily="18" charset="0"/>
                <a:cs typeface="Times New Roman" panose="02020603050405020304" pitchFamily="18" charset="0"/>
              </a:rPr>
              <a:t>The Chi-square test of independence </a:t>
            </a:r>
            <a:r>
              <a:rPr lang="en-IN" sz="1200" dirty="0" smtClean="0">
                <a:latin typeface="Times New Roman" panose="02020603050405020304" pitchFamily="18" charset="0"/>
                <a:cs typeface="Times New Roman" panose="02020603050405020304" pitchFamily="18" charset="0"/>
              </a:rPr>
              <a:t>was </a:t>
            </a:r>
            <a:r>
              <a:rPr lang="en-IN" sz="1200" dirty="0">
                <a:latin typeface="Times New Roman" panose="02020603050405020304" pitchFamily="18" charset="0"/>
                <a:cs typeface="Times New Roman" panose="02020603050405020304" pitchFamily="18" charset="0"/>
              </a:rPr>
              <a:t>used to determine whether </a:t>
            </a:r>
            <a:r>
              <a:rPr lang="en-IN" sz="1200" dirty="0" smtClean="0">
                <a:latin typeface="Times New Roman" panose="02020603050405020304" pitchFamily="18" charset="0"/>
                <a:cs typeface="Times New Roman" panose="02020603050405020304" pitchFamily="18" charset="0"/>
              </a:rPr>
              <a:t>the independent categorical variables are</a:t>
            </a:r>
          </a:p>
          <a:p>
            <a:pPr marL="0" indent="0">
              <a:buNone/>
            </a:pP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related </a:t>
            </a:r>
            <a:r>
              <a:rPr lang="en-IN" sz="1200" dirty="0" smtClean="0">
                <a:latin typeface="Times New Roman" panose="02020603050405020304" pitchFamily="18" charset="0"/>
                <a:cs typeface="Times New Roman" panose="02020603050405020304" pitchFamily="18" charset="0"/>
              </a:rPr>
              <a:t>to target or </a:t>
            </a:r>
            <a:r>
              <a:rPr lang="en-IN" sz="1200" dirty="0">
                <a:latin typeface="Times New Roman" panose="02020603050405020304" pitchFamily="18" charset="0"/>
                <a:cs typeface="Times New Roman" panose="02020603050405020304" pitchFamily="18" charset="0"/>
              </a:rPr>
              <a:t>not</a:t>
            </a:r>
            <a:r>
              <a:rPr lang="en-IN" sz="1200" dirty="0" smtClean="0">
                <a:latin typeface="Times New Roman" panose="02020603050405020304" pitchFamily="18" charset="0"/>
                <a:cs typeface="Times New Roman" panose="02020603050405020304" pitchFamily="18" charset="0"/>
              </a:rPr>
              <a:t>. </a:t>
            </a:r>
          </a:p>
          <a:p>
            <a:pPr marL="0" indent="0">
              <a:buNone/>
            </a:pPr>
            <a:r>
              <a:rPr lang="en-IN" sz="1200" dirty="0" smtClean="0">
                <a:latin typeface="Times New Roman" panose="02020603050405020304" pitchFamily="18" charset="0"/>
                <a:cs typeface="Times New Roman" panose="02020603050405020304" pitchFamily="18" charset="0"/>
              </a:rPr>
              <a:t>INFERENCE</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Pval</a:t>
            </a:r>
            <a:r>
              <a:rPr lang="en-IN" sz="1200" dirty="0"/>
              <a:t> ≥</a:t>
            </a:r>
            <a:r>
              <a:rPr lang="en-IN" sz="1200" dirty="0">
                <a:latin typeface="Times New Roman" panose="02020603050405020304" pitchFamily="18" charset="0"/>
                <a:cs typeface="Times New Roman" panose="02020603050405020304" pitchFamily="18" charset="0"/>
              </a:rPr>
              <a:t>0.05, Fail to reject H0 </a:t>
            </a:r>
            <a:r>
              <a:rPr lang="en-IN" sz="1200" dirty="0" smtClean="0">
                <a:latin typeface="Times New Roman" panose="02020603050405020304" pitchFamily="18" charset="0"/>
                <a:cs typeface="Times New Roman" panose="02020603050405020304" pitchFamily="18" charset="0"/>
              </a:rPr>
              <a:t>), All columns are significant &amp; have relation with target </a:t>
            </a:r>
          </a:p>
          <a:p>
            <a:r>
              <a:rPr lang="en-IN" sz="1200" dirty="0" smtClean="0">
                <a:latin typeface="Times New Roman" panose="02020603050405020304" pitchFamily="18" charset="0"/>
                <a:cs typeface="Times New Roman" panose="02020603050405020304" pitchFamily="18" charset="0"/>
              </a:rPr>
              <a:t>Two sample T-test  </a:t>
            </a:r>
            <a:r>
              <a:rPr lang="en-IN" sz="1200" dirty="0">
                <a:latin typeface="Times New Roman" panose="02020603050405020304" pitchFamily="18" charset="0"/>
                <a:cs typeface="Times New Roman" panose="02020603050405020304" pitchFamily="18" charset="0"/>
              </a:rPr>
              <a:t>was used to determine whether the </a:t>
            </a:r>
            <a:r>
              <a:rPr lang="en-IN" sz="1200" dirty="0" smtClean="0">
                <a:latin typeface="Times New Roman" panose="02020603050405020304" pitchFamily="18" charset="0"/>
                <a:cs typeface="Times New Roman" panose="02020603050405020304" pitchFamily="18" charset="0"/>
              </a:rPr>
              <a:t>independent numerical </a:t>
            </a:r>
            <a:r>
              <a:rPr lang="en-IN" sz="1200" dirty="0">
                <a:latin typeface="Times New Roman" panose="02020603050405020304" pitchFamily="18" charset="0"/>
                <a:cs typeface="Times New Roman" panose="02020603050405020304" pitchFamily="18" charset="0"/>
              </a:rPr>
              <a:t>variables are</a:t>
            </a:r>
          </a:p>
          <a:p>
            <a:pPr marL="0" indent="0">
              <a:buNone/>
            </a:pPr>
            <a:r>
              <a:rPr lang="en-IN" sz="1200" dirty="0">
                <a:latin typeface="Times New Roman" panose="02020603050405020304" pitchFamily="18" charset="0"/>
                <a:cs typeface="Times New Roman" panose="02020603050405020304" pitchFamily="18" charset="0"/>
              </a:rPr>
              <a:t> related to target or not. </a:t>
            </a:r>
            <a:endParaRPr lang="en-IN" sz="1200" dirty="0" smtClean="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INFERENCE: (</a:t>
            </a:r>
            <a:r>
              <a:rPr lang="en-IN" sz="1200" dirty="0" err="1">
                <a:latin typeface="Times New Roman" panose="02020603050405020304" pitchFamily="18" charset="0"/>
                <a:cs typeface="Times New Roman" panose="02020603050405020304" pitchFamily="18" charset="0"/>
              </a:rPr>
              <a:t>Pval</a:t>
            </a:r>
            <a:r>
              <a:rPr lang="en-IN" sz="1200" dirty="0"/>
              <a:t> ≥</a:t>
            </a:r>
            <a:r>
              <a:rPr lang="en-IN" sz="1200" dirty="0">
                <a:latin typeface="Times New Roman" panose="02020603050405020304" pitchFamily="18" charset="0"/>
                <a:cs typeface="Times New Roman" panose="02020603050405020304" pitchFamily="18" charset="0"/>
              </a:rPr>
              <a:t>0.05, Fail to reject H0 ), All columns are significant &amp; have relation with target </a:t>
            </a:r>
            <a:endParaRPr lang="en-IN" sz="1200" dirty="0" smtClean="0">
              <a:latin typeface="Times New Roman" panose="02020603050405020304" pitchFamily="18" charset="0"/>
              <a:cs typeface="Times New Roman" panose="02020603050405020304" pitchFamily="18" charset="0"/>
            </a:endParaRPr>
          </a:p>
          <a:p>
            <a:pPr marL="0" indent="0">
              <a:buNone/>
            </a:pPr>
            <a:r>
              <a:rPr lang="en-IN" sz="1200" b="1" u="sng" dirty="0" smtClean="0">
                <a:latin typeface="Times New Roman" panose="02020603050405020304" pitchFamily="18" charset="0"/>
                <a:cs typeface="Times New Roman" panose="02020603050405020304" pitchFamily="18" charset="0"/>
              </a:rPr>
              <a:t>Note</a:t>
            </a:r>
            <a:r>
              <a:rPr lang="en-IN" sz="1200" dirty="0" smtClean="0">
                <a:latin typeface="Times New Roman" panose="02020603050405020304" pitchFamily="18" charset="0"/>
                <a:cs typeface="Times New Roman" panose="02020603050405020304" pitchFamily="18" charset="0"/>
              </a:rPr>
              <a:t>: </a:t>
            </a:r>
            <a:r>
              <a:rPr lang="en-IN" sz="1200" b="1" dirty="0">
                <a:solidFill>
                  <a:srgbClr val="002060"/>
                </a:solidFill>
                <a:latin typeface="Times New Roman" panose="02020603050405020304" pitchFamily="18" charset="0"/>
                <a:cs typeface="Times New Roman" panose="02020603050405020304" pitchFamily="18" charset="0"/>
              </a:rPr>
              <a:t>Significance value</a:t>
            </a:r>
            <a:r>
              <a:rPr lang="en-IN" sz="1200" dirty="0">
                <a:latin typeface="Times New Roman" panose="02020603050405020304" pitchFamily="18" charset="0"/>
                <a:cs typeface="Times New Roman" panose="02020603050405020304" pitchFamily="18" charset="0"/>
              </a:rPr>
              <a:t> of </a:t>
            </a:r>
            <a:r>
              <a:rPr lang="en-IN" sz="1200" b="1" dirty="0">
                <a:solidFill>
                  <a:srgbClr val="002060"/>
                </a:solidFill>
                <a:latin typeface="Times New Roman" panose="02020603050405020304" pitchFamily="18" charset="0"/>
                <a:cs typeface="Times New Roman" panose="02020603050405020304" pitchFamily="18" charset="0"/>
              </a:rPr>
              <a:t>0.05</a:t>
            </a:r>
            <a:r>
              <a:rPr lang="en-IN" sz="1200" dirty="0">
                <a:latin typeface="Times New Roman" panose="02020603050405020304" pitchFamily="18" charset="0"/>
                <a:cs typeface="Times New Roman" panose="02020603050405020304" pitchFamily="18" charset="0"/>
              </a:rPr>
              <a:t> is considered for Statistical </a:t>
            </a:r>
            <a:r>
              <a:rPr lang="en-IN" sz="1200" dirty="0" smtClean="0">
                <a:latin typeface="Times New Roman" panose="02020603050405020304" pitchFamily="18" charset="0"/>
                <a:cs typeface="Times New Roman" panose="02020603050405020304" pitchFamily="18" charset="0"/>
              </a:rPr>
              <a:t>testing.</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Multicollinearity Check:</a:t>
            </a:r>
          </a:p>
          <a:p>
            <a:pPr lvl="0"/>
            <a:r>
              <a:rPr lang="en-IN" sz="1200" dirty="0" smtClean="0">
                <a:latin typeface="Times New Roman" panose="02020603050405020304" pitchFamily="18" charset="0"/>
                <a:cs typeface="Times New Roman" panose="02020603050405020304" pitchFamily="18" charset="0"/>
              </a:rPr>
              <a:t>To </a:t>
            </a:r>
            <a:r>
              <a:rPr lang="en-IN" sz="1200" dirty="0">
                <a:latin typeface="Times New Roman" panose="02020603050405020304" pitchFamily="18" charset="0"/>
                <a:cs typeface="Times New Roman" panose="02020603050405020304" pitchFamily="18" charset="0"/>
              </a:rPr>
              <a:t>check whether multi-collinearity is present or not we have used VIF and we have found that all the columns </a:t>
            </a:r>
            <a:endParaRPr lang="en-IN" sz="1200" dirty="0" smtClean="0">
              <a:latin typeface="Times New Roman" panose="02020603050405020304" pitchFamily="18" charset="0"/>
              <a:cs typeface="Times New Roman" panose="02020603050405020304" pitchFamily="18" charset="0"/>
            </a:endParaRPr>
          </a:p>
          <a:p>
            <a:pPr marL="0" lvl="0" indent="0">
              <a:buNone/>
            </a:pPr>
            <a:r>
              <a:rPr lang="en-IN" sz="1200" dirty="0" smtClean="0">
                <a:latin typeface="Times New Roman" panose="02020603050405020304" pitchFamily="18" charset="0"/>
                <a:cs typeface="Times New Roman" panose="02020603050405020304" pitchFamily="18" charset="0"/>
              </a:rPr>
              <a:t>are </a:t>
            </a:r>
            <a:r>
              <a:rPr lang="en-IN" sz="1200" dirty="0">
                <a:latin typeface="Times New Roman" panose="02020603050405020304" pitchFamily="18" charset="0"/>
                <a:cs typeface="Times New Roman" panose="02020603050405020304" pitchFamily="18" charset="0"/>
              </a:rPr>
              <a:t>significant </a:t>
            </a:r>
            <a:r>
              <a:rPr lang="en-IN" sz="1200" dirty="0" smtClean="0">
                <a:latin typeface="Times New Roman" panose="02020603050405020304" pitchFamily="18" charset="0"/>
                <a:cs typeface="Times New Roman" panose="02020603050405020304" pitchFamily="18" charset="0"/>
              </a:rPr>
              <a:t>features except age (&gt;5 VIF). </a:t>
            </a:r>
            <a:endParaRPr lang="en-IN" sz="1200" dirty="0">
              <a:latin typeface="Times New Roman" panose="02020603050405020304" pitchFamily="18" charset="0"/>
              <a:cs typeface="Times New Roman" panose="02020603050405020304" pitchFamily="18" charset="0"/>
            </a:endParaRPr>
          </a:p>
          <a:p>
            <a:pPr marL="0" lvl="0" indent="0">
              <a:buNone/>
            </a:pPr>
            <a:r>
              <a:rPr lang="en-IN" sz="1200" b="1" dirty="0" smtClean="0">
                <a:latin typeface="Times New Roman" panose="02020603050405020304" pitchFamily="18" charset="0"/>
                <a:cs typeface="Times New Roman" panose="02020603050405020304" pitchFamily="18" charset="0"/>
              </a:rPr>
              <a:t>Encoding:</a:t>
            </a:r>
          </a:p>
          <a:p>
            <a:pPr lvl="0"/>
            <a:r>
              <a:rPr lang="en-IN" sz="1200" dirty="0" smtClean="0">
                <a:latin typeface="Times New Roman" panose="02020603050405020304" pitchFamily="18" charset="0"/>
                <a:cs typeface="Times New Roman" panose="02020603050405020304" pitchFamily="18" charset="0"/>
              </a:rPr>
              <a:t>We used One hot encoding for Linear models and Label encoding for non-linear models</a:t>
            </a:r>
            <a:endParaRPr lang="en-US" sz="1200" b="1" dirty="0">
              <a:latin typeface="Times New Roman" panose="02020603050405020304" pitchFamily="18" charset="0"/>
              <a:cs typeface="Times New Roman" panose="02020603050405020304" pitchFamily="18" charset="0"/>
            </a:endParaRPr>
          </a:p>
          <a:p>
            <a:pPr marL="0" indent="0">
              <a:buNone/>
            </a:pPr>
            <a:r>
              <a:rPr lang="en-IN" sz="1200" b="1" dirty="0" smtClean="0">
                <a:latin typeface="Times New Roman" panose="02020603050405020304" pitchFamily="18" charset="0"/>
                <a:cs typeface="Times New Roman" panose="02020603050405020304" pitchFamily="18" charset="0"/>
              </a:rPr>
              <a:t>Splitting and Scaling:</a:t>
            </a:r>
          </a:p>
          <a:p>
            <a:pPr lvl="0" fontAlgn="base"/>
            <a:r>
              <a:rPr lang="en-IN" sz="1200" dirty="0">
                <a:latin typeface="Times New Roman" panose="02020603050405020304" pitchFamily="18" charset="0"/>
                <a:cs typeface="Times New Roman" panose="02020603050405020304" pitchFamily="18" charset="0"/>
              </a:rPr>
              <a:t>The </a:t>
            </a:r>
            <a:r>
              <a:rPr lang="en-IN" sz="1200" b="1" dirty="0">
                <a:solidFill>
                  <a:schemeClr val="tx2">
                    <a:lumMod val="75000"/>
                  </a:schemeClr>
                </a:solidFill>
                <a:latin typeface="Times New Roman" panose="02020603050405020304" pitchFamily="18" charset="0"/>
                <a:cs typeface="Times New Roman" panose="02020603050405020304" pitchFamily="18" charset="0"/>
              </a:rPr>
              <a:t>train-test split</a:t>
            </a:r>
            <a:r>
              <a:rPr lang="en-IN" sz="1200" dirty="0">
                <a:latin typeface="Times New Roman" panose="02020603050405020304" pitchFamily="18" charset="0"/>
                <a:cs typeface="Times New Roman" panose="02020603050405020304" pitchFamily="18" charset="0"/>
              </a:rPr>
              <a:t> is a technique for evaluating the performance of a machine learning </a:t>
            </a:r>
            <a:r>
              <a:rPr lang="en-IN" sz="1200" dirty="0" smtClean="0">
                <a:latin typeface="Times New Roman" panose="02020603050405020304" pitchFamily="18" charset="0"/>
                <a:cs typeface="Times New Roman" panose="02020603050405020304" pitchFamily="18" charset="0"/>
              </a:rPr>
              <a:t>algorithm.</a:t>
            </a:r>
            <a:r>
              <a:rPr lang="en-IN" sz="1200" b="1" dirty="0">
                <a:latin typeface="Times New Roman" panose="02020603050405020304" pitchFamily="18" charset="0"/>
                <a:cs typeface="Times New Roman" panose="02020603050405020304" pitchFamily="18" charset="0"/>
              </a:rPr>
              <a:t> Train Dataset</a:t>
            </a:r>
            <a:r>
              <a:rPr lang="en-IN" sz="1200" dirty="0">
                <a:latin typeface="Times New Roman" panose="02020603050405020304" pitchFamily="18" charset="0"/>
                <a:cs typeface="Times New Roman" panose="02020603050405020304" pitchFamily="18" charset="0"/>
              </a:rPr>
              <a:t>: Used to fit the machine learning </a:t>
            </a:r>
            <a:r>
              <a:rPr lang="en-IN" sz="1200" dirty="0" smtClean="0">
                <a:latin typeface="Times New Roman" panose="02020603050405020304" pitchFamily="18" charset="0"/>
                <a:cs typeface="Times New Roman" panose="02020603050405020304" pitchFamily="18" charset="0"/>
              </a:rPr>
              <a:t>model, </a:t>
            </a:r>
            <a:r>
              <a:rPr lang="en-IN" sz="1200" b="1" dirty="0" smtClean="0">
                <a:latin typeface="Times New Roman" panose="02020603050405020304" pitchFamily="18" charset="0"/>
                <a:cs typeface="Times New Roman" panose="02020603050405020304" pitchFamily="18" charset="0"/>
              </a:rPr>
              <a:t>Test </a:t>
            </a:r>
            <a:r>
              <a:rPr lang="en-IN" sz="1200" b="1" dirty="0">
                <a:latin typeface="Times New Roman" panose="02020603050405020304" pitchFamily="18" charset="0"/>
                <a:cs typeface="Times New Roman" panose="02020603050405020304" pitchFamily="18" charset="0"/>
              </a:rPr>
              <a:t>Dataset</a:t>
            </a:r>
            <a:r>
              <a:rPr lang="en-IN" sz="1200" dirty="0">
                <a:latin typeface="Times New Roman" panose="02020603050405020304" pitchFamily="18" charset="0"/>
                <a:cs typeface="Times New Roman" panose="02020603050405020304" pitchFamily="18" charset="0"/>
              </a:rPr>
              <a:t>: Used to evaluate the fit machine learning model</a:t>
            </a:r>
            <a:r>
              <a:rPr lang="en-IN" sz="1200" dirty="0" smtClean="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Train test split has been done with the test size of 30</a:t>
            </a:r>
            <a:r>
              <a:rPr lang="en-IN" sz="1200" dirty="0" smtClean="0">
                <a:latin typeface="Times New Roman" panose="02020603050405020304" pitchFamily="18" charset="0"/>
                <a:cs typeface="Times New Roman" panose="02020603050405020304" pitchFamily="18" charset="0"/>
              </a:rPr>
              <a:t>%.</a:t>
            </a:r>
          </a:p>
          <a:p>
            <a:pPr fontAlgn="base"/>
            <a:r>
              <a:rPr lang="en-IN" sz="1200" dirty="0">
                <a:latin typeface="Times New Roman" panose="02020603050405020304" pitchFamily="18" charset="0"/>
                <a:cs typeface="Times New Roman" panose="02020603050405020304" pitchFamily="18" charset="0"/>
              </a:rPr>
              <a:t>In many machine learning algorithms, to bring all features in the same standing, we need to do scaling so that one significant number doesn’t impact the model just because of their large </a:t>
            </a:r>
            <a:r>
              <a:rPr lang="en-IN" sz="1200" dirty="0" smtClean="0">
                <a:latin typeface="Times New Roman" panose="02020603050405020304" pitchFamily="18" charset="0"/>
                <a:cs typeface="Times New Roman" panose="02020603050405020304" pitchFamily="18" charset="0"/>
              </a:rPr>
              <a:t>magnitude.We </a:t>
            </a:r>
            <a:r>
              <a:rPr lang="en-IN" sz="1200" dirty="0">
                <a:latin typeface="Times New Roman" panose="02020603050405020304" pitchFamily="18" charset="0"/>
                <a:cs typeface="Times New Roman" panose="02020603050405020304" pitchFamily="18" charset="0"/>
              </a:rPr>
              <a:t>have done </a:t>
            </a:r>
            <a:r>
              <a:rPr lang="en-IN" sz="1200" b="1" dirty="0" smtClean="0">
                <a:solidFill>
                  <a:schemeClr val="tx2">
                    <a:lumMod val="75000"/>
                  </a:schemeClr>
                </a:solidFill>
                <a:latin typeface="Times New Roman" panose="02020603050405020304" pitchFamily="18" charset="0"/>
                <a:cs typeface="Times New Roman" panose="02020603050405020304" pitchFamily="18" charset="0"/>
              </a:rPr>
              <a:t>Standard </a:t>
            </a:r>
            <a:r>
              <a:rPr lang="en-IN" sz="1200" b="1" dirty="0">
                <a:solidFill>
                  <a:schemeClr val="tx2">
                    <a:lumMod val="75000"/>
                  </a:schemeClr>
                </a:solidFill>
                <a:latin typeface="Times New Roman" panose="02020603050405020304" pitchFamily="18" charset="0"/>
                <a:cs typeface="Times New Roman" panose="02020603050405020304" pitchFamily="18" charset="0"/>
              </a:rPr>
              <a:t>scaler</a:t>
            </a:r>
            <a:r>
              <a:rPr lang="en-IN" sz="1200" dirty="0">
                <a:latin typeface="Times New Roman" panose="02020603050405020304" pitchFamily="18" charset="0"/>
                <a:cs typeface="Times New Roman" panose="02020603050405020304" pitchFamily="18" charset="0"/>
              </a:rPr>
              <a:t> for the data.</a:t>
            </a:r>
            <a:endParaRPr lang="en-IN" sz="1200" b="1"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01625" y="152400"/>
            <a:ext cx="10692765" cy="652462"/>
          </a:xfrm>
        </p:spPr>
        <p:txBody>
          <a:bodyPr>
            <a:normAutofit/>
          </a:bodyPr>
          <a:lstStyle/>
          <a:p>
            <a:r>
              <a:rPr lang="en-IN" sz="3000" b="1" dirty="0" smtClean="0">
                <a:solidFill>
                  <a:schemeClr val="tx2"/>
                </a:solidFill>
              </a:rPr>
              <a:t>FEATURE EVALUATION</a:t>
            </a:r>
            <a:endParaRPr lang="en-IN" sz="3000" b="1" dirty="0">
              <a:solidFill>
                <a:schemeClr val="tx2"/>
              </a:solidFill>
            </a:endParaRPr>
          </a:p>
        </p:txBody>
      </p:sp>
      <p:pic>
        <p:nvPicPr>
          <p:cNvPr id="5" name="Picture 4"/>
          <p:cNvPicPr/>
          <p:nvPr/>
        </p:nvPicPr>
        <p:blipFill>
          <a:blip r:embed="rId2"/>
          <a:stretch>
            <a:fillRect/>
          </a:stretch>
        </p:blipFill>
        <p:spPr>
          <a:xfrm>
            <a:off x="8074024" y="889000"/>
            <a:ext cx="3567113" cy="1812290"/>
          </a:xfrm>
          <a:prstGeom prst="rect">
            <a:avLst/>
          </a:prstGeom>
          <a:ln>
            <a:solidFill>
              <a:schemeClr val="tx1">
                <a:lumMod val="85000"/>
                <a:lumOff val="15000"/>
              </a:schemeClr>
            </a:solidFill>
          </a:ln>
        </p:spPr>
      </p:pic>
      <p:sp>
        <p:nvSpPr>
          <p:cNvPr id="8" name="Slide Number Placeholder 7"/>
          <p:cNvSpPr>
            <a:spLocks noGrp="1"/>
          </p:cNvSpPr>
          <p:nvPr>
            <p:ph type="sldNum" sz="quarter" idx="12"/>
          </p:nvPr>
        </p:nvSpPr>
        <p:spPr/>
        <p:txBody>
          <a:bodyPr/>
          <a:lstStyle/>
          <a:p>
            <a:fld id="{258DF75C-1349-4428-A080-E4DEDA9691AA}" type="slidenum">
              <a:rPr lang="en-US" smtClean="0"/>
              <a:t>8</a:t>
            </a:fld>
            <a:endParaRPr lang="en-US"/>
          </a:p>
        </p:txBody>
      </p:sp>
      <p:pic>
        <p:nvPicPr>
          <p:cNvPr id="11" name="Picture 10"/>
          <p:cNvPicPr/>
          <p:nvPr/>
        </p:nvPicPr>
        <p:blipFill>
          <a:blip r:embed="rId3"/>
          <a:stretch>
            <a:fillRect/>
          </a:stretch>
        </p:blipFill>
        <p:spPr>
          <a:xfrm>
            <a:off x="8171180" y="2895600"/>
            <a:ext cx="1426845" cy="1828800"/>
          </a:xfrm>
          <a:prstGeom prst="rect">
            <a:avLst/>
          </a:prstGeom>
          <a:ln>
            <a:solidFill>
              <a:schemeClr val="tx1">
                <a:lumMod val="85000"/>
                <a:lumOff val="15000"/>
              </a:schemeClr>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0425" y="2895600"/>
            <a:ext cx="1890713" cy="182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20116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044" y="914400"/>
            <a:ext cx="10985181" cy="5791200"/>
          </a:xfrm>
        </p:spPr>
        <p:txBody>
          <a:bodyPr>
            <a:normAutofit/>
          </a:bodyPr>
          <a:lstStyle/>
          <a:p>
            <a:pPr marL="0" indent="0" fontAlgn="base">
              <a:buNone/>
            </a:pPr>
            <a:r>
              <a:rPr lang="en-US" sz="1200" b="1" u="sng" dirty="0">
                <a:latin typeface="Times New Roman" panose="02020603050405020304" pitchFamily="18" charset="0"/>
                <a:cs typeface="Times New Roman" panose="02020603050405020304" pitchFamily="18" charset="0"/>
              </a:rPr>
              <a:t>Learning a Function:</a:t>
            </a:r>
          </a:p>
          <a:p>
            <a:pPr fontAlgn="base"/>
            <a:r>
              <a:rPr lang="en-US" sz="1200" dirty="0">
                <a:latin typeface="Times New Roman" panose="02020603050405020304" pitchFamily="18" charset="0"/>
                <a:cs typeface="Times New Roman" panose="02020603050405020304" pitchFamily="18" charset="0"/>
              </a:rPr>
              <a:t>Machine learning can be summarized as learning a function (f) that maps input variables (X) to output variables (Y). Y = f(x)</a:t>
            </a:r>
          </a:p>
          <a:p>
            <a:pPr fontAlgn="base"/>
            <a:r>
              <a:rPr lang="en-US" sz="1200" dirty="0">
                <a:latin typeface="Times New Roman" panose="02020603050405020304" pitchFamily="18" charset="0"/>
                <a:cs typeface="Times New Roman" panose="02020603050405020304" pitchFamily="18" charset="0"/>
              </a:rPr>
              <a:t>An algorithm learns this target mapping function from training data. The form of the function is unknown, so our job as machine learning practitioners is to evaluate different machine learning algorithms and see which is better at approximating the underlying function.</a:t>
            </a:r>
          </a:p>
          <a:p>
            <a:pPr fontAlgn="base"/>
            <a:r>
              <a:rPr lang="en-US" sz="1200" dirty="0">
                <a:latin typeface="Times New Roman" panose="02020603050405020304" pitchFamily="18" charset="0"/>
                <a:cs typeface="Times New Roman" panose="02020603050405020304" pitchFamily="18" charset="0"/>
              </a:rPr>
              <a:t>Different algorithms make different assumptions or biases about the form of the function and how it can be learned</a:t>
            </a:r>
            <a:r>
              <a:rPr lang="en-US" sz="1200" dirty="0" smtClean="0">
                <a:latin typeface="Times New Roman" panose="02020603050405020304" pitchFamily="18" charset="0"/>
                <a:cs typeface="Times New Roman" panose="02020603050405020304" pitchFamily="18" charset="0"/>
              </a:rPr>
              <a:t>.</a:t>
            </a:r>
          </a:p>
          <a:p>
            <a:pPr marL="0" indent="0" fontAlgn="base">
              <a:buNone/>
            </a:pPr>
            <a:r>
              <a:rPr lang="en-US" sz="1200" b="1" u="sng" dirty="0">
                <a:latin typeface="Times New Roman" panose="02020603050405020304" pitchFamily="18" charset="0"/>
                <a:cs typeface="Times New Roman" panose="02020603050405020304" pitchFamily="18" charset="0"/>
              </a:rPr>
              <a:t>Parametric Machine Learning Algorithms:</a:t>
            </a:r>
          </a:p>
          <a:p>
            <a:pPr fontAlgn="base"/>
            <a:r>
              <a:rPr lang="en-US" sz="1200" dirty="0">
                <a:latin typeface="Times New Roman" panose="02020603050405020304" pitchFamily="18" charset="0"/>
                <a:cs typeface="Times New Roman" panose="02020603050405020304" pitchFamily="18" charset="0"/>
              </a:rPr>
              <a:t>A learning model that summarizes data with a set of parameters of fixed size (independent of the number of training examples) is called a parametric model. No matter how much data you throw at a parametric model, it won’t change its mind about how many parameters it needs. Assumptions can greatly simplify the learning process, but can also limit what can be learned. Algorithms that simplify the function to a known form are called parametric machine learning algorithms.</a:t>
            </a:r>
          </a:p>
          <a:p>
            <a:pPr fontAlgn="base"/>
            <a:r>
              <a:rPr lang="en-US" sz="1200" dirty="0">
                <a:latin typeface="Times New Roman" panose="02020603050405020304" pitchFamily="18" charset="0"/>
                <a:cs typeface="Times New Roman" panose="02020603050405020304" pitchFamily="18" charset="0"/>
              </a:rPr>
              <a:t>In our model, we used only </a:t>
            </a:r>
            <a:r>
              <a:rPr lang="en-US" sz="1200" b="1" i="1" dirty="0">
                <a:latin typeface="Times New Roman" panose="02020603050405020304" pitchFamily="18" charset="0"/>
                <a:cs typeface="Times New Roman" panose="02020603050405020304" pitchFamily="18" charset="0"/>
              </a:rPr>
              <a:t>Logistic Regression </a:t>
            </a:r>
            <a:r>
              <a:rPr lang="en-US" sz="1200" dirty="0">
                <a:latin typeface="Times New Roman" panose="02020603050405020304" pitchFamily="18" charset="0"/>
                <a:cs typeface="Times New Roman" panose="02020603050405020304" pitchFamily="18" charset="0"/>
              </a:rPr>
              <a:t>to classify the binary classes</a:t>
            </a:r>
            <a:r>
              <a:rPr lang="en-US" sz="1200" dirty="0" smtClean="0">
                <a:latin typeface="Times New Roman" panose="02020603050405020304" pitchFamily="18" charset="0"/>
                <a:cs typeface="Times New Roman" panose="02020603050405020304" pitchFamily="18" charset="0"/>
              </a:rPr>
              <a:t>.</a:t>
            </a:r>
          </a:p>
          <a:p>
            <a:pPr marL="0" indent="0" fontAlgn="base">
              <a:buNone/>
            </a:pPr>
            <a:endParaRPr lang="en-US" sz="1200" dirty="0" smtClean="0">
              <a:latin typeface="Times New Roman" panose="02020603050405020304" pitchFamily="18" charset="0"/>
              <a:cs typeface="Times New Roman" panose="02020603050405020304" pitchFamily="18" charset="0"/>
            </a:endParaRPr>
          </a:p>
          <a:p>
            <a:pPr marL="0" indent="0" fontAlgn="base">
              <a:buNone/>
            </a:pPr>
            <a:endParaRPr lang="en-IN" sz="1200" b="1" u="sng" dirty="0" smtClean="0">
              <a:latin typeface="Times New Roman" panose="02020603050405020304" pitchFamily="18" charset="0"/>
              <a:cs typeface="Times New Roman" panose="02020603050405020304" pitchFamily="18" charset="0"/>
            </a:endParaRPr>
          </a:p>
          <a:p>
            <a:pPr marL="0" indent="0" fontAlgn="base">
              <a:buNone/>
            </a:pPr>
            <a:endParaRPr lang="en-IN" sz="1200" b="1" u="sng" dirty="0">
              <a:latin typeface="Times New Roman" panose="02020603050405020304" pitchFamily="18" charset="0"/>
              <a:cs typeface="Times New Roman" panose="02020603050405020304" pitchFamily="18" charset="0"/>
            </a:endParaRPr>
          </a:p>
          <a:p>
            <a:pPr marL="0" indent="0" fontAlgn="base">
              <a:buNone/>
            </a:pPr>
            <a:endParaRPr lang="en-IN" sz="1200" b="1" u="sng" dirty="0" smtClean="0">
              <a:latin typeface="Times New Roman" panose="02020603050405020304" pitchFamily="18" charset="0"/>
              <a:cs typeface="Times New Roman" panose="02020603050405020304" pitchFamily="18" charset="0"/>
            </a:endParaRPr>
          </a:p>
          <a:p>
            <a:pPr marL="0" indent="0" fontAlgn="base">
              <a:buNone/>
            </a:pPr>
            <a:endParaRPr lang="en-IN" sz="1200" b="1" u="sng" dirty="0">
              <a:latin typeface="Times New Roman" panose="02020603050405020304" pitchFamily="18" charset="0"/>
              <a:cs typeface="Times New Roman" panose="02020603050405020304" pitchFamily="18" charset="0"/>
            </a:endParaRPr>
          </a:p>
          <a:p>
            <a:pPr marL="0" indent="0" fontAlgn="base">
              <a:buNone/>
            </a:pPr>
            <a:r>
              <a:rPr lang="en-IN" sz="1200" b="1" u="sng" dirty="0" smtClean="0">
                <a:latin typeface="Times New Roman" panose="02020603050405020304" pitchFamily="18" charset="0"/>
                <a:cs typeface="Times New Roman" panose="02020603050405020304" pitchFamily="18" charset="0"/>
              </a:rPr>
              <a:t>Nonparametric </a:t>
            </a:r>
            <a:r>
              <a:rPr lang="en-IN" sz="1200" b="1" u="sng" dirty="0">
                <a:latin typeface="Times New Roman" panose="02020603050405020304" pitchFamily="18" charset="0"/>
                <a:cs typeface="Times New Roman" panose="02020603050405020304" pitchFamily="18" charset="0"/>
              </a:rPr>
              <a:t>Machine Learning Algorithms:</a:t>
            </a:r>
          </a:p>
          <a:p>
            <a:pPr fontAlgn="base"/>
            <a:r>
              <a:rPr lang="en-US" sz="1200" dirty="0">
                <a:latin typeface="Times New Roman" panose="02020603050405020304" pitchFamily="18" charset="0"/>
                <a:cs typeface="Times New Roman" panose="02020603050405020304" pitchFamily="18" charset="0"/>
              </a:rPr>
              <a:t>Algorithms that do not make strong assumptions about the form of the mapping function are called nonparametric machine learning algorithms. By not making assumptions, they are free to learn any functional form from the training data. Nonparametric methods seek to best fit the training data in constructing the mapping function, whilst maintaining some ability to generalize to unseen data. As such, they are able to fit a large number of functional forms. </a:t>
            </a:r>
          </a:p>
          <a:p>
            <a:pPr fontAlgn="base"/>
            <a:r>
              <a:rPr lang="en-US" sz="1200" dirty="0">
                <a:latin typeface="Times New Roman" panose="02020603050405020304" pitchFamily="18" charset="0"/>
                <a:cs typeface="Times New Roman" panose="02020603050405020304" pitchFamily="18" charset="0"/>
              </a:rPr>
              <a:t>In our model, we used </a:t>
            </a:r>
            <a:r>
              <a:rPr lang="en-US" sz="1200" b="1" i="1" dirty="0">
                <a:latin typeface="Times New Roman" panose="02020603050405020304" pitchFamily="18" charset="0"/>
                <a:cs typeface="Times New Roman" panose="02020603050405020304" pitchFamily="18" charset="0"/>
              </a:rPr>
              <a:t>KNN-Classifier, Random-Forest Classifier, AdaBoost Classifier, Gradient-Boosting Classifier, XGB Classifier, Stacking Classifier and Voting Classifier </a:t>
            </a:r>
            <a:r>
              <a:rPr lang="en-US" sz="1200" dirty="0">
                <a:latin typeface="Times New Roman" panose="02020603050405020304" pitchFamily="18" charset="0"/>
                <a:cs typeface="Times New Roman" panose="02020603050405020304" pitchFamily="18" charset="0"/>
              </a:rPr>
              <a:t>to classify the binary classes</a:t>
            </a:r>
            <a:r>
              <a:rPr lang="en-US" sz="1200" dirty="0" smtClean="0">
                <a:latin typeface="Times New Roman" panose="02020603050405020304" pitchFamily="18" charset="0"/>
                <a:cs typeface="Times New Roman" panose="02020603050405020304" pitchFamily="18" charset="0"/>
              </a:rPr>
              <a:t>.</a:t>
            </a:r>
          </a:p>
          <a:p>
            <a:pPr marL="0" indent="0" fontAlgn="base">
              <a:buNone/>
            </a:pPr>
            <a:endParaRPr lang="en-US" sz="1200" dirty="0">
              <a:latin typeface="Times New Roman" panose="02020603050405020304" pitchFamily="18" charset="0"/>
              <a:cs typeface="Times New Roman" panose="02020603050405020304" pitchFamily="18" charset="0"/>
            </a:endParaRPr>
          </a:p>
          <a:p>
            <a:pPr marL="0" indent="0" fontAlgn="base">
              <a:buNone/>
            </a:pPr>
            <a:endParaRPr lang="en-US" sz="1200" dirty="0">
              <a:latin typeface="Times New Roman" panose="02020603050405020304" pitchFamily="18" charset="0"/>
              <a:cs typeface="Times New Roman" panose="02020603050405020304" pitchFamily="18" charset="0"/>
            </a:endParaRPr>
          </a:p>
          <a:p>
            <a:pPr marL="0" indent="0" fontAlgn="base">
              <a:buNone/>
            </a:pPr>
            <a:endParaRPr lang="en-US" sz="1200" b="1" dirty="0">
              <a:latin typeface="Times New Roman" panose="02020603050405020304" pitchFamily="18" charset="0"/>
              <a:cs typeface="Times New Roman" panose="02020603050405020304" pitchFamily="18" charset="0"/>
            </a:endParaRPr>
          </a:p>
          <a:p>
            <a:pPr marL="0" indent="0" fontAlgn="base">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77825" y="12700"/>
            <a:ext cx="10692765" cy="652462"/>
          </a:xfrm>
        </p:spPr>
        <p:txBody>
          <a:bodyPr>
            <a:normAutofit/>
          </a:bodyPr>
          <a:lstStyle/>
          <a:p>
            <a:r>
              <a:rPr lang="en-IN" sz="3000" b="1" dirty="0" smtClean="0">
                <a:solidFill>
                  <a:schemeClr val="tx2"/>
                </a:solidFill>
              </a:rPr>
              <a:t>ALGORITHMS </a:t>
            </a:r>
            <a:r>
              <a:rPr lang="en-IN" sz="3000" b="1" dirty="0" smtClean="0">
                <a:solidFill>
                  <a:schemeClr val="tx2"/>
                </a:solidFill>
              </a:rPr>
              <a:t>USED</a:t>
            </a:r>
            <a:endParaRPr lang="en-IN" sz="3000" b="1" dirty="0">
              <a:solidFill>
                <a:schemeClr val="tx2"/>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2895600"/>
            <a:ext cx="5410200" cy="14108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5372100"/>
            <a:ext cx="54102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258DF75C-1349-4428-A080-E4DEDA9691AA}" type="slidenum">
              <a:rPr lang="en-US" smtClean="0"/>
              <a:t>9</a:t>
            </a:fld>
            <a:endParaRPr lang="en-US"/>
          </a:p>
        </p:txBody>
      </p:sp>
    </p:spTree>
    <p:extLst>
      <p:ext uri="{BB962C8B-B14F-4D97-AF65-F5344CB8AC3E}">
        <p14:creationId xmlns:p14="http://schemas.microsoft.com/office/powerpoint/2010/main" val="126846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8343</TotalTime>
  <Words>2995</Words>
  <Application>Microsoft Office PowerPoint</Application>
  <PresentationFormat>Custom</PresentationFormat>
  <Paragraphs>356</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TARGETING THE RIGHT CUSTOMERS FOR EFFECTIVE         TELE-MARKETING USING CLASSIFICATION ALGORITHMS TO INCREASE REVENUE</vt:lpstr>
      <vt:lpstr>PROBLEM DEFINITION</vt:lpstr>
      <vt:lpstr>DATA FINDINGS AND IMPLICATIONS</vt:lpstr>
      <vt:lpstr>DATA FINDINGS AND IMPLICATIONS</vt:lpstr>
      <vt:lpstr>EXPLORATORY DATA ANALYSIS</vt:lpstr>
      <vt:lpstr>PowerPoint Presentation</vt:lpstr>
      <vt:lpstr>PowerPoint Presentation</vt:lpstr>
      <vt:lpstr>FEATURE EVALUATION</vt:lpstr>
      <vt:lpstr>ALGORITHMS USED</vt:lpstr>
      <vt:lpstr>NON_PARAMETRIC MODEL EVALUATIONS</vt:lpstr>
      <vt:lpstr>NON_PARAMETRIC MODEL RESULTS</vt:lpstr>
      <vt:lpstr>LOGISTIC REGRESSION MODEL </vt:lpstr>
      <vt:lpstr>RECOMMENDATIONS</vt:lpstr>
      <vt:lpstr>RECOMMENDATIONS</vt:lpstr>
      <vt:lpstr>LIMITATIONS OF OUR SOLUTION</vt:lpstr>
      <vt:lpstr>SCOPE AND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434</cp:revision>
  <dcterms:created xsi:type="dcterms:W3CDTF">2017-03-30T12:09:41Z</dcterms:created>
  <dcterms:modified xsi:type="dcterms:W3CDTF">2021-09-11T07:28:31Z</dcterms:modified>
</cp:coreProperties>
</file>