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10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10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10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10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hemeOverride" Target="../theme/themeOverride42.xml"/></Relationships>
</file>

<file path=ppt/slides/_rels/slide10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10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hemeOverride" Target="../theme/themeOverride44.xml"/></Relationships>
</file>

<file path=ppt/slides/_rels/slide10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hemeOverride" Target="../theme/themeOverride45.xml"/></Relationships>
</file>

<file path=ppt/slides/_rels/slide10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hemeOverride" Target="../theme/themeOverride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themeOverride" Target="../theme/themeOverride47.xml"/></Relationships>
</file>

<file path=ppt/slides/_rels/slide11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hemeOverride" Target="../theme/themeOverride48.xml"/></Relationships>
</file>

<file path=ppt/slides/_rels/slide1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themeOverride" Target="../theme/themeOverride49.xml"/></Relationships>
</file>

<file path=ppt/slides/_rels/slide11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hemeOverride" Target="../theme/themeOverride50.xml"/></Relationships>
</file>

<file path=ppt/slides/_rels/slide1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hemeOverride" Target="../theme/themeOverride51.xml"/></Relationships>
</file>

<file path=ppt/slides/_rels/slide11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themeOverride" Target="../theme/themeOverride52.xml"/></Relationships>
</file>

<file path=ppt/slides/_rels/slide1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hemeOverride" Target="../theme/themeOverride53.xml"/></Relationships>
</file>

<file path=ppt/slides/_rels/slide1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themeOverride" Target="../theme/themeOverride54.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5.xml"/></Relationships>
</file>

<file path=ppt/slides/_rels/slide11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8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8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8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8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8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8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9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9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9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9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9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9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9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9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9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7154" y="1447800"/>
            <a:ext cx="9789458" cy="3329581"/>
          </a:xfrm>
        </p:spPr>
        <p:txBody>
          <a:bodyPr/>
          <a:lstStyle/>
          <a:p>
            <a:r>
              <a:rPr lang="en-US" b="1" dirty="0">
                <a:solidFill>
                  <a:srgbClr val="00B0F0"/>
                </a:solidFill>
              </a:rPr>
              <a:t>UNIX SHELL SCRIPTING</a:t>
            </a:r>
            <a:endParaRPr lang="en-US" dirty="0">
              <a:solidFill>
                <a:srgbClr val="00B0F0"/>
              </a:solidFill>
            </a:endParaRPr>
          </a:p>
        </p:txBody>
      </p:sp>
      <p:sp>
        <p:nvSpPr>
          <p:cNvPr id="3" name="Subtitle 2"/>
          <p:cNvSpPr>
            <a:spLocks noGrp="1"/>
          </p:cNvSpPr>
          <p:nvPr>
            <p:ph type="subTitle" idx="1"/>
          </p:nvPr>
        </p:nvSpPr>
        <p:spPr/>
        <p:txBody>
          <a:bodyPr/>
          <a:lstStyle/>
          <a:p>
            <a:r>
              <a:rPr lang="en-US" dirty="0"/>
              <a:t>                                                                  </a:t>
            </a:r>
            <a:r>
              <a:rPr lang="en-US" dirty="0">
                <a:solidFill>
                  <a:srgbClr val="00B0F0"/>
                </a:solidFill>
              </a:rPr>
              <a:t>- RAGHUL RAMESH</a:t>
            </a:r>
          </a:p>
        </p:txBody>
      </p:sp>
    </p:spTree>
    <p:extLst>
      <p:ext uri="{BB962C8B-B14F-4D97-AF65-F5344CB8AC3E}">
        <p14:creationId xmlns:p14="http://schemas.microsoft.com/office/powerpoint/2010/main" val="2520652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Commands-An Overview</a:t>
            </a:r>
          </a:p>
        </p:txBody>
      </p:sp>
      <p:sp>
        <p:nvSpPr>
          <p:cNvPr id="3" name="Content Placeholder 2"/>
          <p:cNvSpPr>
            <a:spLocks noGrp="1"/>
          </p:cNvSpPr>
          <p:nvPr>
            <p:ph idx="1"/>
          </p:nvPr>
        </p:nvSpPr>
        <p:spPr>
          <a:xfrm>
            <a:off x="646111" y="1568824"/>
            <a:ext cx="8946541" cy="4195481"/>
          </a:xfrm>
        </p:spPr>
        <p:txBody>
          <a:bodyPr>
            <a:normAutofit fontScale="77500" lnSpcReduction="20000"/>
          </a:bodyPr>
          <a:lstStyle/>
          <a:p>
            <a:pPr defTabSz="914400"/>
            <a:r>
              <a:rPr lang="en-US" sz="1800" dirty="0">
                <a:latin typeface="Courier New" panose="02070309020205020404" pitchFamily="49" charset="0"/>
                <a:cs typeface="Courier New" panose="02070309020205020404" pitchFamily="49" charset="0"/>
              </a:rPr>
              <a:t>more 		</a:t>
            </a:r>
            <a:r>
              <a:rPr lang="en-US" sz="1800" dirty="0"/>
              <a:t>View file contents in sections determined by the size of the terminal.</a:t>
            </a:r>
          </a:p>
          <a:p>
            <a:pPr defTabSz="914400"/>
            <a:r>
              <a:rPr lang="en-US" sz="1800" dirty="0"/>
              <a:t>			Usage: more &lt;filename&gt;</a:t>
            </a:r>
            <a:br>
              <a:rPr lang="en-US" sz="1800" dirty="0"/>
            </a:br>
            <a:br>
              <a:rPr lang="en-US" sz="1800" dirty="0"/>
            </a:br>
            <a:r>
              <a:rPr lang="en-US" sz="1800" dirty="0">
                <a:latin typeface="Courier New" panose="02070309020205020404" pitchFamily="49" charset="0"/>
                <a:cs typeface="Courier New" panose="02070309020205020404" pitchFamily="49" charset="0"/>
              </a:rPr>
              <a:t>less</a:t>
            </a:r>
            <a:r>
              <a:rPr lang="en-US" sz="1800" dirty="0"/>
              <a:t> 		View file contents in sections determined by the size of the terminal.</a:t>
            </a:r>
          </a:p>
          <a:p>
            <a:pPr defTabSz="914400"/>
            <a:r>
              <a:rPr lang="en-US" sz="1800" dirty="0"/>
              <a:t>		Has more options and search features than more.</a:t>
            </a:r>
          </a:p>
          <a:p>
            <a:pPr defTabSz="914400"/>
            <a:r>
              <a:rPr lang="en-US" sz="1800" dirty="0"/>
              <a:t>			Usage: less [options] &lt;filename&gt;</a:t>
            </a:r>
          </a:p>
          <a:p>
            <a:pPr defTabSz="914400"/>
            <a:endParaRPr lang="en-US" sz="1800" dirty="0"/>
          </a:p>
          <a:p>
            <a:pPr defTabSz="914400"/>
            <a:r>
              <a:rPr lang="en-US" sz="1800" dirty="0">
                <a:latin typeface="Courier New" panose="02070309020205020404" pitchFamily="49" charset="0"/>
                <a:cs typeface="Courier New" panose="02070309020205020404" pitchFamily="49" charset="0"/>
              </a:rPr>
              <a:t>compress</a:t>
            </a:r>
            <a:r>
              <a:rPr lang="en-US" sz="1800" dirty="0"/>
              <a:t> 	Reduces the size of the file. and adds the extension .Z</a:t>
            </a:r>
          </a:p>
          <a:p>
            <a:pPr defTabSz="914400"/>
            <a:r>
              <a:rPr lang="en-US" sz="1800" dirty="0"/>
              <a:t>			Usage: compress &lt;filename&gt;</a:t>
            </a:r>
          </a:p>
          <a:p>
            <a:pPr defTabSz="914400"/>
            <a:endParaRPr lang="en-US" sz="1800" dirty="0"/>
          </a:p>
          <a:p>
            <a:pPr defTabSz="914400"/>
            <a:r>
              <a:rPr lang="en-US" sz="1800" dirty="0" err="1">
                <a:latin typeface="Courier New" panose="02070309020205020404" pitchFamily="49" charset="0"/>
                <a:cs typeface="Courier New" panose="02070309020205020404" pitchFamily="49" charset="0"/>
              </a:rPr>
              <a:t>uncompress</a:t>
            </a:r>
            <a:r>
              <a:rPr lang="en-US" sz="1800" dirty="0">
                <a:latin typeface="Courier New" panose="02070309020205020404" pitchFamily="49" charset="0"/>
                <a:cs typeface="Courier New" panose="02070309020205020404" pitchFamily="49" charset="0"/>
              </a:rPr>
              <a:t> /</a:t>
            </a:r>
            <a:r>
              <a:rPr lang="en-US" sz="1800" dirty="0"/>
              <a:t>	Restores a compressed file.</a:t>
            </a:r>
          </a:p>
          <a:p>
            <a:pPr defTabSz="914400"/>
            <a:r>
              <a:rPr lang="en-US" sz="1800" dirty="0" err="1">
                <a:latin typeface="Courier New" panose="02070309020205020404" pitchFamily="49" charset="0"/>
                <a:cs typeface="Courier New" panose="02070309020205020404" pitchFamily="49" charset="0"/>
              </a:rPr>
              <a:t>zcat</a:t>
            </a:r>
            <a:r>
              <a:rPr lang="en-US" sz="1800" dirty="0"/>
              <a:t>			Usage: </a:t>
            </a:r>
            <a:r>
              <a:rPr lang="en-US" sz="1800" dirty="0" err="1"/>
              <a:t>uncompress</a:t>
            </a:r>
            <a:r>
              <a:rPr lang="en-US" sz="1800" dirty="0"/>
              <a:t> &lt;filename&gt;</a:t>
            </a:r>
          </a:p>
          <a:p>
            <a:pPr defTabSz="914400"/>
            <a:r>
              <a:rPr lang="en-US" sz="1800" dirty="0"/>
              <a:t>			Usage: </a:t>
            </a:r>
            <a:r>
              <a:rPr lang="en-US" sz="1800" dirty="0" err="1"/>
              <a:t>zcat</a:t>
            </a:r>
            <a:r>
              <a:rPr lang="en-US" sz="1800" dirty="0"/>
              <a:t> &lt;filename&gt;</a:t>
            </a:r>
          </a:p>
          <a:p>
            <a:pPr defTabSz="914400"/>
            <a:br>
              <a:rPr lang="en-US" sz="1800" dirty="0"/>
            </a:br>
            <a:r>
              <a:rPr lang="en-US" sz="1800" dirty="0"/>
              <a:t> </a:t>
            </a:r>
          </a:p>
        </p:txBody>
      </p:sp>
    </p:spTree>
    <p:extLst>
      <p:ext uri="{BB962C8B-B14F-4D97-AF65-F5344CB8AC3E}">
        <p14:creationId xmlns:p14="http://schemas.microsoft.com/office/powerpoint/2010/main" val="10107381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How does </a:t>
            </a:r>
            <a:r>
              <a:rPr lang="en-US" dirty="0" err="1"/>
              <a:t>awk</a:t>
            </a:r>
            <a:r>
              <a:rPr lang="en-US" dirty="0"/>
              <a:t> work?</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srcRect/>
          <a:stretch>
            <a:fillRect/>
          </a:stretch>
        </p:blipFill>
        <p:spPr bwMode="auto">
          <a:xfrm>
            <a:off x="646111" y="1560233"/>
            <a:ext cx="6743700" cy="2247900"/>
          </a:xfrm>
          <a:prstGeom prst="rect">
            <a:avLst/>
          </a:prstGeom>
          <a:noFill/>
          <a:ln w="9525">
            <a:noFill/>
            <a:miter lim="800000"/>
            <a:headEnd/>
            <a:tailEnd/>
          </a:ln>
          <a:effectLst/>
        </p:spPr>
      </p:pic>
    </p:spTree>
    <p:extLst>
      <p:ext uri="{BB962C8B-B14F-4D97-AF65-F5344CB8AC3E}">
        <p14:creationId xmlns:p14="http://schemas.microsoft.com/office/powerpoint/2010/main" val="2675467228"/>
      </p:ext>
    </p:extLst>
  </p:cSld>
  <p:clrMapOvr>
    <a:overrideClrMapping bg1="dk1" tx1="lt1" bg2="dk2" tx2="lt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err="1"/>
              <a:t>Awk</a:t>
            </a:r>
            <a:r>
              <a:rPr lang="en-US" dirty="0"/>
              <a:t> program structure </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srcRect/>
          <a:stretch>
            <a:fillRect/>
          </a:stretch>
        </p:blipFill>
        <p:spPr bwMode="auto">
          <a:xfrm>
            <a:off x="646111" y="1943100"/>
            <a:ext cx="7038975" cy="4219575"/>
          </a:xfrm>
          <a:prstGeom prst="rect">
            <a:avLst/>
          </a:prstGeom>
          <a:noFill/>
          <a:ln w="9525">
            <a:noFill/>
            <a:miter lim="800000"/>
            <a:headEnd/>
            <a:tailEnd/>
          </a:ln>
          <a:effectLst/>
        </p:spPr>
      </p:pic>
    </p:spTree>
    <p:extLst>
      <p:ext uri="{BB962C8B-B14F-4D97-AF65-F5344CB8AC3E}">
        <p14:creationId xmlns:p14="http://schemas.microsoft.com/office/powerpoint/2010/main" val="3563220449"/>
      </p:ext>
    </p:extLst>
  </p:cSld>
  <p:clrMapOvr>
    <a:overrideClrMapping bg1="dk1" tx1="lt1" bg2="dk2" tx2="lt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BEGIN and END patterns</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1" y="1590488"/>
            <a:ext cx="8715375"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8613469"/>
      </p:ext>
    </p:extLst>
  </p:cSld>
  <p:clrMapOvr>
    <a:overrideClrMapping bg1="dk1" tx1="lt1" bg2="dk2" tx2="lt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AWK Variable:</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srcRect/>
          <a:stretch>
            <a:fillRect/>
          </a:stretch>
        </p:blipFill>
        <p:spPr bwMode="auto">
          <a:xfrm>
            <a:off x="646111" y="1552575"/>
            <a:ext cx="6915151" cy="3752850"/>
          </a:xfrm>
          <a:prstGeom prst="rect">
            <a:avLst/>
          </a:prstGeom>
          <a:noFill/>
          <a:ln w="9525">
            <a:noFill/>
            <a:miter lim="800000"/>
            <a:headEnd/>
            <a:tailEnd/>
          </a:ln>
          <a:effectLst/>
        </p:spPr>
      </p:pic>
    </p:spTree>
    <p:extLst>
      <p:ext uri="{BB962C8B-B14F-4D97-AF65-F5344CB8AC3E}">
        <p14:creationId xmlns:p14="http://schemas.microsoft.com/office/powerpoint/2010/main" val="1630804398"/>
      </p:ext>
    </p:extLst>
  </p:cSld>
  <p:clrMapOvr>
    <a:overrideClrMapping bg1="dk1" tx1="lt1" bg2="dk2" tx2="lt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err="1"/>
              <a:t>Awk</a:t>
            </a:r>
            <a:r>
              <a:rPr lang="en-US" dirty="0"/>
              <a:t> built in variables</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srcRect/>
          <a:stretch>
            <a:fillRect/>
          </a:stretch>
        </p:blipFill>
        <p:spPr bwMode="auto">
          <a:xfrm>
            <a:off x="509122" y="1447801"/>
            <a:ext cx="6896100" cy="4057650"/>
          </a:xfrm>
          <a:prstGeom prst="rect">
            <a:avLst/>
          </a:prstGeom>
          <a:noFill/>
          <a:ln w="9525">
            <a:noFill/>
            <a:miter lim="800000"/>
            <a:headEnd/>
            <a:tailEnd/>
          </a:ln>
          <a:effectLst/>
        </p:spPr>
      </p:pic>
    </p:spTree>
    <p:extLst>
      <p:ext uri="{BB962C8B-B14F-4D97-AF65-F5344CB8AC3E}">
        <p14:creationId xmlns:p14="http://schemas.microsoft.com/office/powerpoint/2010/main" val="41358852"/>
      </p:ext>
    </p:extLst>
  </p:cSld>
  <p:clrMapOvr>
    <a:overrideClrMapping bg1="dk1" tx1="lt1" bg2="dk2" tx2="lt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Selection in </a:t>
            </a:r>
            <a:r>
              <a:rPr lang="en-US" dirty="0" err="1"/>
              <a:t>Awk</a:t>
            </a:r>
            <a:endParaRPr lang="en-US" dirty="0"/>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02" y="1302408"/>
            <a:ext cx="8820151"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083180"/>
      </p:ext>
    </p:extLst>
  </p:cSld>
  <p:clrMapOvr>
    <a:overrideClrMapping bg1="dk1" tx1="lt1" bg2="dk2" tx2="lt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err="1"/>
              <a:t>Awk</a:t>
            </a:r>
            <a:r>
              <a:rPr lang="en-US" dirty="0"/>
              <a:t> variables –Type conversion</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606" y="1447801"/>
            <a:ext cx="7496175"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649265"/>
      </p:ext>
    </p:extLst>
  </p:cSld>
  <p:clrMapOvr>
    <a:overrideClrMapping bg1="dk1" tx1="lt1" bg2="dk2" tx2="lt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Reading input files</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606" y="1400736"/>
            <a:ext cx="8686800"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0872382"/>
      </p:ext>
    </p:extLst>
  </p:cSld>
  <p:clrMapOvr>
    <a:overrideClrMapping bg1="dk1" tx1="lt1" bg2="dk2" tx2="lt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Printing Output</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606" y="2025375"/>
            <a:ext cx="802957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699503"/>
      </p:ext>
    </p:extLst>
  </p:cSld>
  <p:clrMapOvr>
    <a:overrideClrMapping bg1="dk1" tx1="lt1" bg2="dk2" tx2="lt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Sample Output from </a:t>
            </a:r>
            <a:r>
              <a:rPr lang="en-US" dirty="0" err="1"/>
              <a:t>awk</a:t>
            </a:r>
            <a:endParaRPr lang="en-US" dirty="0"/>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29" y="1585912"/>
            <a:ext cx="6629400"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69355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Commands-An Overview</a:t>
            </a:r>
          </a:p>
        </p:txBody>
      </p:sp>
      <p:sp>
        <p:nvSpPr>
          <p:cNvPr id="3" name="Content Placeholder 2"/>
          <p:cNvSpPr>
            <a:spLocks noGrp="1"/>
          </p:cNvSpPr>
          <p:nvPr>
            <p:ph idx="1"/>
          </p:nvPr>
        </p:nvSpPr>
        <p:spPr>
          <a:xfrm>
            <a:off x="646111" y="1568824"/>
            <a:ext cx="8946541" cy="4195481"/>
          </a:xfrm>
        </p:spPr>
        <p:txBody>
          <a:bodyPr>
            <a:normAutofit fontScale="70000" lnSpcReduction="20000"/>
          </a:bodyPr>
          <a:lstStyle/>
          <a:p>
            <a:r>
              <a:rPr lang="en-US" sz="1800" b="1" dirty="0"/>
              <a:t>DIRECTORY</a:t>
            </a:r>
            <a:r>
              <a:rPr lang="en-US" sz="1400" dirty="0"/>
              <a:t> </a:t>
            </a:r>
            <a:r>
              <a:rPr lang="en-US" sz="1800" b="1" dirty="0"/>
              <a:t>COMMANDS:</a:t>
            </a:r>
          </a:p>
          <a:p>
            <a:r>
              <a:rPr lang="en-US" sz="1800" b="1" dirty="0">
                <a:latin typeface="Courier New" panose="02070309020205020404" pitchFamily="49" charset="0"/>
                <a:cs typeface="Courier New" panose="02070309020205020404" pitchFamily="49" charset="0"/>
              </a:rPr>
              <a:t>cd</a:t>
            </a:r>
            <a:r>
              <a:rPr lang="en-US" sz="1800" b="1" dirty="0"/>
              <a:t>		Change directory.</a:t>
            </a:r>
          </a:p>
          <a:p>
            <a:r>
              <a:rPr lang="en-US" sz="1800" b="1" dirty="0"/>
              <a:t>		Usage: cd &lt;filename&gt;</a:t>
            </a:r>
          </a:p>
          <a:p>
            <a:r>
              <a:rPr lang="en-US" sz="1800" b="1" dirty="0"/>
              <a:t>		</a:t>
            </a:r>
            <a:r>
              <a:rPr lang="en-US" sz="1800" b="1" dirty="0" err="1"/>
              <a:t>Eg</a:t>
            </a:r>
            <a:r>
              <a:rPr lang="en-US" sz="1800" b="1" dirty="0"/>
              <a:t>: cd my-directory</a:t>
            </a:r>
          </a:p>
          <a:p>
            <a:r>
              <a:rPr lang="en-US" sz="1800" b="1" dirty="0"/>
              <a:t>			cd go to home directory</a:t>
            </a:r>
          </a:p>
          <a:p>
            <a:r>
              <a:rPr lang="en-US" sz="1800" b="1" dirty="0"/>
              <a:t>			cd .. go up one directory</a:t>
            </a:r>
          </a:p>
          <a:p>
            <a:endParaRPr lang="en-US" sz="1800" b="1" dirty="0"/>
          </a:p>
          <a:p>
            <a:r>
              <a:rPr lang="en-US" sz="1800" b="1" dirty="0" err="1">
                <a:latin typeface="Courier New" panose="02070309020205020404" pitchFamily="49" charset="0"/>
                <a:cs typeface="Courier New" panose="02070309020205020404" pitchFamily="49" charset="0"/>
              </a:rPr>
              <a:t>pwd</a:t>
            </a:r>
            <a:r>
              <a:rPr lang="en-US" sz="1800" b="1" dirty="0"/>
              <a:t> 		Print working directory on the terminal.</a:t>
            </a:r>
          </a:p>
          <a:p>
            <a:endParaRPr lang="en-US" sz="1800" b="1" dirty="0"/>
          </a:p>
          <a:p>
            <a:r>
              <a:rPr lang="en-US" sz="1800" b="1" dirty="0" err="1">
                <a:latin typeface="Courier New" panose="02070309020205020404" pitchFamily="49" charset="0"/>
                <a:cs typeface="Courier New" panose="02070309020205020404" pitchFamily="49" charset="0"/>
              </a:rPr>
              <a:t>ls</a:t>
            </a:r>
            <a:r>
              <a:rPr lang="en-US" sz="1800" b="1" dirty="0"/>
              <a:t> 		List the content of a directory.</a:t>
            </a:r>
          </a:p>
          <a:p>
            <a:r>
              <a:rPr lang="en-US" sz="1800" b="1" dirty="0"/>
              <a:t>		Usage: </a:t>
            </a:r>
            <a:r>
              <a:rPr lang="en-US" sz="1800" b="1" dirty="0" err="1"/>
              <a:t>ls</a:t>
            </a:r>
            <a:r>
              <a:rPr lang="en-US" sz="1800" b="1" dirty="0"/>
              <a:t> [options] or </a:t>
            </a:r>
            <a:r>
              <a:rPr lang="en-US" sz="1800" b="1" dirty="0" err="1"/>
              <a:t>ls</a:t>
            </a:r>
            <a:r>
              <a:rPr lang="en-US" sz="1800" b="1" dirty="0"/>
              <a:t> [options] &lt;directory-path&gt;</a:t>
            </a:r>
          </a:p>
          <a:p>
            <a:r>
              <a:rPr lang="en-US" sz="1800" b="1" dirty="0"/>
              <a:t>			Options: -l list all files in long format.</a:t>
            </a:r>
          </a:p>
          <a:p>
            <a:r>
              <a:rPr lang="en-US" sz="1800" b="1" dirty="0"/>
              <a:t>		(permissions, users, </a:t>
            </a:r>
            <a:r>
              <a:rPr lang="en-US" sz="1800" b="1" dirty="0" err="1"/>
              <a:t>filesize,date</a:t>
            </a:r>
            <a:r>
              <a:rPr lang="en-US" sz="1800" b="1" dirty="0"/>
              <a:t>, and time are displayed).</a:t>
            </a:r>
          </a:p>
          <a:p>
            <a:r>
              <a:rPr lang="en-US" sz="1800" b="1" dirty="0"/>
              <a:t>		-a list all files including those beginning with a “.” / -R recursively list subdirectories 		encountered.</a:t>
            </a:r>
          </a:p>
          <a:p>
            <a:endParaRPr lang="en-US" sz="1800" b="1" dirty="0"/>
          </a:p>
        </p:txBody>
      </p:sp>
    </p:spTree>
    <p:extLst>
      <p:ext uri="{BB962C8B-B14F-4D97-AF65-F5344CB8AC3E}">
        <p14:creationId xmlns:p14="http://schemas.microsoft.com/office/powerpoint/2010/main" val="9006848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Computing with </a:t>
            </a:r>
            <a:r>
              <a:rPr lang="en-US" dirty="0" err="1"/>
              <a:t>awk</a:t>
            </a:r>
            <a:endParaRPr lang="en-US" dirty="0"/>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49" y="1481214"/>
            <a:ext cx="6524625"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0845401"/>
      </p:ext>
    </p:extLst>
  </p:cSld>
  <p:clrMapOvr>
    <a:overrideClrMapping bg1="dk1" tx1="lt1" bg2="dk2" tx2="lt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Example:</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srcRect/>
          <a:stretch>
            <a:fillRect/>
          </a:stretch>
        </p:blipFill>
        <p:spPr bwMode="auto">
          <a:xfrm>
            <a:off x="487365" y="1512888"/>
            <a:ext cx="8143875" cy="4400550"/>
          </a:xfrm>
          <a:prstGeom prst="rect">
            <a:avLst/>
          </a:prstGeom>
          <a:noFill/>
          <a:ln w="9525">
            <a:noFill/>
            <a:miter lim="800000"/>
            <a:headEnd/>
            <a:tailEnd/>
          </a:ln>
          <a:effectLst/>
        </p:spPr>
      </p:pic>
    </p:spTree>
    <p:extLst>
      <p:ext uri="{BB962C8B-B14F-4D97-AF65-F5344CB8AC3E}">
        <p14:creationId xmlns:p14="http://schemas.microsoft.com/office/powerpoint/2010/main" val="1617688200"/>
      </p:ext>
    </p:extLst>
  </p:cSld>
  <p:clrMapOvr>
    <a:overrideClrMapping bg1="dk1" tx1="lt1" bg2="dk2" tx2="lt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Handling Text</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49" y="1767825"/>
            <a:ext cx="88106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93745"/>
      </p:ext>
    </p:extLst>
  </p:cSld>
  <p:clrMapOvr>
    <a:overrideClrMapping bg1="dk1" tx1="lt1" bg2="dk2" tx2="lt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SELF STUDY:- </a:t>
            </a:r>
            <a:r>
              <a:rPr lang="en-US" dirty="0" err="1"/>
              <a:t>awk</a:t>
            </a:r>
            <a:r>
              <a:rPr lang="en-US" dirty="0"/>
              <a:t> </a:t>
            </a:r>
            <a:r>
              <a:rPr lang="en-US" dirty="0" err="1"/>
              <a:t>operatios</a:t>
            </a:r>
            <a:endParaRPr lang="en-US" dirty="0"/>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41" y="1675279"/>
            <a:ext cx="5657851"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9174551"/>
      </p:ext>
    </p:extLst>
  </p:cSld>
  <p:clrMapOvr>
    <a:overrideClrMapping bg1="dk1" tx1="lt1" bg2="dk2" tx2="lt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err="1"/>
              <a:t>Awk</a:t>
            </a:r>
            <a:r>
              <a:rPr lang="en-US" dirty="0"/>
              <a:t> operators</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srcRect/>
          <a:stretch>
            <a:fillRect/>
          </a:stretch>
        </p:blipFill>
        <p:spPr bwMode="auto">
          <a:xfrm>
            <a:off x="646111" y="1647550"/>
            <a:ext cx="6486525" cy="4010025"/>
          </a:xfrm>
          <a:prstGeom prst="rect">
            <a:avLst/>
          </a:prstGeom>
          <a:noFill/>
          <a:ln w="9525">
            <a:noFill/>
            <a:miter lim="800000"/>
            <a:headEnd/>
            <a:tailEnd/>
          </a:ln>
          <a:effectLst/>
        </p:spPr>
      </p:pic>
    </p:spTree>
    <p:extLst>
      <p:ext uri="{BB962C8B-B14F-4D97-AF65-F5344CB8AC3E}">
        <p14:creationId xmlns:p14="http://schemas.microsoft.com/office/powerpoint/2010/main" val="3951371755"/>
      </p:ext>
    </p:extLst>
  </p:cSld>
  <p:clrMapOvr>
    <a:overrideClrMapping bg1="dk1" tx1="lt1" bg2="dk2" tx2="lt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err="1"/>
              <a:t>Awk</a:t>
            </a:r>
            <a:r>
              <a:rPr lang="en-US" dirty="0"/>
              <a:t> operators</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srcRect/>
          <a:stretch>
            <a:fillRect/>
          </a:stretch>
        </p:blipFill>
        <p:spPr bwMode="auto">
          <a:xfrm>
            <a:off x="646111" y="1683969"/>
            <a:ext cx="6296025" cy="3933825"/>
          </a:xfrm>
          <a:prstGeom prst="rect">
            <a:avLst/>
          </a:prstGeom>
          <a:noFill/>
          <a:ln w="9525">
            <a:noFill/>
            <a:miter lim="800000"/>
            <a:headEnd/>
            <a:tailEnd/>
          </a:ln>
          <a:effectLst/>
        </p:spPr>
      </p:pic>
    </p:spTree>
    <p:extLst>
      <p:ext uri="{BB962C8B-B14F-4D97-AF65-F5344CB8AC3E}">
        <p14:creationId xmlns:p14="http://schemas.microsoft.com/office/powerpoint/2010/main" val="76655800"/>
      </p:ext>
    </p:extLst>
  </p:cSld>
  <p:clrMapOvr>
    <a:overrideClrMapping bg1="dk1" tx1="lt1" bg2="dk2" tx2="lt2" accent1="accent1" accent2="accent2" accent3="accent3" accent4="accent4" accent5="accent5" accent6="accent6" hlink="hlink" folHlink="folHlink"/>
  </p:clrMapOvr>
</p:sld>
</file>

<file path=ppt/slides/slide11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err="1"/>
              <a:t>Awk</a:t>
            </a:r>
            <a:r>
              <a:rPr lang="en-US" dirty="0"/>
              <a:t> operators</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srcRect/>
          <a:stretch>
            <a:fillRect/>
          </a:stretch>
        </p:blipFill>
        <p:spPr bwMode="auto">
          <a:xfrm>
            <a:off x="646111" y="1520550"/>
            <a:ext cx="6858000" cy="4105275"/>
          </a:xfrm>
          <a:prstGeom prst="rect">
            <a:avLst/>
          </a:prstGeom>
          <a:noFill/>
          <a:ln w="9525">
            <a:noFill/>
            <a:miter lim="800000"/>
            <a:headEnd/>
            <a:tailEnd/>
          </a:ln>
          <a:effectLst/>
        </p:spPr>
      </p:pic>
    </p:spTree>
    <p:extLst>
      <p:ext uri="{BB962C8B-B14F-4D97-AF65-F5344CB8AC3E}">
        <p14:creationId xmlns:p14="http://schemas.microsoft.com/office/powerpoint/2010/main" val="1532983909"/>
      </p:ext>
    </p:extLst>
  </p:cSld>
  <p:clrMapOvr>
    <a:overrideClrMapping bg1="dk1" tx1="lt1" bg2="dk2" tx2="lt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err="1"/>
              <a:t>Awk</a:t>
            </a:r>
            <a:r>
              <a:rPr lang="en-US" dirty="0"/>
              <a:t> operators</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srcRect/>
          <a:stretch>
            <a:fillRect/>
          </a:stretch>
        </p:blipFill>
        <p:spPr bwMode="auto">
          <a:xfrm>
            <a:off x="769380" y="1472454"/>
            <a:ext cx="5591175" cy="2828925"/>
          </a:xfrm>
          <a:prstGeom prst="rect">
            <a:avLst/>
          </a:prstGeom>
          <a:noFill/>
          <a:ln w="9525">
            <a:noFill/>
            <a:miter lim="800000"/>
            <a:headEnd/>
            <a:tailEnd/>
          </a:ln>
          <a:effectLst/>
        </p:spPr>
      </p:pic>
    </p:spTree>
    <p:extLst>
      <p:ext uri="{BB962C8B-B14F-4D97-AF65-F5344CB8AC3E}">
        <p14:creationId xmlns:p14="http://schemas.microsoft.com/office/powerpoint/2010/main" val="3307338690"/>
      </p:ext>
    </p:extLst>
  </p:cSld>
  <p:clrMapOvr>
    <a:overrideClrMapping bg1="dk1" tx1="lt1" bg2="dk2" tx2="lt2" accent1="accent1" accent2="accent2" accent3="accent3" accent4="accent4" accent5="accent5" accent6="accent6" hlink="hlink" folHlink="folHlink"/>
  </p:clrMapOvr>
</p:sld>
</file>

<file path=ppt/slides/slide11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Functions</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sp>
        <p:nvSpPr>
          <p:cNvPr id="4" name="Rectangle 3"/>
          <p:cNvSpPr/>
          <p:nvPr/>
        </p:nvSpPr>
        <p:spPr>
          <a:xfrm>
            <a:off x="932330" y="1570656"/>
            <a:ext cx="6096000" cy="2031325"/>
          </a:xfrm>
          <a:prstGeom prst="rect">
            <a:avLst/>
          </a:prstGeom>
        </p:spPr>
        <p:txBody>
          <a:bodyPr>
            <a:spAutoFit/>
          </a:bodyPr>
          <a:lstStyle/>
          <a:p>
            <a:r>
              <a:rPr lang="en-US" dirty="0" err="1">
                <a:latin typeface="Verdana" pitchFamily="34" charset="0"/>
              </a:rPr>
              <a:t>Awk</a:t>
            </a:r>
            <a:r>
              <a:rPr lang="en-US" dirty="0">
                <a:latin typeface="Verdana" pitchFamily="34" charset="0"/>
              </a:rPr>
              <a:t> provide huge set of built-in functions.</a:t>
            </a:r>
          </a:p>
          <a:p>
            <a:endParaRPr lang="en-US" dirty="0">
              <a:latin typeface="Verdana" pitchFamily="34" charset="0"/>
            </a:endParaRPr>
          </a:p>
          <a:p>
            <a:r>
              <a:rPr lang="en-US" dirty="0">
                <a:latin typeface="Verdana" pitchFamily="34" charset="0"/>
              </a:rPr>
              <a:t>index(</a:t>
            </a:r>
            <a:r>
              <a:rPr lang="en-US" dirty="0" err="1">
                <a:latin typeface="Verdana" pitchFamily="34" charset="0"/>
              </a:rPr>
              <a:t>mainstring</a:t>
            </a:r>
            <a:r>
              <a:rPr lang="en-US" dirty="0">
                <a:latin typeface="Verdana" pitchFamily="34" charset="0"/>
              </a:rPr>
              <a:t>, </a:t>
            </a:r>
            <a:r>
              <a:rPr lang="en-US" dirty="0" err="1">
                <a:latin typeface="Verdana" pitchFamily="34" charset="0"/>
              </a:rPr>
              <a:t>findstring</a:t>
            </a:r>
            <a:r>
              <a:rPr lang="en-US" dirty="0">
                <a:latin typeface="Verdana" pitchFamily="34" charset="0"/>
              </a:rPr>
              <a:t>)</a:t>
            </a:r>
          </a:p>
          <a:p>
            <a:r>
              <a:rPr lang="en-US" dirty="0">
                <a:latin typeface="Verdana" pitchFamily="34" charset="0"/>
              </a:rPr>
              <a:t>length([string])</a:t>
            </a:r>
          </a:p>
          <a:p>
            <a:r>
              <a:rPr lang="en-US" dirty="0">
                <a:latin typeface="Verdana" pitchFamily="34" charset="0"/>
              </a:rPr>
              <a:t>sub(</a:t>
            </a:r>
            <a:r>
              <a:rPr lang="en-US" dirty="0" err="1">
                <a:latin typeface="Verdana" pitchFamily="34" charset="0"/>
              </a:rPr>
              <a:t>regexp</a:t>
            </a:r>
            <a:r>
              <a:rPr lang="en-US" dirty="0">
                <a:latin typeface="Verdana" pitchFamily="34" charset="0"/>
              </a:rPr>
              <a:t>, replacement [,target])</a:t>
            </a:r>
          </a:p>
          <a:p>
            <a:r>
              <a:rPr lang="en-US" dirty="0" err="1">
                <a:latin typeface="Verdana" pitchFamily="34" charset="0"/>
              </a:rPr>
              <a:t>substr</a:t>
            </a:r>
            <a:r>
              <a:rPr lang="en-US" dirty="0">
                <a:latin typeface="Verdana" pitchFamily="34" charset="0"/>
              </a:rPr>
              <a:t>(string, start,[length])</a:t>
            </a:r>
          </a:p>
          <a:p>
            <a:r>
              <a:rPr lang="en-US" dirty="0" err="1">
                <a:latin typeface="Verdana" pitchFamily="34" charset="0"/>
              </a:rPr>
              <a:t>systime</a:t>
            </a:r>
            <a:r>
              <a:rPr lang="en-US" dirty="0">
                <a:latin typeface="Verdana" pitchFamily="34" charset="0"/>
              </a:rPr>
              <a:t>()</a:t>
            </a:r>
          </a:p>
        </p:txBody>
      </p:sp>
    </p:spTree>
    <p:extLst>
      <p:ext uri="{BB962C8B-B14F-4D97-AF65-F5344CB8AC3E}">
        <p14:creationId xmlns:p14="http://schemas.microsoft.com/office/powerpoint/2010/main" val="2923898978"/>
      </p:ext>
    </p:extLst>
  </p:cSld>
  <p:clrMapOvr>
    <a:overrideClrMapping bg1="dk1" tx1="lt1" bg2="dk2" tx2="lt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Qns</a:t>
            </a:r>
            <a:r>
              <a:rPr lang="en-US" dirty="0"/>
              <a:t>:</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6" y="854245"/>
            <a:ext cx="7943851" cy="4944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0067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Commands-An Overview</a:t>
            </a:r>
          </a:p>
        </p:txBody>
      </p:sp>
      <p:sp>
        <p:nvSpPr>
          <p:cNvPr id="3" name="Content Placeholder 2"/>
          <p:cNvSpPr>
            <a:spLocks noGrp="1"/>
          </p:cNvSpPr>
          <p:nvPr>
            <p:ph idx="1"/>
          </p:nvPr>
        </p:nvSpPr>
        <p:spPr>
          <a:xfrm>
            <a:off x="646111" y="1568824"/>
            <a:ext cx="8946541" cy="4195481"/>
          </a:xfrm>
        </p:spPr>
        <p:txBody>
          <a:bodyPr>
            <a:normAutofit fontScale="92500" lnSpcReduction="20000"/>
          </a:bodyPr>
          <a:lstStyle/>
          <a:p>
            <a:r>
              <a:rPr lang="en-US" sz="1800" b="1" dirty="0" err="1">
                <a:latin typeface="Courier New" panose="02070309020205020404" pitchFamily="49" charset="0"/>
                <a:cs typeface="Courier New" panose="02070309020205020404" pitchFamily="49" charset="0"/>
              </a:rPr>
              <a:t>mkdir</a:t>
            </a:r>
            <a:r>
              <a:rPr lang="en-US" sz="1800" b="1" dirty="0">
                <a:latin typeface="Courier New" panose="02070309020205020404" pitchFamily="49" charset="0"/>
                <a:cs typeface="Courier New" panose="02070309020205020404" pitchFamily="49" charset="0"/>
              </a:rPr>
              <a:t> 		</a:t>
            </a:r>
            <a:r>
              <a:rPr lang="en-US" sz="1800" dirty="0"/>
              <a:t>Create a new directory.</a:t>
            </a:r>
          </a:p>
          <a:p>
            <a:r>
              <a:rPr lang="en-US" sz="1800" b="1" dirty="0">
                <a:latin typeface="Courier New" panose="02070309020205020404" pitchFamily="49" charset="0"/>
                <a:cs typeface="Courier New" panose="02070309020205020404" pitchFamily="49" charset="0"/>
              </a:rPr>
              <a:t>			</a:t>
            </a:r>
            <a:r>
              <a:rPr lang="en-US" sz="1800" dirty="0"/>
              <a:t>Usage: </a:t>
            </a:r>
            <a:r>
              <a:rPr lang="en-US" sz="1800" dirty="0" err="1"/>
              <a:t>mkdir</a:t>
            </a:r>
            <a:r>
              <a:rPr lang="en-US" sz="1800" dirty="0"/>
              <a:t> &lt;directory-path&gt;</a:t>
            </a:r>
            <a:br>
              <a:rPr lang="en-US" sz="1800" b="1"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rmdir</a:t>
            </a:r>
            <a:r>
              <a:rPr lang="en-US" sz="1800" b="1" dirty="0">
                <a:latin typeface="Courier New" panose="02070309020205020404" pitchFamily="49" charset="0"/>
                <a:cs typeface="Courier New" panose="02070309020205020404" pitchFamily="49" charset="0"/>
              </a:rPr>
              <a:t> 		</a:t>
            </a:r>
            <a:r>
              <a:rPr lang="en-US" sz="1800" dirty="0"/>
              <a:t>Remove a directory if its empty</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a:t>
            </a:r>
            <a:r>
              <a:rPr lang="en-US" sz="1800" dirty="0"/>
              <a:t>Usage: </a:t>
            </a:r>
            <a:r>
              <a:rPr lang="en-US" sz="1800" dirty="0" err="1"/>
              <a:t>rmdir</a:t>
            </a:r>
            <a:r>
              <a:rPr lang="en-US" sz="1800" dirty="0"/>
              <a:t> &lt;directory-path&gt;</a:t>
            </a:r>
            <a:br>
              <a:rPr lang="en-US" sz="1800" dirty="0"/>
            </a:br>
            <a:r>
              <a:rPr lang="en-US" sz="1800" b="1" dirty="0"/>
              <a:t>SYMBOLIC LINKS:</a:t>
            </a:r>
            <a:br>
              <a:rPr lang="en-US" sz="1800" b="1" dirty="0"/>
            </a:br>
            <a:br>
              <a:rPr lang="en-US" sz="1800" b="1" dirty="0"/>
            </a:br>
            <a:r>
              <a:rPr lang="en-US" sz="1800" b="1" dirty="0" err="1"/>
              <a:t>ln</a:t>
            </a:r>
            <a:r>
              <a:rPr lang="en-US" sz="1800" b="1" dirty="0"/>
              <a:t> 		</a:t>
            </a:r>
            <a:r>
              <a:rPr lang="en-US" sz="1800" dirty="0"/>
              <a:t>Create symbolic links between files or between directories.</a:t>
            </a:r>
          </a:p>
          <a:p>
            <a:r>
              <a:rPr lang="en-US" sz="1800" dirty="0"/>
              <a:t>			Usage: </a:t>
            </a:r>
            <a:r>
              <a:rPr lang="en-US" sz="1800" dirty="0" err="1"/>
              <a:t>ln</a:t>
            </a:r>
            <a:r>
              <a:rPr lang="en-US" sz="1800" dirty="0"/>
              <a:t> [options] &lt;file-to-be-linked&gt; &lt;new-file&gt;</a:t>
            </a:r>
          </a:p>
          <a:p>
            <a:r>
              <a:rPr lang="en-US" sz="1800" dirty="0"/>
              <a:t>			</a:t>
            </a:r>
            <a:r>
              <a:rPr lang="en-US" sz="1800" dirty="0" err="1"/>
              <a:t>ln</a:t>
            </a:r>
            <a:r>
              <a:rPr lang="en-US" sz="1800" dirty="0"/>
              <a:t> [options] &lt;directory-to-be-linked&gt; &lt;my-directory&gt;</a:t>
            </a:r>
          </a:p>
          <a:p>
            <a:r>
              <a:rPr lang="en-US" sz="1800" dirty="0"/>
              <a:t>			Options: -s allows linking across file systems and allows the display of the link’s 				name upon </a:t>
            </a:r>
            <a:r>
              <a:rPr lang="en-US" sz="1800" dirty="0" err="1"/>
              <a:t>ls</a:t>
            </a:r>
            <a:r>
              <a:rPr lang="en-US" sz="1800" dirty="0"/>
              <a:t> -l.</a:t>
            </a:r>
          </a:p>
          <a:p>
            <a:r>
              <a:rPr lang="en-US" sz="1800" dirty="0"/>
              <a:t>				</a:t>
            </a:r>
            <a:r>
              <a:rPr lang="en-US" sz="1800" dirty="0" err="1"/>
              <a:t>Eg</a:t>
            </a:r>
            <a:r>
              <a:rPr lang="en-US" sz="1800" dirty="0"/>
              <a:t>: </a:t>
            </a:r>
            <a:r>
              <a:rPr lang="en-US" sz="1800" dirty="0" err="1"/>
              <a:t>ln</a:t>
            </a:r>
            <a:r>
              <a:rPr lang="en-US" sz="1800" dirty="0"/>
              <a:t> -s course-file </a:t>
            </a:r>
            <a:r>
              <a:rPr lang="en-US" sz="1800" dirty="0" err="1"/>
              <a:t>myfile</a:t>
            </a:r>
            <a:endParaRPr lang="en-US" sz="1800" dirty="0"/>
          </a:p>
          <a:p>
            <a:r>
              <a:rPr lang="en-US" sz="1800" dirty="0"/>
              <a:t>				</a:t>
            </a:r>
            <a:r>
              <a:rPr lang="en-US" sz="1800" dirty="0" err="1"/>
              <a:t>Eg</a:t>
            </a:r>
            <a:r>
              <a:rPr lang="en-US" sz="1800" dirty="0"/>
              <a:t>: </a:t>
            </a:r>
            <a:r>
              <a:rPr lang="en-US" sz="1800" dirty="0" err="1"/>
              <a:t>ln</a:t>
            </a:r>
            <a:r>
              <a:rPr lang="en-US" sz="1800" dirty="0"/>
              <a:t> -s course-directory </a:t>
            </a:r>
            <a:r>
              <a:rPr lang="en-US" sz="1800" dirty="0" err="1"/>
              <a:t>myspace</a:t>
            </a:r>
            <a:endParaRPr lang="en-US" sz="1800" dirty="0"/>
          </a:p>
          <a:p>
            <a:endParaRPr lang="en-US" sz="1800" b="1" dirty="0"/>
          </a:p>
        </p:txBody>
      </p:sp>
    </p:spTree>
    <p:extLst>
      <p:ext uri="{BB962C8B-B14F-4D97-AF65-F5344CB8AC3E}">
        <p14:creationId xmlns:p14="http://schemas.microsoft.com/office/powerpoint/2010/main" val="418849010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6913" y="2967335"/>
            <a:ext cx="7398179" cy="1569660"/>
          </a:xfrm>
          <a:prstGeom prst="rect">
            <a:avLst/>
          </a:prstGeom>
          <a:noFill/>
        </p:spPr>
        <p:txBody>
          <a:bodyPr wrap="none" lIns="91440" tIns="45720" rIns="91440" bIns="45720">
            <a:spAutoFit/>
          </a:bodyPr>
          <a:lstStyle/>
          <a:p>
            <a:pPr algn="ctr"/>
            <a: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504396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Commands-An Overview</a:t>
            </a:r>
          </a:p>
        </p:txBody>
      </p:sp>
      <p:sp>
        <p:nvSpPr>
          <p:cNvPr id="3" name="Content Placeholder 2"/>
          <p:cNvSpPr>
            <a:spLocks noGrp="1"/>
          </p:cNvSpPr>
          <p:nvPr>
            <p:ph idx="1"/>
          </p:nvPr>
        </p:nvSpPr>
        <p:spPr>
          <a:xfrm>
            <a:off x="646111" y="1568824"/>
            <a:ext cx="8946541" cy="4195481"/>
          </a:xfrm>
        </p:spPr>
        <p:txBody>
          <a:bodyPr>
            <a:normAutofit fontScale="92500" lnSpcReduction="10000"/>
          </a:bodyPr>
          <a:lstStyle/>
          <a:p>
            <a:r>
              <a:rPr lang="en-US" sz="1800" b="1" dirty="0"/>
              <a:t>TERMINAL</a:t>
            </a:r>
            <a:r>
              <a:rPr lang="en-US" sz="1800" dirty="0"/>
              <a:t> </a:t>
            </a:r>
            <a:r>
              <a:rPr lang="en-US" sz="1800" b="1" dirty="0"/>
              <a:t>COMMANDS:</a:t>
            </a:r>
          </a:p>
          <a:p>
            <a:r>
              <a:rPr lang="en-US" sz="1800" b="1" dirty="0">
                <a:latin typeface="Courier New" panose="02070309020205020404" pitchFamily="49" charset="0"/>
                <a:cs typeface="Courier New" panose="02070309020205020404" pitchFamily="49" charset="0"/>
              </a:rPr>
              <a:t>clear</a:t>
            </a:r>
            <a:r>
              <a:rPr lang="en-US" sz="1800" b="1" dirty="0"/>
              <a:t> 		Clears the terminal.</a:t>
            </a:r>
          </a:p>
          <a:p>
            <a:br>
              <a:rPr lang="en-US" sz="1800" b="1" dirty="0"/>
            </a:br>
            <a:r>
              <a:rPr lang="en-US" sz="1800" b="1" dirty="0">
                <a:latin typeface="Courier New" panose="02070309020205020404" pitchFamily="49" charset="0"/>
                <a:cs typeface="Courier New" panose="02070309020205020404" pitchFamily="49" charset="0"/>
              </a:rPr>
              <a:t>echo</a:t>
            </a:r>
            <a:r>
              <a:rPr lang="en-US" sz="1800" b="1" dirty="0"/>
              <a:t>		 Write a string to standard output.</a:t>
            </a:r>
          </a:p>
          <a:p>
            <a:r>
              <a:rPr lang="en-US" sz="1800" b="1" dirty="0"/>
              <a:t>			 Usage: echo “string” or</a:t>
            </a:r>
          </a:p>
          <a:p>
            <a:r>
              <a:rPr lang="en-US" sz="1800" b="1" dirty="0"/>
              <a:t>			 echo ‘string’</a:t>
            </a:r>
            <a:br>
              <a:rPr lang="en-US" sz="1800" b="1" dirty="0"/>
            </a:br>
            <a:br>
              <a:rPr lang="en-US" sz="1800" b="1" dirty="0"/>
            </a:br>
            <a:r>
              <a:rPr lang="en-US" sz="1800" b="1" dirty="0">
                <a:latin typeface="Courier New" panose="02070309020205020404" pitchFamily="49" charset="0"/>
                <a:cs typeface="Courier New" panose="02070309020205020404" pitchFamily="49" charset="0"/>
              </a:rPr>
              <a:t>repeat</a:t>
            </a:r>
            <a:r>
              <a:rPr lang="en-US" sz="1800" b="1" dirty="0"/>
              <a:t> 		Repeats commands.</a:t>
            </a:r>
          </a:p>
          <a:p>
            <a:r>
              <a:rPr lang="en-US" sz="1800" b="1" dirty="0"/>
              <a:t>			Usage: repeat &lt;number&gt; &lt;command&gt;</a:t>
            </a:r>
            <a:br>
              <a:rPr lang="en-US" sz="1800" b="1" dirty="0"/>
            </a:br>
            <a:br>
              <a:rPr lang="en-US" sz="1800" b="1" dirty="0"/>
            </a:br>
            <a:r>
              <a:rPr lang="en-US" sz="1800" b="1" dirty="0"/>
              <a:t>INFORMATION COMMANDS:</a:t>
            </a:r>
            <a:br>
              <a:rPr lang="en-US" sz="1800" b="1" dirty="0"/>
            </a:br>
            <a:br>
              <a:rPr lang="en-US" sz="1800" b="1" dirty="0"/>
            </a:br>
            <a:r>
              <a:rPr lang="en-US" sz="1800" b="1" dirty="0">
                <a:latin typeface="Courier New" panose="02070309020205020404" pitchFamily="49" charset="0"/>
                <a:cs typeface="Courier New" panose="02070309020205020404" pitchFamily="49" charset="0"/>
              </a:rPr>
              <a:t>history</a:t>
            </a:r>
            <a:r>
              <a:rPr lang="en-US" sz="1800" b="1" dirty="0"/>
              <a:t> 		Lists the commands typed during the session.</a:t>
            </a:r>
          </a:p>
          <a:p>
            <a:r>
              <a:rPr lang="en-US" sz="1800" b="1" dirty="0"/>
              <a:t>			Options: -r displays the list in reverse.</a:t>
            </a:r>
          </a:p>
        </p:txBody>
      </p:sp>
    </p:spTree>
    <p:extLst>
      <p:ext uri="{BB962C8B-B14F-4D97-AF65-F5344CB8AC3E}">
        <p14:creationId xmlns:p14="http://schemas.microsoft.com/office/powerpoint/2010/main" val="353428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Commands-An Overview</a:t>
            </a:r>
          </a:p>
        </p:txBody>
      </p:sp>
      <p:sp>
        <p:nvSpPr>
          <p:cNvPr id="3" name="Content Placeholder 2"/>
          <p:cNvSpPr>
            <a:spLocks noGrp="1"/>
          </p:cNvSpPr>
          <p:nvPr>
            <p:ph idx="1"/>
          </p:nvPr>
        </p:nvSpPr>
        <p:spPr>
          <a:xfrm>
            <a:off x="646111" y="1568824"/>
            <a:ext cx="8946541" cy="4195481"/>
          </a:xfrm>
        </p:spPr>
        <p:txBody>
          <a:bodyPr>
            <a:normAutofit fontScale="85000" lnSpcReduction="20000"/>
          </a:bodyPr>
          <a:lstStyle/>
          <a:p>
            <a:r>
              <a:rPr lang="en-US" sz="1800" b="1" dirty="0">
                <a:latin typeface="Courier New" panose="02070309020205020404" pitchFamily="49" charset="0"/>
                <a:cs typeface="Courier New" panose="02070309020205020404" pitchFamily="49" charset="0"/>
              </a:rPr>
              <a:t>hostname</a:t>
            </a:r>
            <a:r>
              <a:rPr lang="en-US" sz="1800" dirty="0"/>
              <a:t> 	</a:t>
            </a:r>
            <a:r>
              <a:rPr lang="en-US" sz="1800" b="1" dirty="0"/>
              <a:t>Displays</a:t>
            </a:r>
            <a:r>
              <a:rPr lang="en-US" sz="1800" dirty="0"/>
              <a:t> </a:t>
            </a:r>
            <a:r>
              <a:rPr lang="en-US" sz="1800" b="1" dirty="0"/>
              <a:t>the computer’s or server’s name on the terminal</a:t>
            </a:r>
            <a:r>
              <a:rPr lang="en-US" sz="1800" dirty="0"/>
              <a:t>.</a:t>
            </a:r>
            <a:br>
              <a:rPr lang="en-US" sz="1800" dirty="0"/>
            </a:br>
            <a:br>
              <a:rPr lang="en-US" sz="1800" dirty="0"/>
            </a:br>
            <a:r>
              <a:rPr lang="en-US" sz="1800" b="1" dirty="0">
                <a:latin typeface="Courier New" panose="02070309020205020404" pitchFamily="49" charset="0"/>
                <a:cs typeface="Courier New" panose="02070309020205020404" pitchFamily="49" charset="0"/>
              </a:rPr>
              <a:t>who 		</a:t>
            </a:r>
            <a:r>
              <a:rPr lang="en-US" sz="1800" b="1" dirty="0"/>
              <a:t>Displays who is on the system</a:t>
            </a:r>
            <a:br>
              <a:rPr lang="en-US" sz="1800" b="1" dirty="0"/>
            </a:br>
            <a:br>
              <a:rPr lang="en-US" sz="1800" b="1" dirty="0"/>
            </a:br>
            <a:r>
              <a:rPr lang="en-US" sz="1800" b="1" dirty="0">
                <a:latin typeface="Courier New" panose="02070309020205020404" pitchFamily="49" charset="0"/>
                <a:cs typeface="Courier New" panose="02070309020205020404" pitchFamily="49" charset="0"/>
              </a:rPr>
              <a:t>who am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a:t>
            </a:r>
            <a:r>
              <a:rPr lang="en-US" sz="1800" b="1" dirty="0"/>
              <a:t>	Displays the invoking user</a:t>
            </a:r>
            <a:br>
              <a:rPr lang="en-US" sz="1800" b="1" dirty="0"/>
            </a:br>
            <a:br>
              <a:rPr lang="en-US" sz="1800" b="1" dirty="0"/>
            </a:br>
            <a:r>
              <a:rPr lang="en-US" sz="1800" b="1" dirty="0" err="1">
                <a:latin typeface="Courier New" panose="02070309020205020404" pitchFamily="49" charset="0"/>
                <a:cs typeface="Courier New" panose="02070309020205020404" pitchFamily="49" charset="0"/>
              </a:rPr>
              <a:t>wc</a:t>
            </a:r>
            <a:r>
              <a:rPr lang="en-US" sz="1800" b="1" dirty="0"/>
              <a:t> 		Counts and displays the number of lines, words and characters of a file,</a:t>
            </a:r>
          </a:p>
          <a:p>
            <a:r>
              <a:rPr lang="en-US" sz="1800" b="1" dirty="0"/>
              <a:t>			Usage: </a:t>
            </a:r>
            <a:r>
              <a:rPr lang="en-US" sz="1800" b="1" dirty="0" err="1"/>
              <a:t>wc</a:t>
            </a:r>
            <a:r>
              <a:rPr lang="en-US" sz="1800" b="1" dirty="0"/>
              <a:t> [options] &lt;filename&gt;</a:t>
            </a:r>
          </a:p>
          <a:p>
            <a:r>
              <a:rPr lang="en-US" sz="1800" b="1" dirty="0"/>
              <a:t>			Options: -c count character only.</a:t>
            </a:r>
          </a:p>
          <a:p>
            <a:r>
              <a:rPr lang="en-US" sz="1800" b="1" dirty="0"/>
              <a:t>				  -l count lines only.</a:t>
            </a:r>
          </a:p>
          <a:p>
            <a:r>
              <a:rPr lang="en-US" sz="1800" b="1" dirty="0"/>
              <a:t>				  -w count words only</a:t>
            </a:r>
            <a:br>
              <a:rPr lang="en-US" sz="1800" b="1" dirty="0"/>
            </a:br>
            <a:br>
              <a:rPr lang="en-US" sz="1800" b="1" dirty="0"/>
            </a:br>
            <a:r>
              <a:rPr lang="en-US" sz="1800" b="1" dirty="0">
                <a:latin typeface="Courier New" panose="02070309020205020404" pitchFamily="49" charset="0"/>
                <a:cs typeface="Courier New" panose="02070309020205020404" pitchFamily="49" charset="0"/>
              </a:rPr>
              <a:t>date, </a:t>
            </a:r>
            <a:r>
              <a:rPr lang="en-US" sz="1800" b="1" dirty="0" err="1">
                <a:latin typeface="Courier New" panose="02070309020205020404" pitchFamily="49" charset="0"/>
                <a:cs typeface="Courier New" panose="02070309020205020404" pitchFamily="49" charset="0"/>
              </a:rPr>
              <a:t>cal</a:t>
            </a:r>
            <a:r>
              <a:rPr lang="en-US" sz="1800" b="1" dirty="0">
                <a:latin typeface="Courier New" panose="02070309020205020404" pitchFamily="49" charset="0"/>
                <a:cs typeface="Courier New" panose="02070309020205020404" pitchFamily="49" charset="0"/>
              </a:rPr>
              <a:t>	</a:t>
            </a:r>
            <a:r>
              <a:rPr lang="en-US" sz="1800" b="1" dirty="0"/>
              <a:t>Display Date and </a:t>
            </a:r>
            <a:r>
              <a:rPr lang="en-US" sz="1800" b="1" dirty="0" err="1"/>
              <a:t>cal</a:t>
            </a:r>
            <a:br>
              <a:rPr lang="en-US" sz="1800" b="1"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whatis</a:t>
            </a:r>
            <a:r>
              <a:rPr lang="en-US" sz="1800" b="1" dirty="0">
                <a:latin typeface="Courier New" panose="02070309020205020404" pitchFamily="49" charset="0"/>
                <a:cs typeface="Courier New" panose="02070309020205020404" pitchFamily="49" charset="0"/>
              </a:rPr>
              <a:t>		</a:t>
            </a:r>
            <a:r>
              <a:rPr lang="en-US" sz="1800" b="1" dirty="0" err="1"/>
              <a:t>whatis</a:t>
            </a:r>
            <a:r>
              <a:rPr lang="en-US" sz="1800" b="1" dirty="0"/>
              <a:t> </a:t>
            </a:r>
            <a:r>
              <a:rPr lang="en-US" sz="1800" b="1" dirty="0" err="1"/>
              <a:t>cp</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a:t>
            </a:r>
            <a:r>
              <a:rPr lang="en-US" sz="1800" b="1" dirty="0" err="1"/>
              <a:t>cp</a:t>
            </a:r>
            <a:r>
              <a:rPr lang="en-US" sz="1800" b="1" dirty="0"/>
              <a:t>(1)   - Copies files.</a:t>
            </a:r>
          </a:p>
          <a:p>
            <a:r>
              <a:rPr lang="en-US" sz="1800" b="1" dirty="0"/>
              <a:t>		</a:t>
            </a:r>
            <a:r>
              <a:rPr lang="en-US" sz="1800" b="1" dirty="0" err="1"/>
              <a:t>cp</a:t>
            </a:r>
            <a:r>
              <a:rPr lang="en-US" sz="1800" b="1" dirty="0"/>
              <a:t> ("1")                - copy files and directories</a:t>
            </a:r>
          </a:p>
          <a:p>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68580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Commands-An Overview</a:t>
            </a:r>
          </a:p>
        </p:txBody>
      </p:sp>
      <p:sp>
        <p:nvSpPr>
          <p:cNvPr id="3" name="Content Placeholder 2"/>
          <p:cNvSpPr>
            <a:spLocks noGrp="1"/>
          </p:cNvSpPr>
          <p:nvPr>
            <p:ph idx="1"/>
          </p:nvPr>
        </p:nvSpPr>
        <p:spPr>
          <a:xfrm>
            <a:off x="646111" y="1568824"/>
            <a:ext cx="8946541" cy="4195481"/>
          </a:xfrm>
        </p:spPr>
        <p:txBody>
          <a:bodyPr>
            <a:normAutofit fontScale="92500" lnSpcReduction="10000"/>
          </a:bodyPr>
          <a:lstStyle/>
          <a:p>
            <a:r>
              <a:rPr lang="en-US" sz="1800" b="1" dirty="0"/>
              <a:t>PERMISSIONS AND FILE STORAGE:</a:t>
            </a:r>
            <a:br>
              <a:rPr lang="en-US" sz="1800" b="1" dirty="0"/>
            </a:br>
            <a:br>
              <a:rPr lang="en-US" sz="1800" b="1" dirty="0"/>
            </a:br>
            <a:r>
              <a:rPr lang="en-US" sz="1800" b="1" dirty="0" err="1">
                <a:latin typeface="Courier New" panose="02070309020205020404" pitchFamily="49" charset="0"/>
                <a:cs typeface="Courier New" panose="02070309020205020404" pitchFamily="49" charset="0"/>
              </a:rPr>
              <a:t>chmod</a:t>
            </a:r>
            <a:r>
              <a:rPr lang="en-US" sz="1800" dirty="0"/>
              <a:t>		</a:t>
            </a:r>
            <a:r>
              <a:rPr lang="en-US" sz="1800" b="1" dirty="0"/>
              <a:t>Set the permission on a file or a directory</a:t>
            </a:r>
          </a:p>
          <a:p>
            <a:r>
              <a:rPr lang="en-US" sz="1800" b="1" dirty="0"/>
              <a:t>			Usage: </a:t>
            </a:r>
            <a:r>
              <a:rPr lang="en-US" sz="1800" b="1" dirty="0" err="1"/>
              <a:t>chmod</a:t>
            </a:r>
            <a:r>
              <a:rPr lang="en-US" sz="1800" b="1" dirty="0"/>
              <a:t> [options] &lt; permission&gt; </a:t>
            </a:r>
            <a:br>
              <a:rPr lang="en-US" sz="1800" b="1" dirty="0"/>
            </a:br>
            <a:br>
              <a:rPr lang="en-US" sz="1800" b="1" dirty="0"/>
            </a:br>
            <a:r>
              <a:rPr lang="en-US" sz="1800" b="1" dirty="0" err="1">
                <a:latin typeface="Courier New" panose="02070309020205020404" pitchFamily="49" charset="0"/>
                <a:cs typeface="Courier New" panose="02070309020205020404" pitchFamily="49" charset="0"/>
              </a:rPr>
              <a:t>passwd</a:t>
            </a:r>
            <a:r>
              <a:rPr lang="en-US" sz="1800" b="1" dirty="0"/>
              <a:t> 		Change the password.</a:t>
            </a:r>
            <a:br>
              <a:rPr lang="en-US" sz="1800" b="1" dirty="0"/>
            </a:br>
            <a:br>
              <a:rPr lang="en-US" sz="1800" b="1" dirty="0"/>
            </a:br>
            <a:r>
              <a:rPr lang="en-US" sz="1800" b="1" dirty="0" err="1">
                <a:latin typeface="Courier New" panose="02070309020205020404" pitchFamily="49" charset="0"/>
                <a:cs typeface="Courier New" panose="02070309020205020404" pitchFamily="49" charset="0"/>
              </a:rPr>
              <a:t>df</a:t>
            </a:r>
            <a:r>
              <a:rPr lang="en-US" sz="1800" b="1" dirty="0"/>
              <a:t> 		Displays the amount of free and used disk space</a:t>
            </a:r>
            <a:br>
              <a:rPr lang="en-US" sz="1800" b="1" dirty="0"/>
            </a:br>
            <a:br>
              <a:rPr lang="en-US" sz="1800" b="1" dirty="0"/>
            </a:br>
            <a:r>
              <a:rPr lang="en-US" sz="1800" b="1" dirty="0">
                <a:latin typeface="Courier New" panose="02070309020205020404" pitchFamily="49" charset="0"/>
                <a:cs typeface="Courier New" panose="02070309020205020404" pitchFamily="49" charset="0"/>
              </a:rPr>
              <a:t>du</a:t>
            </a:r>
            <a:r>
              <a:rPr lang="en-US" sz="1800" b="1" dirty="0"/>
              <a:t> 		Displays the amount of disk usage.</a:t>
            </a:r>
            <a:br>
              <a:rPr lang="en-US" sz="1800" b="1" dirty="0"/>
            </a:br>
            <a:br>
              <a:rPr lang="en-US" sz="1800" b="1" dirty="0"/>
            </a:br>
            <a:r>
              <a:rPr lang="en-US" sz="1800" b="1" dirty="0">
                <a:latin typeface="Courier New" panose="02070309020205020404" pitchFamily="49" charset="0"/>
                <a:cs typeface="Courier New" panose="02070309020205020404" pitchFamily="49" charset="0"/>
              </a:rPr>
              <a:t>quota</a:t>
            </a:r>
            <a:r>
              <a:rPr lang="en-US" sz="1800" b="1" dirty="0"/>
              <a:t> 		Displays the amount of disk space used.</a:t>
            </a:r>
          </a:p>
          <a:p>
            <a:r>
              <a:rPr lang="en-US" sz="1800" b="1" dirty="0"/>
              <a:t>		Options: -v Display user’s quota on all file systems</a:t>
            </a:r>
            <a:br>
              <a:rPr lang="en-US" sz="1800" b="1" dirty="0"/>
            </a:br>
            <a:r>
              <a:rPr lang="en-US" sz="1800" b="1" dirty="0"/>
              <a:t>			</a:t>
            </a:r>
            <a:r>
              <a:rPr lang="nb-NO" sz="1800" b="1" dirty="0"/>
              <a:t>quota -v</a:t>
            </a:r>
          </a:p>
          <a:p>
            <a:r>
              <a:rPr lang="nb-NO" sz="1800" b="1" dirty="0"/>
              <a:t>			Disk quotas for user ecibat01 (uid ramesh_k): 11MB</a:t>
            </a:r>
          </a:p>
          <a:p>
            <a:endParaRPr lang="en-US" sz="1800" b="1" dirty="0"/>
          </a:p>
        </p:txBody>
      </p:sp>
    </p:spTree>
    <p:extLst>
      <p:ext uri="{BB962C8B-B14F-4D97-AF65-F5344CB8AC3E}">
        <p14:creationId xmlns:p14="http://schemas.microsoft.com/office/powerpoint/2010/main" val="50199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Commands-An Overview</a:t>
            </a:r>
          </a:p>
        </p:txBody>
      </p:sp>
      <p:sp>
        <p:nvSpPr>
          <p:cNvPr id="3" name="Content Placeholder 2"/>
          <p:cNvSpPr>
            <a:spLocks noGrp="1"/>
          </p:cNvSpPr>
          <p:nvPr>
            <p:ph idx="1"/>
          </p:nvPr>
        </p:nvSpPr>
        <p:spPr>
          <a:xfrm>
            <a:off x="646111" y="1568824"/>
            <a:ext cx="8946541" cy="4195481"/>
          </a:xfrm>
        </p:spPr>
        <p:txBody>
          <a:bodyPr>
            <a:normAutofit/>
          </a:bodyPr>
          <a:lstStyle/>
          <a:p>
            <a:r>
              <a:rPr lang="en-US" sz="1800" b="1" dirty="0"/>
              <a:t>PROCESSES:</a:t>
            </a:r>
            <a:br>
              <a:rPr lang="en-US" sz="1800" b="1" dirty="0"/>
            </a:br>
            <a:br>
              <a:rPr lang="en-US" sz="1800" b="1" dirty="0"/>
            </a:br>
            <a:r>
              <a:rPr lang="en-US" sz="1800" b="1" dirty="0" err="1">
                <a:latin typeface="Courier New" panose="02070309020205020404" pitchFamily="49" charset="0"/>
                <a:cs typeface="Courier New" panose="02070309020205020404" pitchFamily="49" charset="0"/>
              </a:rPr>
              <a:t>ps</a:t>
            </a:r>
            <a:r>
              <a:rPr lang="en-US" sz="1800" b="1" dirty="0"/>
              <a:t> 		Displays the active processes.</a:t>
            </a:r>
            <a:br>
              <a:rPr lang="en-US" sz="1800" b="1" dirty="0"/>
            </a:br>
            <a:r>
              <a:rPr lang="en-US" sz="1800" b="1" dirty="0"/>
              <a:t>		Includes the process number, process name and process time.</a:t>
            </a:r>
          </a:p>
          <a:p>
            <a:r>
              <a:rPr lang="en-US" sz="1800" b="1" dirty="0"/>
              <a:t>			Options: -a</a:t>
            </a:r>
            <a:br>
              <a:rPr lang="en-US" sz="1800" b="1" dirty="0"/>
            </a:br>
            <a:br>
              <a:rPr lang="en-US" sz="1800" b="1" dirty="0"/>
            </a:br>
            <a:r>
              <a:rPr lang="en-US" sz="1800" b="1" dirty="0">
                <a:latin typeface="Courier New" panose="02070309020205020404" pitchFamily="49" charset="0"/>
                <a:cs typeface="Courier New" panose="02070309020205020404" pitchFamily="49" charset="0"/>
              </a:rPr>
              <a:t>kill</a:t>
            </a:r>
            <a:r>
              <a:rPr lang="en-US" sz="1800" b="1" dirty="0"/>
              <a:t> 		Terminates a process.</a:t>
            </a:r>
          </a:p>
          <a:p>
            <a:r>
              <a:rPr lang="en-US" sz="1800" b="1" dirty="0"/>
              <a:t>			Usage: kill [options] &lt;process-number&gt;</a:t>
            </a:r>
          </a:p>
          <a:p>
            <a:r>
              <a:rPr lang="en-US" sz="1800" b="1" dirty="0"/>
              <a:t>			Options: -9 absolute kill.</a:t>
            </a:r>
            <a:br>
              <a:rPr lang="en-US" sz="1800" b="1" dirty="0"/>
            </a:br>
            <a:br>
              <a:rPr lang="en-US" sz="1800" b="1" dirty="0"/>
            </a:br>
            <a:r>
              <a:rPr lang="en-US" sz="1800" b="1" dirty="0">
                <a:latin typeface="Courier New" panose="02070309020205020404" pitchFamily="49" charset="0"/>
                <a:cs typeface="Courier New" panose="02070309020205020404" pitchFamily="49" charset="0"/>
              </a:rPr>
              <a:t>control z </a:t>
            </a:r>
            <a:r>
              <a:rPr lang="en-US" sz="1800" b="1" dirty="0"/>
              <a:t>	Stops a current process.</a:t>
            </a:r>
          </a:p>
        </p:txBody>
      </p:sp>
    </p:spTree>
    <p:extLst>
      <p:ext uri="{BB962C8B-B14F-4D97-AF65-F5344CB8AC3E}">
        <p14:creationId xmlns:p14="http://schemas.microsoft.com/office/powerpoint/2010/main" val="608540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Commands-An Overview</a:t>
            </a:r>
          </a:p>
        </p:txBody>
      </p:sp>
      <p:sp>
        <p:nvSpPr>
          <p:cNvPr id="3" name="Content Placeholder 2"/>
          <p:cNvSpPr>
            <a:spLocks noGrp="1"/>
          </p:cNvSpPr>
          <p:nvPr>
            <p:ph idx="1"/>
          </p:nvPr>
        </p:nvSpPr>
        <p:spPr>
          <a:xfrm>
            <a:off x="646111" y="1568824"/>
            <a:ext cx="8946541" cy="4195481"/>
          </a:xfrm>
        </p:spPr>
        <p:txBody>
          <a:bodyPr>
            <a:normAutofit fontScale="92500" lnSpcReduction="20000"/>
          </a:bodyPr>
          <a:lstStyle/>
          <a:p>
            <a:r>
              <a:rPr lang="en-US" sz="1800" b="1" dirty="0"/>
              <a:t>ENVIRONMENT:</a:t>
            </a:r>
            <a:br>
              <a:rPr lang="en-US" sz="1800" b="1" dirty="0"/>
            </a:br>
            <a:br>
              <a:rPr lang="en-US" sz="1800" b="1" dirty="0"/>
            </a:br>
            <a:r>
              <a:rPr lang="en-US" sz="1800" b="1" dirty="0" err="1">
                <a:latin typeface="Courier New" panose="02070309020205020404" pitchFamily="49" charset="0"/>
                <a:cs typeface="Courier New" panose="02070309020205020404" pitchFamily="49" charset="0"/>
              </a:rPr>
              <a:t>env</a:t>
            </a:r>
            <a:r>
              <a:rPr lang="en-US" sz="1800" b="1" dirty="0"/>
              <a:t> 		Show all the environment variables.</a:t>
            </a:r>
          </a:p>
          <a:p>
            <a:r>
              <a:rPr lang="en-US" sz="1800" b="1" dirty="0"/>
              <a:t>		Usage: </a:t>
            </a:r>
            <a:r>
              <a:rPr lang="en-US" sz="1800" b="1" dirty="0" err="1"/>
              <a:t>env</a:t>
            </a:r>
            <a:endParaRPr lang="en-US" sz="1800" b="1" dirty="0"/>
          </a:p>
          <a:p>
            <a:r>
              <a:rPr lang="en-US" sz="1800" b="1" dirty="0"/>
              <a:t>			Some Environment variables:</a:t>
            </a:r>
          </a:p>
          <a:p>
            <a:r>
              <a:rPr lang="en-US" sz="1800" b="1" dirty="0"/>
              <a:t>			HOME : home directory</a:t>
            </a:r>
          </a:p>
          <a:p>
            <a:r>
              <a:rPr lang="en-US" sz="1800" b="1" dirty="0"/>
              <a:t>			PATH: search path for commands</a:t>
            </a:r>
          </a:p>
          <a:p>
            <a:r>
              <a:rPr lang="en-US" sz="1800" b="1" dirty="0"/>
              <a:t>			TERM: terminal type</a:t>
            </a:r>
          </a:p>
          <a:p>
            <a:r>
              <a:rPr lang="en-US" sz="1800" b="1" dirty="0"/>
              <a:t>			USER: username</a:t>
            </a:r>
          </a:p>
          <a:p>
            <a:r>
              <a:rPr lang="en-US" sz="1800" b="1" dirty="0"/>
              <a:t>			DISPLAY: the name of the machine to which the display is sent.</a:t>
            </a:r>
          </a:p>
          <a:p>
            <a:r>
              <a:rPr lang="en-US" sz="1800" b="1" dirty="0"/>
              <a:t>			SHELL: the current shell</a:t>
            </a:r>
          </a:p>
          <a:p>
            <a:r>
              <a:rPr lang="en-US" sz="1800" b="1" dirty="0"/>
              <a:t>			PWD: the current directory.</a:t>
            </a:r>
          </a:p>
          <a:p>
            <a:r>
              <a:rPr lang="en-US" sz="1800" b="1" dirty="0"/>
              <a:t>			EDITOR : the default text editor</a:t>
            </a:r>
          </a:p>
          <a:p>
            <a:endParaRPr lang="en-US" sz="1800" dirty="0"/>
          </a:p>
        </p:txBody>
      </p:sp>
    </p:spTree>
    <p:extLst>
      <p:ext uri="{BB962C8B-B14F-4D97-AF65-F5344CB8AC3E}">
        <p14:creationId xmlns:p14="http://schemas.microsoft.com/office/powerpoint/2010/main" val="2829817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Commands-An Overview</a:t>
            </a:r>
          </a:p>
        </p:txBody>
      </p:sp>
      <p:sp>
        <p:nvSpPr>
          <p:cNvPr id="3" name="Content Placeholder 2"/>
          <p:cNvSpPr>
            <a:spLocks noGrp="1"/>
          </p:cNvSpPr>
          <p:nvPr>
            <p:ph idx="1"/>
          </p:nvPr>
        </p:nvSpPr>
        <p:spPr>
          <a:xfrm>
            <a:off x="646111" y="1568824"/>
            <a:ext cx="8946541" cy="4195481"/>
          </a:xfrm>
        </p:spPr>
        <p:txBody>
          <a:bodyPr>
            <a:normAutofit fontScale="92500" lnSpcReduction="20000"/>
          </a:bodyPr>
          <a:lstStyle/>
          <a:p>
            <a:r>
              <a:rPr lang="en-US" sz="1800" b="1" dirty="0" err="1">
                <a:latin typeface="Courier New" panose="02070309020205020404" pitchFamily="49" charset="0"/>
                <a:cs typeface="Courier New" panose="02070309020205020404" pitchFamily="49" charset="0"/>
              </a:rPr>
              <a:t>printenv</a:t>
            </a:r>
            <a:r>
              <a:rPr lang="en-US" sz="1800" b="1" dirty="0"/>
              <a:t> 		Show all or specified environment variable.</a:t>
            </a:r>
          </a:p>
          <a:p>
            <a:r>
              <a:rPr lang="en-US" sz="1800" b="1" dirty="0"/>
              <a:t>				Usage: </a:t>
            </a:r>
            <a:r>
              <a:rPr lang="en-US" sz="1800" b="1" dirty="0" err="1"/>
              <a:t>printenv</a:t>
            </a:r>
            <a:endParaRPr lang="en-US" sz="1800" b="1" dirty="0"/>
          </a:p>
          <a:p>
            <a:r>
              <a:rPr lang="en-US" sz="1800" b="1" dirty="0"/>
              <a:t>				</a:t>
            </a:r>
            <a:r>
              <a:rPr lang="en-US" sz="1800" b="1" dirty="0" err="1"/>
              <a:t>printenv</a:t>
            </a:r>
            <a:r>
              <a:rPr lang="en-US" sz="1800" b="1" dirty="0"/>
              <a:t> &lt;variable-name&gt; will print only this variable</a:t>
            </a:r>
            <a:br>
              <a:rPr lang="en-US" sz="1800" b="1" dirty="0"/>
            </a:br>
            <a:br>
              <a:rPr lang="en-US" sz="1800" b="1" dirty="0"/>
            </a:br>
            <a:r>
              <a:rPr lang="en-US" sz="1800" b="1" dirty="0" err="1">
                <a:latin typeface="Courier New" panose="02070309020205020404" pitchFamily="49" charset="0"/>
                <a:cs typeface="Courier New" panose="02070309020205020404" pitchFamily="49" charset="0"/>
              </a:rPr>
              <a:t>setenv</a:t>
            </a:r>
            <a:r>
              <a:rPr lang="en-US" sz="1800" b="1" dirty="0"/>
              <a:t> 			Sets a particular environment variable.</a:t>
            </a:r>
          </a:p>
          <a:p>
            <a:r>
              <a:rPr lang="en-US" sz="1800" b="1" dirty="0"/>
              <a:t>				Usage: </a:t>
            </a:r>
            <a:r>
              <a:rPr lang="en-US" sz="1800" b="1" dirty="0" err="1"/>
              <a:t>setenv</a:t>
            </a:r>
            <a:r>
              <a:rPr lang="en-US" sz="1800" b="1" dirty="0"/>
              <a:t> &lt;variable-name&gt; &lt;value&gt;</a:t>
            </a:r>
          </a:p>
          <a:p>
            <a:r>
              <a:rPr lang="en-US" sz="1800" b="1" dirty="0"/>
              <a:t>				</a:t>
            </a:r>
            <a:r>
              <a:rPr lang="en-US" sz="1800" b="1" dirty="0" err="1"/>
              <a:t>Eg</a:t>
            </a:r>
            <a:r>
              <a:rPr lang="en-US" sz="1800" b="1" dirty="0"/>
              <a:t>: </a:t>
            </a:r>
            <a:r>
              <a:rPr lang="en-US" sz="1800" b="1" dirty="0" err="1"/>
              <a:t>setenv</a:t>
            </a:r>
            <a:r>
              <a:rPr lang="en-US" sz="1800" b="1" dirty="0"/>
              <a:t> EDITOR </a:t>
            </a:r>
            <a:r>
              <a:rPr lang="en-US" sz="1800" b="1" dirty="0" err="1"/>
              <a:t>emacs</a:t>
            </a:r>
            <a:r>
              <a:rPr lang="en-US" sz="1800" b="1" dirty="0"/>
              <a:t>.</a:t>
            </a:r>
          </a:p>
          <a:p>
            <a:r>
              <a:rPr lang="en-US" sz="1800" b="1" dirty="0"/>
              <a:t>				</a:t>
            </a:r>
            <a:r>
              <a:rPr lang="en-US" sz="1800" b="1" dirty="0" err="1"/>
              <a:t>setenv</a:t>
            </a:r>
            <a:r>
              <a:rPr lang="en-US" sz="1800" b="1" dirty="0"/>
              <a:t> DISPLAY bernini.arc.cmu.edu:0.0</a:t>
            </a:r>
            <a:br>
              <a:rPr lang="en-US" sz="1800" b="1" dirty="0"/>
            </a:br>
            <a:r>
              <a:rPr lang="en-US" sz="1800" b="1" dirty="0"/>
              <a:t>NETWORKING:</a:t>
            </a:r>
            <a:br>
              <a:rPr lang="en-US" sz="1800" b="1" dirty="0"/>
            </a:br>
            <a:br>
              <a:rPr lang="en-US" sz="1800" b="1" dirty="0"/>
            </a:br>
            <a:r>
              <a:rPr lang="en-US" sz="1800" b="1" dirty="0">
                <a:latin typeface="Courier New" panose="02070309020205020404" pitchFamily="49" charset="0"/>
                <a:cs typeface="Courier New" panose="02070309020205020404" pitchFamily="49" charset="0"/>
              </a:rPr>
              <a:t>telnet</a:t>
            </a:r>
            <a:r>
              <a:rPr lang="en-US" sz="1800" b="1" dirty="0"/>
              <a:t> 			Connects to a remote computer.</a:t>
            </a:r>
            <a:br>
              <a:rPr lang="en-US" sz="1800" b="1" dirty="0"/>
            </a:br>
            <a:r>
              <a:rPr lang="en-US" sz="1800" b="1" dirty="0"/>
              <a:t>			Essential </a:t>
            </a:r>
            <a:r>
              <a:rPr lang="en-US" sz="1800" b="1" dirty="0" err="1"/>
              <a:t>telnetting</a:t>
            </a:r>
            <a:r>
              <a:rPr lang="en-US" sz="1800" b="1" dirty="0"/>
              <a:t> steps:</a:t>
            </a:r>
          </a:p>
          <a:p>
            <a:r>
              <a:rPr lang="en-US" sz="1800" b="1" dirty="0"/>
              <a:t>				telnet &lt;remote-hostname&gt;</a:t>
            </a:r>
          </a:p>
          <a:p>
            <a:r>
              <a:rPr lang="en-US" sz="1800" b="1" dirty="0"/>
              <a:t>				</a:t>
            </a:r>
            <a:r>
              <a:rPr lang="en-US" sz="1800" b="1" dirty="0" err="1"/>
              <a:t>Eg</a:t>
            </a:r>
            <a:r>
              <a:rPr lang="en-US" sz="1800" b="1" dirty="0"/>
              <a:t>: telnet janus.arc.cmu.edu</a:t>
            </a:r>
          </a:p>
        </p:txBody>
      </p:sp>
    </p:spTree>
    <p:extLst>
      <p:ext uri="{BB962C8B-B14F-4D97-AF65-F5344CB8AC3E}">
        <p14:creationId xmlns:p14="http://schemas.microsoft.com/office/powerpoint/2010/main" val="1862103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Commands-An Overview</a:t>
            </a:r>
          </a:p>
        </p:txBody>
      </p:sp>
      <p:sp>
        <p:nvSpPr>
          <p:cNvPr id="3" name="Content Placeholder 2"/>
          <p:cNvSpPr>
            <a:spLocks noGrp="1"/>
          </p:cNvSpPr>
          <p:nvPr>
            <p:ph idx="1"/>
          </p:nvPr>
        </p:nvSpPr>
        <p:spPr>
          <a:xfrm>
            <a:off x="646111" y="1568824"/>
            <a:ext cx="8946541" cy="4195481"/>
          </a:xfrm>
        </p:spPr>
        <p:txBody>
          <a:bodyPr>
            <a:normAutofit fontScale="92500" lnSpcReduction="10000"/>
          </a:bodyPr>
          <a:lstStyle/>
          <a:p>
            <a:r>
              <a:rPr lang="en-US" sz="1800" b="1" dirty="0">
                <a:latin typeface="Courier New" panose="02070309020205020404" pitchFamily="49" charset="0"/>
                <a:cs typeface="Courier New" panose="02070309020205020404" pitchFamily="49" charset="0"/>
              </a:rPr>
              <a:t>ftp</a:t>
            </a:r>
            <a:r>
              <a:rPr lang="en-US" sz="1800" dirty="0"/>
              <a:t> 		</a:t>
            </a:r>
            <a:r>
              <a:rPr lang="en-US" sz="1800" b="1" dirty="0"/>
              <a:t>File transfer program: Allows the get and put of files between computer accounts.</a:t>
            </a:r>
          </a:p>
          <a:p>
            <a:r>
              <a:rPr lang="en-US" sz="1800" b="1" dirty="0"/>
              <a:t>			Usage: ftp &lt;remote-hostname&gt;</a:t>
            </a:r>
          </a:p>
          <a:p>
            <a:r>
              <a:rPr lang="en-US" sz="1800" b="1" dirty="0"/>
              <a:t>			Inside 	ftp:	 put &lt;local-filename&gt;</a:t>
            </a:r>
          </a:p>
          <a:p>
            <a:r>
              <a:rPr lang="en-US" sz="1800" b="1" dirty="0"/>
              <a:t>					get &lt;remote-filename&gt;</a:t>
            </a:r>
          </a:p>
          <a:p>
            <a:r>
              <a:rPr lang="en-US" sz="1800" b="1" dirty="0"/>
              <a:t>					</a:t>
            </a:r>
            <a:r>
              <a:rPr lang="en-US" sz="1800" b="1" dirty="0" err="1"/>
              <a:t>mget</a:t>
            </a:r>
            <a:r>
              <a:rPr lang="en-US" sz="1800" b="1" dirty="0"/>
              <a:t> &lt;filename&gt;gets multiple files.</a:t>
            </a:r>
          </a:p>
          <a:p>
            <a:r>
              <a:rPr lang="en-US" sz="1800" b="1" dirty="0"/>
              <a:t>					</a:t>
            </a:r>
            <a:r>
              <a:rPr lang="en-US" sz="1800" b="1" dirty="0" err="1"/>
              <a:t>eg</a:t>
            </a:r>
            <a:r>
              <a:rPr lang="en-US" sz="1800" b="1" dirty="0"/>
              <a:t>: </a:t>
            </a:r>
            <a:r>
              <a:rPr lang="en-US" sz="1800" b="1" dirty="0" err="1"/>
              <a:t>mget</a:t>
            </a:r>
            <a:r>
              <a:rPr lang="en-US" sz="1800" b="1" dirty="0"/>
              <a:t> *	</a:t>
            </a:r>
          </a:p>
          <a:p>
            <a:r>
              <a:rPr lang="en-US" sz="1800" b="1" dirty="0"/>
              <a:t>					</a:t>
            </a:r>
            <a:r>
              <a:rPr lang="en-US" sz="1800" b="1" dirty="0" err="1"/>
              <a:t>mput</a:t>
            </a:r>
            <a:r>
              <a:rPr lang="en-US" sz="1800" b="1" dirty="0"/>
              <a:t> &lt;filename&gt; puts multiple files.</a:t>
            </a:r>
          </a:p>
          <a:p>
            <a:r>
              <a:rPr lang="en-US" sz="1800" b="1" dirty="0"/>
              <a:t>					</a:t>
            </a:r>
            <a:r>
              <a:rPr lang="en-US" sz="1800" b="1" dirty="0" err="1"/>
              <a:t>eg</a:t>
            </a:r>
            <a:r>
              <a:rPr lang="en-US" sz="1800" b="1" dirty="0"/>
              <a:t> </a:t>
            </a:r>
            <a:r>
              <a:rPr lang="en-US" sz="1800" b="1" dirty="0" err="1"/>
              <a:t>mput</a:t>
            </a:r>
            <a:r>
              <a:rPr lang="en-US" sz="1800" b="1" dirty="0"/>
              <a:t> *</a:t>
            </a:r>
          </a:p>
          <a:p>
            <a:r>
              <a:rPr lang="en-US" sz="1800" b="1" dirty="0"/>
              <a:t>					</a:t>
            </a:r>
            <a:r>
              <a:rPr lang="en-US" sz="1800" b="1" dirty="0" err="1"/>
              <a:t>lcd</a:t>
            </a:r>
            <a:r>
              <a:rPr lang="en-US" sz="1800" b="1" dirty="0"/>
              <a:t> changes the local directory.</a:t>
            </a:r>
          </a:p>
          <a:p>
            <a:r>
              <a:rPr lang="en-US" sz="1800" b="1" dirty="0"/>
              <a:t>					help lists all ftp commands.</a:t>
            </a:r>
          </a:p>
          <a:p>
            <a:r>
              <a:rPr lang="en-US" sz="1800" b="1" dirty="0"/>
              <a:t>					quit or bye exits ftp.</a:t>
            </a:r>
          </a:p>
        </p:txBody>
      </p:sp>
    </p:spTree>
    <p:extLst>
      <p:ext uri="{BB962C8B-B14F-4D97-AF65-F5344CB8AC3E}">
        <p14:creationId xmlns:p14="http://schemas.microsoft.com/office/powerpoint/2010/main" val="1005371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 An Introduction :</a:t>
            </a:r>
          </a:p>
        </p:txBody>
      </p:sp>
      <p:sp>
        <p:nvSpPr>
          <p:cNvPr id="3" name="Content Placeholder 2"/>
          <p:cNvSpPr>
            <a:spLocks noGrp="1"/>
          </p:cNvSpPr>
          <p:nvPr>
            <p:ph idx="1"/>
          </p:nvPr>
        </p:nvSpPr>
        <p:spPr>
          <a:xfrm>
            <a:off x="646111" y="1757083"/>
            <a:ext cx="8946541" cy="4195481"/>
          </a:xfrm>
        </p:spPr>
        <p:txBody>
          <a:bodyPr/>
          <a:lstStyle/>
          <a:p>
            <a:pPr>
              <a:buFont typeface="Arial" panose="020B0604020202020204" pitchFamily="34" charset="0"/>
              <a:buChar char="•"/>
            </a:pPr>
            <a:r>
              <a:rPr lang="en-US" dirty="0"/>
              <a:t>The UNIX operating system is a set of programs that act as a link between the computer and the user.</a:t>
            </a:r>
          </a:p>
          <a:p>
            <a:pPr>
              <a:buFont typeface="Arial" panose="020B0604020202020204" pitchFamily="34" charset="0"/>
              <a:buChar char="•"/>
            </a:pPr>
            <a:r>
              <a:rPr lang="en-US" dirty="0"/>
              <a:t>The computer programs that allocate the system resources and coordinate all the details of the computer's internals is called the operating system or kernel.</a:t>
            </a:r>
          </a:p>
          <a:p>
            <a:pPr>
              <a:buFont typeface="Arial" panose="020B0604020202020204" pitchFamily="34" charset="0"/>
              <a:buChar char="•"/>
            </a:pPr>
            <a:r>
              <a:rPr lang="en-US" dirty="0"/>
              <a:t>Unix was originally developed in 1969 by a group of AT&amp;T employees at Bell Labs, including Ken Thompson, Dennis Ritchie.</a:t>
            </a:r>
          </a:p>
          <a:p>
            <a:pPr>
              <a:buFont typeface="Arial" panose="020B0604020202020204" pitchFamily="34" charset="0"/>
              <a:buChar char="•"/>
            </a:pPr>
            <a:r>
              <a:rPr lang="en-US" dirty="0"/>
              <a:t>UNIX is a multi-user, multi-tasking and time sharing operating system. </a:t>
            </a:r>
          </a:p>
          <a:p>
            <a:pPr>
              <a:buFont typeface="Arial" panose="020B0604020202020204" pitchFamily="34" charset="0"/>
              <a:buChar char="•"/>
            </a:pPr>
            <a:r>
              <a:rPr lang="en-US" dirty="0"/>
              <a:t>UNIX is a machine independent operating system (Portable)</a:t>
            </a:r>
          </a:p>
          <a:p>
            <a:pPr>
              <a:buFont typeface="Arial" panose="020B0604020202020204" pitchFamily="34" charset="0"/>
              <a:buChar char="•"/>
            </a:pPr>
            <a:r>
              <a:rPr lang="en-US" dirty="0"/>
              <a:t>UNIX has a very organized file and directory system that allows users to organize and maintain files.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03876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Commands-An Overview</a:t>
            </a:r>
          </a:p>
        </p:txBody>
      </p:sp>
      <p:sp>
        <p:nvSpPr>
          <p:cNvPr id="3" name="Content Placeholder 2"/>
          <p:cNvSpPr>
            <a:spLocks noGrp="1"/>
          </p:cNvSpPr>
          <p:nvPr>
            <p:ph idx="1"/>
          </p:nvPr>
        </p:nvSpPr>
        <p:spPr>
          <a:xfrm>
            <a:off x="646111" y="1568824"/>
            <a:ext cx="8946541" cy="4195481"/>
          </a:xfrm>
        </p:spPr>
        <p:txBody>
          <a:bodyPr>
            <a:normAutofit fontScale="92500" lnSpcReduction="10000"/>
          </a:bodyPr>
          <a:lstStyle/>
          <a:p>
            <a:r>
              <a:rPr lang="en-US" sz="1800" b="1" dirty="0">
                <a:latin typeface="Courier New" panose="02070309020205020404" pitchFamily="49" charset="0"/>
                <a:cs typeface="Courier New" panose="02070309020205020404" pitchFamily="49" charset="0"/>
              </a:rPr>
              <a:t>finger</a:t>
            </a:r>
            <a:r>
              <a:rPr lang="en-US" sz="1800" b="1" dirty="0"/>
              <a:t> 		Display information about local or remote users.</a:t>
            </a:r>
          </a:p>
          <a:p>
            <a:r>
              <a:rPr lang="en-US" sz="1800" b="1" dirty="0"/>
              <a:t>			Usage: finger &lt;user-name&gt;</a:t>
            </a:r>
          </a:p>
          <a:p>
            <a:r>
              <a:rPr lang="en-US" sz="1800" b="1" dirty="0"/>
              <a:t>			finger &lt;user-id&gt;</a:t>
            </a:r>
          </a:p>
          <a:p>
            <a:endParaRPr lang="en-US" sz="1800" b="1" dirty="0"/>
          </a:p>
          <a:p>
            <a:r>
              <a:rPr lang="en-US" sz="1800" b="1" dirty="0"/>
              <a:t>UNIX FILTERS:</a:t>
            </a:r>
            <a:br>
              <a:rPr lang="en-US" sz="1800" b="1" dirty="0"/>
            </a:br>
            <a:br>
              <a:rPr lang="en-US" sz="1800" b="1" dirty="0"/>
            </a:br>
            <a:r>
              <a:rPr lang="en-US" sz="1800" b="1" dirty="0" err="1">
                <a:latin typeface="Courier New" panose="02070309020205020404" pitchFamily="49" charset="0"/>
                <a:cs typeface="Courier New" panose="02070309020205020404" pitchFamily="49" charset="0"/>
              </a:rPr>
              <a:t>grep</a:t>
            </a:r>
            <a:r>
              <a:rPr lang="en-US" sz="1800" b="1" dirty="0"/>
              <a:t> 		Search a file for a matching pattern or regular expression.</a:t>
            </a:r>
          </a:p>
          <a:p>
            <a:r>
              <a:rPr lang="en-US" sz="1800" b="1" dirty="0"/>
              <a:t>			Usage: </a:t>
            </a:r>
            <a:r>
              <a:rPr lang="en-US" sz="1800" b="1" dirty="0" err="1"/>
              <a:t>grep</a:t>
            </a:r>
            <a:r>
              <a:rPr lang="en-US" sz="1800" b="1" dirty="0"/>
              <a:t> [options] &lt;regular-expression&gt; &lt;file-name&gt;</a:t>
            </a:r>
          </a:p>
          <a:p>
            <a:r>
              <a:rPr lang="en-US" sz="1800" b="1" dirty="0"/>
              <a:t>			Options: -n print lines and line numbers</a:t>
            </a:r>
          </a:p>
          <a:p>
            <a:r>
              <a:rPr lang="en-US" sz="1800" b="1" dirty="0"/>
              <a:t>			-v prints all the lines that do not contain the expression.</a:t>
            </a:r>
          </a:p>
          <a:p>
            <a:r>
              <a:rPr lang="en-US" sz="1800" b="1" dirty="0"/>
              <a:t>				</a:t>
            </a:r>
            <a:r>
              <a:rPr lang="en-US" sz="1800" b="1" dirty="0" err="1"/>
              <a:t>Eg</a:t>
            </a:r>
            <a:r>
              <a:rPr lang="en-US" sz="1800" b="1" dirty="0"/>
              <a:t>: </a:t>
            </a:r>
            <a:r>
              <a:rPr lang="en-US" sz="1800" b="1" dirty="0" err="1"/>
              <a:t>grep</a:t>
            </a:r>
            <a:r>
              <a:rPr lang="en-US" sz="1800" b="1" dirty="0"/>
              <a:t> [a-z]*.C filename</a:t>
            </a:r>
          </a:p>
          <a:p>
            <a:r>
              <a:rPr lang="en-US" sz="1800" b="1" dirty="0"/>
              <a:t>				</a:t>
            </a:r>
            <a:r>
              <a:rPr lang="en-US" sz="1800" b="1" dirty="0" err="1"/>
              <a:t>grep</a:t>
            </a:r>
            <a:r>
              <a:rPr lang="en-US" sz="1800" b="1" dirty="0"/>
              <a:t> *[SITE]* filename</a:t>
            </a:r>
          </a:p>
        </p:txBody>
      </p:sp>
    </p:spTree>
    <p:extLst>
      <p:ext uri="{BB962C8B-B14F-4D97-AF65-F5344CB8AC3E}">
        <p14:creationId xmlns:p14="http://schemas.microsoft.com/office/powerpoint/2010/main" val="1073993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Commands-An Overview</a:t>
            </a:r>
          </a:p>
        </p:txBody>
      </p:sp>
      <p:sp>
        <p:nvSpPr>
          <p:cNvPr id="3" name="Content Placeholder 2"/>
          <p:cNvSpPr>
            <a:spLocks noGrp="1"/>
          </p:cNvSpPr>
          <p:nvPr>
            <p:ph idx="1"/>
          </p:nvPr>
        </p:nvSpPr>
        <p:spPr>
          <a:xfrm>
            <a:off x="646111" y="1568824"/>
            <a:ext cx="8946541" cy="4195481"/>
          </a:xfrm>
        </p:spPr>
        <p:txBody>
          <a:bodyPr>
            <a:normAutofit fontScale="77500" lnSpcReduction="20000"/>
          </a:bodyPr>
          <a:lstStyle/>
          <a:p>
            <a:r>
              <a:rPr lang="en-US" sz="1800" b="1" dirty="0">
                <a:latin typeface="Courier New" panose="02070309020205020404" pitchFamily="49" charset="0"/>
                <a:cs typeface="Courier New" panose="02070309020205020404" pitchFamily="49" charset="0"/>
              </a:rPr>
              <a:t>spell</a:t>
            </a:r>
            <a:r>
              <a:rPr lang="en-US" sz="1800" b="1" dirty="0"/>
              <a:t>     	To report the incorrect spells  </a:t>
            </a:r>
            <a:br>
              <a:rPr lang="en-US" sz="1800" b="1" dirty="0"/>
            </a:br>
            <a:r>
              <a:rPr lang="en-US" sz="1800" b="1" dirty="0"/>
              <a:t>			Usage: </a:t>
            </a:r>
            <a:r>
              <a:rPr lang="en-US" sz="1800" b="1" dirty="0" err="1"/>
              <a:t>Welcom</a:t>
            </a:r>
            <a:r>
              <a:rPr lang="en-US" sz="1800" b="1" dirty="0"/>
              <a:t> to </a:t>
            </a:r>
            <a:r>
              <a:rPr lang="en-US" sz="1800" b="1" dirty="0" err="1"/>
              <a:t>Learneng</a:t>
            </a:r>
            <a:r>
              <a:rPr lang="en-US" sz="1800" b="1" dirty="0"/>
              <a:t>  </a:t>
            </a:r>
            <a:r>
              <a:rPr lang="en-US" sz="1800" b="1" dirty="0" err="1"/>
              <a:t>ctrl+d</a:t>
            </a:r>
            <a:br>
              <a:rPr lang="en-US" sz="1800" b="1" dirty="0"/>
            </a:br>
            <a:r>
              <a:rPr lang="en-US" sz="1800" b="1" dirty="0"/>
              <a:t>				Welcome</a:t>
            </a:r>
          </a:p>
          <a:p>
            <a:r>
              <a:rPr lang="en-US" sz="1800" b="1" dirty="0"/>
              <a:t>				Learning</a:t>
            </a:r>
            <a:br>
              <a:rPr lang="en-US" sz="1800" b="1" dirty="0"/>
            </a:br>
            <a:endParaRPr lang="en-US" sz="1800" b="1" dirty="0"/>
          </a:p>
          <a:p>
            <a:r>
              <a:rPr lang="en-US" sz="1800" b="1" dirty="0">
                <a:latin typeface="Courier New" panose="02070309020205020404" pitchFamily="49" charset="0"/>
                <a:cs typeface="Courier New" panose="02070309020205020404" pitchFamily="49" charset="0"/>
              </a:rPr>
              <a:t>head</a:t>
            </a:r>
            <a:r>
              <a:rPr lang="en-US" sz="1800" b="1" dirty="0"/>
              <a:t>		To print top 10 lines</a:t>
            </a:r>
          </a:p>
          <a:p>
            <a:r>
              <a:rPr lang="en-US" sz="1800" b="1" dirty="0">
                <a:latin typeface="Courier New" panose="02070309020205020404" pitchFamily="49" charset="0"/>
                <a:cs typeface="Courier New" panose="02070309020205020404" pitchFamily="49" charset="0"/>
              </a:rPr>
              <a:t>tail</a:t>
            </a:r>
            <a:r>
              <a:rPr lang="en-US" sz="1800" b="1" dirty="0"/>
              <a:t>		To Print 10 lines from the bottom</a:t>
            </a:r>
          </a:p>
          <a:p>
            <a:r>
              <a:rPr lang="en-US" sz="1800" b="1" dirty="0">
                <a:latin typeface="Courier New" panose="02070309020205020404" pitchFamily="49" charset="0"/>
                <a:cs typeface="Courier New" panose="02070309020205020404" pitchFamily="49" charset="0"/>
              </a:rPr>
              <a:t>sort		</a:t>
            </a:r>
            <a:r>
              <a:rPr lang="en-US" sz="1800" b="1" dirty="0"/>
              <a:t>sorts the contents of a text file, line by line.</a:t>
            </a:r>
            <a:br>
              <a:rPr lang="en-US" sz="1800" b="1" dirty="0"/>
            </a:br>
            <a:br>
              <a:rPr lang="en-US" sz="1800" b="1" dirty="0"/>
            </a:br>
            <a:r>
              <a:rPr lang="en-US" sz="1800" b="1" dirty="0">
                <a:latin typeface="Courier New" panose="02070309020205020404" pitchFamily="49" charset="0"/>
                <a:cs typeface="Courier New" panose="02070309020205020404" pitchFamily="49" charset="0"/>
              </a:rPr>
              <a:t>find</a:t>
            </a:r>
            <a:r>
              <a:rPr lang="en-US" sz="1800" b="1" dirty="0"/>
              <a:t>		Search the system for filenames</a:t>
            </a:r>
          </a:p>
          <a:p>
            <a:r>
              <a:rPr lang="en-US" sz="1800" b="1" dirty="0"/>
              <a:t>			Usage: find &lt;pathname&gt; &lt;condition&gt;</a:t>
            </a:r>
            <a:br>
              <a:rPr lang="en-US" sz="1800" b="1" dirty="0"/>
            </a:br>
            <a:endParaRPr lang="en-US" sz="1800" b="1" dirty="0"/>
          </a:p>
          <a:p>
            <a:r>
              <a:rPr lang="en-US" sz="1800" b="1" dirty="0" err="1">
                <a:latin typeface="Courier New" panose="02070309020205020404" pitchFamily="49" charset="0"/>
                <a:cs typeface="Courier New" panose="02070309020205020404" pitchFamily="49" charset="0"/>
              </a:rPr>
              <a:t>cmp</a:t>
            </a:r>
            <a:r>
              <a:rPr lang="en-US" sz="1800" b="1" dirty="0"/>
              <a:t>		Compare 2 files.</a:t>
            </a:r>
          </a:p>
          <a:p>
            <a:r>
              <a:rPr lang="en-US" sz="1800" b="1" dirty="0"/>
              <a:t>			Usage: </a:t>
            </a:r>
            <a:r>
              <a:rPr lang="en-US" sz="1800" b="1" dirty="0" err="1"/>
              <a:t>cmp</a:t>
            </a:r>
            <a:r>
              <a:rPr lang="en-US" sz="1800" b="1" dirty="0"/>
              <a:t> &lt;file1&gt; &lt;file2&gt;</a:t>
            </a:r>
            <a:br>
              <a:rPr lang="en-US" sz="1800" b="1" dirty="0"/>
            </a:br>
            <a:endParaRPr lang="en-US" sz="1800" b="1" dirty="0"/>
          </a:p>
          <a:p>
            <a:r>
              <a:rPr lang="en-US" sz="1800" b="1" dirty="0"/>
              <a:t>diff		Reports the lines that differ between 2 files</a:t>
            </a:r>
            <a:br>
              <a:rPr lang="en-US" sz="1800" b="1" dirty="0"/>
            </a:br>
            <a:r>
              <a:rPr lang="en-US" sz="1800" b="1" dirty="0"/>
              <a:t>			Usage: </a:t>
            </a:r>
            <a:r>
              <a:rPr lang="en-US" sz="1800" b="1" dirty="0" err="1"/>
              <a:t>cmp</a:t>
            </a:r>
            <a:r>
              <a:rPr lang="en-US" sz="1800" b="1" dirty="0"/>
              <a:t> &lt;file1&gt; &lt;file2&gt;</a:t>
            </a:r>
          </a:p>
          <a:p>
            <a:endParaRPr lang="en-US" sz="1800" dirty="0"/>
          </a:p>
        </p:txBody>
      </p:sp>
    </p:spTree>
    <p:extLst>
      <p:ext uri="{BB962C8B-B14F-4D97-AF65-F5344CB8AC3E}">
        <p14:creationId xmlns:p14="http://schemas.microsoft.com/office/powerpoint/2010/main" val="2653335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 Editor</a:t>
            </a:r>
          </a:p>
        </p:txBody>
      </p:sp>
      <p:sp>
        <p:nvSpPr>
          <p:cNvPr id="3" name="Content Placeholder 2"/>
          <p:cNvSpPr>
            <a:spLocks noGrp="1"/>
          </p:cNvSpPr>
          <p:nvPr>
            <p:ph idx="1"/>
          </p:nvPr>
        </p:nvSpPr>
        <p:spPr>
          <a:xfrm>
            <a:off x="646111" y="1568824"/>
            <a:ext cx="8946541" cy="4195481"/>
          </a:xfrm>
        </p:spPr>
        <p:txBody>
          <a:bodyPr>
            <a:normAutofit fontScale="92500" lnSpcReduction="10000"/>
          </a:bodyPr>
          <a:lstStyle/>
          <a:p>
            <a:r>
              <a:rPr lang="en-US" altLang="en-US" dirty="0">
                <a:latin typeface="Verdana" pitchFamily="34" charset="0"/>
              </a:rPr>
              <a:t>Modes of operation of Vi</a:t>
            </a:r>
          </a:p>
          <a:p>
            <a:pPr lvl="2">
              <a:buFontTx/>
              <a:buNone/>
            </a:pPr>
            <a:r>
              <a:rPr lang="en-US" altLang="en-US" dirty="0">
                <a:latin typeface="Verdana" pitchFamily="34" charset="0"/>
              </a:rPr>
              <a:t>	  1) Command mode</a:t>
            </a:r>
          </a:p>
          <a:p>
            <a:pPr lvl="2">
              <a:buFontTx/>
              <a:buNone/>
            </a:pPr>
            <a:r>
              <a:rPr lang="en-US" altLang="en-US" dirty="0">
                <a:latin typeface="Verdana" pitchFamily="34" charset="0"/>
              </a:rPr>
              <a:t>		 2) Insert mode</a:t>
            </a:r>
          </a:p>
          <a:p>
            <a:pPr lvl="2">
              <a:buFontTx/>
              <a:buNone/>
            </a:pPr>
            <a:r>
              <a:rPr lang="en-US" altLang="en-US" b="1" dirty="0">
                <a:latin typeface="Verdana" pitchFamily="34" charset="0"/>
              </a:rPr>
              <a:t>COMMAND MODE</a:t>
            </a:r>
          </a:p>
          <a:p>
            <a:pPr lvl="2"/>
            <a:r>
              <a:rPr lang="en-US" altLang="en-US" dirty="0">
                <a:latin typeface="Verdana" pitchFamily="34" charset="0"/>
              </a:rPr>
              <a:t>	Vi starts up with this mode.</a:t>
            </a:r>
          </a:p>
          <a:p>
            <a:pPr lvl="2"/>
            <a:r>
              <a:rPr lang="en-US" altLang="en-US" dirty="0">
                <a:latin typeface="Verdana" pitchFamily="34" charset="0"/>
              </a:rPr>
              <a:t>	Whatever we type in this mode is taken as a command and not as a</a:t>
            </a:r>
            <a:br>
              <a:rPr lang="en-US" altLang="en-US" dirty="0">
                <a:latin typeface="Verdana" pitchFamily="34" charset="0"/>
              </a:rPr>
            </a:br>
            <a:r>
              <a:rPr lang="en-US" altLang="en-US" dirty="0">
                <a:latin typeface="Verdana" pitchFamily="34" charset="0"/>
              </a:rPr>
              <a:t>  text that needs to be inserted into the file.</a:t>
            </a:r>
          </a:p>
          <a:p>
            <a:pPr lvl="2"/>
            <a:r>
              <a:rPr lang="en-US" altLang="en-US" dirty="0">
                <a:latin typeface="Verdana" pitchFamily="34" charset="0"/>
              </a:rPr>
              <a:t>	This mode helps us to move around the file.</a:t>
            </a:r>
          </a:p>
          <a:p>
            <a:pPr lvl="2">
              <a:buFontTx/>
              <a:buNone/>
            </a:pPr>
            <a:r>
              <a:rPr lang="en-US" altLang="en-US" b="1" dirty="0">
                <a:latin typeface="Verdana" pitchFamily="34" charset="0"/>
              </a:rPr>
              <a:t>INSERT MODE</a:t>
            </a:r>
          </a:p>
          <a:p>
            <a:pPr lvl="2"/>
            <a:r>
              <a:rPr lang="en-US" altLang="en-US" dirty="0">
                <a:latin typeface="Verdana" pitchFamily="34" charset="0"/>
              </a:rPr>
              <a:t>	We must give '</a:t>
            </a:r>
            <a:r>
              <a:rPr lang="en-US" altLang="en-US" dirty="0" err="1">
                <a:latin typeface="Verdana" pitchFamily="34" charset="0"/>
              </a:rPr>
              <a:t>i</a:t>
            </a:r>
            <a:r>
              <a:rPr lang="en-US" altLang="en-US" dirty="0">
                <a:latin typeface="Verdana" pitchFamily="34" charset="0"/>
              </a:rPr>
              <a:t>' to get into insert mode from the command mode.</a:t>
            </a:r>
          </a:p>
          <a:p>
            <a:pPr lvl="2"/>
            <a:r>
              <a:rPr lang="en-US" altLang="en-US" dirty="0">
                <a:latin typeface="Verdana" pitchFamily="34" charset="0"/>
              </a:rPr>
              <a:t>	This text that we type will get into the file only on this mode.</a:t>
            </a:r>
          </a:p>
          <a:p>
            <a:pPr lvl="2"/>
            <a:r>
              <a:rPr lang="en-US" altLang="en-US" dirty="0">
                <a:latin typeface="Verdana" pitchFamily="34" charset="0"/>
              </a:rPr>
              <a:t>	We must give ESC (escape) to quit from the insert mode and get into the command mode.</a:t>
            </a:r>
          </a:p>
          <a:p>
            <a:endParaRPr lang="en-US" dirty="0"/>
          </a:p>
        </p:txBody>
      </p:sp>
    </p:spTree>
    <p:extLst>
      <p:ext uri="{BB962C8B-B14F-4D97-AF65-F5344CB8AC3E}">
        <p14:creationId xmlns:p14="http://schemas.microsoft.com/office/powerpoint/2010/main" val="2420005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 Editor</a:t>
            </a:r>
          </a:p>
        </p:txBody>
      </p:sp>
      <p:sp>
        <p:nvSpPr>
          <p:cNvPr id="3" name="Content Placeholder 2"/>
          <p:cNvSpPr>
            <a:spLocks noGrp="1"/>
          </p:cNvSpPr>
          <p:nvPr>
            <p:ph idx="1"/>
          </p:nvPr>
        </p:nvSpPr>
        <p:spPr>
          <a:xfrm>
            <a:off x="646111" y="1568824"/>
            <a:ext cx="8946541" cy="4195481"/>
          </a:xfrm>
        </p:spPr>
        <p:txBody>
          <a:bodyPr>
            <a:normAutofit fontScale="77500" lnSpcReduction="20000"/>
          </a:bodyPr>
          <a:lstStyle/>
          <a:p>
            <a:r>
              <a:rPr lang="en-US" altLang="en-US" b="1" dirty="0">
                <a:latin typeface="Verdana" pitchFamily="34" charset="0"/>
              </a:rPr>
              <a:t>Vi Commands</a:t>
            </a:r>
          </a:p>
          <a:p>
            <a:pPr lvl="2"/>
            <a:endParaRPr lang="en-US" altLang="en-US" b="1" dirty="0">
              <a:latin typeface="Verdana" pitchFamily="34" charset="0"/>
            </a:endParaRPr>
          </a:p>
          <a:p>
            <a:pPr lvl="2"/>
            <a:r>
              <a:rPr lang="en-US" altLang="en-US" dirty="0">
                <a:latin typeface="Verdana" pitchFamily="34" charset="0"/>
              </a:rPr>
              <a:t>	</a:t>
            </a:r>
            <a:r>
              <a:rPr lang="en-US" altLang="en-US" b="1" dirty="0">
                <a:latin typeface="Verdana" pitchFamily="34" charset="0"/>
              </a:rPr>
              <a:t>Entering into Vi</a:t>
            </a:r>
          </a:p>
          <a:p>
            <a:pPr lvl="2">
              <a:buFontTx/>
              <a:buNone/>
            </a:pPr>
            <a:r>
              <a:rPr lang="en-US" altLang="en-US" dirty="0">
                <a:latin typeface="Verdana" pitchFamily="34" charset="0"/>
              </a:rPr>
              <a:t>			Command used : 1) </a:t>
            </a:r>
            <a:r>
              <a:rPr lang="en-US" altLang="en-US" b="1" dirty="0">
                <a:latin typeface="Verdana" pitchFamily="34" charset="0"/>
              </a:rPr>
              <a:t>vi</a:t>
            </a:r>
            <a:r>
              <a:rPr lang="en-US" altLang="en-US" dirty="0">
                <a:latin typeface="Verdana" pitchFamily="34" charset="0"/>
              </a:rPr>
              <a:t> </a:t>
            </a:r>
            <a:r>
              <a:rPr lang="en-US" altLang="en-US" dirty="0" err="1">
                <a:latin typeface="Verdana" pitchFamily="34" charset="0"/>
              </a:rPr>
              <a:t>file_name</a:t>
            </a:r>
            <a:r>
              <a:rPr lang="en-US" altLang="en-US" dirty="0">
                <a:latin typeface="Verdana" pitchFamily="34" charset="0"/>
              </a:rPr>
              <a:t>  2) </a:t>
            </a:r>
            <a:r>
              <a:rPr lang="en-US" altLang="en-US" b="1" dirty="0">
                <a:latin typeface="Verdana" pitchFamily="34" charset="0"/>
              </a:rPr>
              <a:t>view</a:t>
            </a:r>
            <a:r>
              <a:rPr lang="en-US" altLang="en-US" dirty="0">
                <a:latin typeface="Verdana" pitchFamily="34" charset="0"/>
              </a:rPr>
              <a:t> </a:t>
            </a:r>
            <a:r>
              <a:rPr lang="en-US" altLang="en-US" dirty="0" err="1">
                <a:latin typeface="Verdana" pitchFamily="34" charset="0"/>
              </a:rPr>
              <a:t>file_name</a:t>
            </a:r>
            <a:endParaRPr lang="en-US" altLang="en-US" dirty="0">
              <a:latin typeface="Verdana" pitchFamily="34" charset="0"/>
            </a:endParaRPr>
          </a:p>
          <a:p>
            <a:pPr lvl="2">
              <a:buFontTx/>
              <a:buNone/>
            </a:pPr>
            <a:r>
              <a:rPr lang="en-US" altLang="en-US" dirty="0">
                <a:latin typeface="Verdana" pitchFamily="34" charset="0"/>
              </a:rPr>
              <a:t>		</a:t>
            </a:r>
          </a:p>
          <a:p>
            <a:pPr lvl="2">
              <a:buFontTx/>
              <a:buNone/>
            </a:pPr>
            <a:r>
              <a:rPr lang="en-US" altLang="en-US" dirty="0">
                <a:latin typeface="Verdana" pitchFamily="34" charset="0"/>
              </a:rPr>
              <a:t>			</a:t>
            </a:r>
            <a:r>
              <a:rPr lang="en-US" altLang="en-US" b="1" dirty="0">
                <a:latin typeface="Verdana" pitchFamily="34" charset="0"/>
              </a:rPr>
              <a:t>NOTE :</a:t>
            </a:r>
            <a:r>
              <a:rPr lang="en-US" altLang="en-US" dirty="0">
                <a:latin typeface="Verdana" pitchFamily="34" charset="0"/>
              </a:rPr>
              <a:t> "view" command will open the file in read only mode</a:t>
            </a:r>
          </a:p>
          <a:p>
            <a:pPr lvl="2">
              <a:buFontTx/>
              <a:buNone/>
            </a:pPr>
            <a:endParaRPr lang="en-US" altLang="en-US" dirty="0">
              <a:latin typeface="Verdana" pitchFamily="34" charset="0"/>
            </a:endParaRPr>
          </a:p>
          <a:p>
            <a:pPr lvl="2"/>
            <a:r>
              <a:rPr lang="en-US" altLang="en-US" dirty="0">
                <a:latin typeface="Verdana" pitchFamily="34" charset="0"/>
              </a:rPr>
              <a:t>	</a:t>
            </a:r>
            <a:r>
              <a:rPr lang="en-US" altLang="en-US" b="1" dirty="0">
                <a:latin typeface="Verdana" pitchFamily="34" charset="0"/>
              </a:rPr>
              <a:t>Moving by word</a:t>
            </a:r>
          </a:p>
          <a:p>
            <a:pPr lvl="2">
              <a:buFontTx/>
              <a:buNone/>
            </a:pPr>
            <a:r>
              <a:rPr lang="en-US" altLang="en-US" dirty="0">
                <a:latin typeface="Verdana" pitchFamily="34" charset="0"/>
              </a:rPr>
              <a:t>		</a:t>
            </a:r>
          </a:p>
          <a:p>
            <a:pPr lvl="2">
              <a:buFontTx/>
              <a:buNone/>
            </a:pPr>
            <a:r>
              <a:rPr lang="en-US" altLang="en-US" dirty="0">
                <a:latin typeface="Verdana" pitchFamily="34" charset="0"/>
              </a:rPr>
              <a:t>			w --&gt; beginning of next word</a:t>
            </a:r>
          </a:p>
          <a:p>
            <a:pPr lvl="2">
              <a:buFontTx/>
              <a:buNone/>
            </a:pPr>
            <a:r>
              <a:rPr lang="en-US" altLang="en-US" dirty="0">
                <a:latin typeface="Verdana" pitchFamily="34" charset="0"/>
              </a:rPr>
              <a:t>			</a:t>
            </a:r>
            <a:r>
              <a:rPr lang="en-US" altLang="en-US" dirty="0" err="1">
                <a:latin typeface="Verdana" pitchFamily="34" charset="0"/>
              </a:rPr>
              <a:t>nw</a:t>
            </a:r>
            <a:r>
              <a:rPr lang="en-US" altLang="en-US" dirty="0">
                <a:latin typeface="Verdana" pitchFamily="34" charset="0"/>
              </a:rPr>
              <a:t> --&gt; beginning of nth word	</a:t>
            </a:r>
          </a:p>
          <a:p>
            <a:pPr lvl="2">
              <a:buFontTx/>
              <a:buNone/>
            </a:pPr>
            <a:r>
              <a:rPr lang="en-US" altLang="en-US" dirty="0">
                <a:latin typeface="Verdana" pitchFamily="34" charset="0"/>
              </a:rPr>
              <a:t>			b --&gt; back to previous word</a:t>
            </a:r>
          </a:p>
          <a:p>
            <a:pPr lvl="2">
              <a:buFontTx/>
              <a:buNone/>
            </a:pPr>
            <a:r>
              <a:rPr lang="en-US" altLang="en-US" dirty="0">
                <a:latin typeface="Verdana" pitchFamily="34" charset="0"/>
              </a:rPr>
              <a:t>			</a:t>
            </a:r>
            <a:r>
              <a:rPr lang="en-US" altLang="en-US" dirty="0" err="1">
                <a:latin typeface="Verdana" pitchFamily="34" charset="0"/>
              </a:rPr>
              <a:t>nb</a:t>
            </a:r>
            <a:r>
              <a:rPr lang="en-US" altLang="en-US" dirty="0">
                <a:latin typeface="Verdana" pitchFamily="34" charset="0"/>
              </a:rPr>
              <a:t> --&gt; back to nth previous word</a:t>
            </a:r>
          </a:p>
          <a:p>
            <a:pPr lvl="2">
              <a:buFontTx/>
              <a:buNone/>
            </a:pPr>
            <a:r>
              <a:rPr lang="en-US" altLang="en-US" dirty="0">
                <a:latin typeface="Verdana" pitchFamily="34" charset="0"/>
              </a:rPr>
              <a:t>			e --&gt; end of next word</a:t>
            </a:r>
          </a:p>
          <a:p>
            <a:pPr lvl="2">
              <a:buFontTx/>
              <a:buNone/>
            </a:pPr>
            <a:r>
              <a:rPr lang="en-US" altLang="en-US" dirty="0">
                <a:latin typeface="Verdana" pitchFamily="34" charset="0"/>
              </a:rPr>
              <a:t>			ne --&gt; end of nth next word</a:t>
            </a:r>
          </a:p>
          <a:p>
            <a:pPr lvl="2">
              <a:buFontTx/>
              <a:buNone/>
            </a:pPr>
            <a:endParaRPr lang="en-US" altLang="en-US" dirty="0">
              <a:latin typeface="Verdana" pitchFamily="34" charset="0"/>
            </a:endParaRPr>
          </a:p>
          <a:p>
            <a:pPr lvl="2">
              <a:buFontTx/>
              <a:buNone/>
            </a:pPr>
            <a:endParaRPr lang="en-US" altLang="en-US" dirty="0">
              <a:latin typeface="Verdana" pitchFamily="34" charset="0"/>
            </a:endParaRPr>
          </a:p>
          <a:p>
            <a:endParaRPr lang="en-US" dirty="0"/>
          </a:p>
        </p:txBody>
      </p:sp>
    </p:spTree>
    <p:extLst>
      <p:ext uri="{BB962C8B-B14F-4D97-AF65-F5344CB8AC3E}">
        <p14:creationId xmlns:p14="http://schemas.microsoft.com/office/powerpoint/2010/main" val="766275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 Editor</a:t>
            </a:r>
          </a:p>
        </p:txBody>
      </p:sp>
      <p:sp>
        <p:nvSpPr>
          <p:cNvPr id="3" name="Content Placeholder 2"/>
          <p:cNvSpPr>
            <a:spLocks noGrp="1"/>
          </p:cNvSpPr>
          <p:nvPr>
            <p:ph idx="1"/>
          </p:nvPr>
        </p:nvSpPr>
        <p:spPr>
          <a:xfrm>
            <a:off x="646111" y="1568824"/>
            <a:ext cx="8946541" cy="4195481"/>
          </a:xfrm>
        </p:spPr>
        <p:txBody>
          <a:bodyPr>
            <a:normAutofit fontScale="77500" lnSpcReduction="20000"/>
          </a:bodyPr>
          <a:lstStyle/>
          <a:p>
            <a:pPr lvl="2"/>
            <a:r>
              <a:rPr lang="en-US" altLang="en-US" dirty="0">
                <a:latin typeface="Verdana" pitchFamily="34" charset="0"/>
              </a:rPr>
              <a:t> </a:t>
            </a:r>
            <a:r>
              <a:rPr lang="en-US" altLang="en-US" b="1" dirty="0">
                <a:latin typeface="Verdana" pitchFamily="34" charset="0"/>
              </a:rPr>
              <a:t>Moving by line</a:t>
            </a:r>
          </a:p>
          <a:p>
            <a:pPr lvl="2">
              <a:buFontTx/>
              <a:buNone/>
            </a:pPr>
            <a:r>
              <a:rPr lang="en-US" altLang="en-US" dirty="0">
                <a:latin typeface="Verdana" pitchFamily="34" charset="0"/>
              </a:rPr>
              <a:t>			down arrow --&gt; move down one line</a:t>
            </a:r>
          </a:p>
          <a:p>
            <a:pPr lvl="2">
              <a:buFontTx/>
              <a:buNone/>
            </a:pPr>
            <a:r>
              <a:rPr lang="en-US" altLang="en-US" dirty="0">
                <a:latin typeface="Verdana" pitchFamily="34" charset="0"/>
              </a:rPr>
              <a:t>			up arrow --&gt; move up one line</a:t>
            </a:r>
          </a:p>
          <a:p>
            <a:pPr lvl="2">
              <a:buFontTx/>
              <a:buNone/>
            </a:pPr>
            <a:r>
              <a:rPr lang="en-US" altLang="en-US" dirty="0">
                <a:latin typeface="Verdana" pitchFamily="34" charset="0"/>
              </a:rPr>
              <a:t>			j --&gt; down one line</a:t>
            </a:r>
          </a:p>
          <a:p>
            <a:pPr lvl="2">
              <a:buFontTx/>
              <a:buNone/>
            </a:pPr>
            <a:r>
              <a:rPr lang="en-US" altLang="en-US" dirty="0">
                <a:latin typeface="Verdana" pitchFamily="34" charset="0"/>
              </a:rPr>
              <a:t>			k --&gt; up one line</a:t>
            </a:r>
          </a:p>
          <a:p>
            <a:pPr lvl="2">
              <a:buFontTx/>
              <a:buNone/>
            </a:pPr>
            <a:r>
              <a:rPr lang="en-US" altLang="en-US" dirty="0">
                <a:latin typeface="Verdana" pitchFamily="34" charset="0"/>
              </a:rPr>
              <a:t>			+ --&gt; </a:t>
            </a:r>
            <a:r>
              <a:rPr lang="en-US" altLang="en-US" dirty="0" err="1">
                <a:latin typeface="Verdana" pitchFamily="34" charset="0"/>
              </a:rPr>
              <a:t>begenning</a:t>
            </a:r>
            <a:r>
              <a:rPr lang="en-US" altLang="en-US" dirty="0">
                <a:latin typeface="Verdana" pitchFamily="34" charset="0"/>
              </a:rPr>
              <a:t> of next line down</a:t>
            </a:r>
          </a:p>
          <a:p>
            <a:pPr lvl="2">
              <a:buFontTx/>
              <a:buNone/>
            </a:pPr>
            <a:r>
              <a:rPr lang="en-US" altLang="en-US" dirty="0">
                <a:latin typeface="Verdana" pitchFamily="34" charset="0"/>
              </a:rPr>
              <a:t>			- --&gt; </a:t>
            </a:r>
            <a:r>
              <a:rPr lang="en-US" altLang="en-US" dirty="0" err="1">
                <a:latin typeface="Verdana" pitchFamily="34" charset="0"/>
              </a:rPr>
              <a:t>begenning</a:t>
            </a:r>
            <a:r>
              <a:rPr lang="en-US" altLang="en-US" dirty="0">
                <a:latin typeface="Verdana" pitchFamily="34" charset="0"/>
              </a:rPr>
              <a:t> of next line up</a:t>
            </a:r>
          </a:p>
          <a:p>
            <a:pPr lvl="2">
              <a:buFontTx/>
              <a:buNone/>
            </a:pPr>
            <a:r>
              <a:rPr lang="en-US" altLang="en-US" dirty="0">
                <a:latin typeface="Verdana" pitchFamily="34" charset="0"/>
              </a:rPr>
              <a:t>			^ --&gt; first character of current line</a:t>
            </a:r>
          </a:p>
          <a:p>
            <a:pPr lvl="2">
              <a:buFontTx/>
              <a:buNone/>
            </a:pPr>
            <a:r>
              <a:rPr lang="en-US" altLang="en-US" dirty="0">
                <a:latin typeface="Verdana" pitchFamily="34" charset="0"/>
              </a:rPr>
              <a:t>			$ --&gt; last character of the current line</a:t>
            </a:r>
          </a:p>
          <a:p>
            <a:pPr lvl="2">
              <a:buFontTx/>
              <a:buNone/>
            </a:pPr>
            <a:endParaRPr lang="en-US" altLang="en-US" dirty="0">
              <a:latin typeface="Verdana" pitchFamily="34" charset="0"/>
            </a:endParaRPr>
          </a:p>
          <a:p>
            <a:pPr lvl="2"/>
            <a:r>
              <a:rPr lang="en-US" altLang="en-US" b="1" dirty="0">
                <a:latin typeface="Verdana" pitchFamily="34" charset="0"/>
              </a:rPr>
              <a:t> Moving by block</a:t>
            </a:r>
          </a:p>
          <a:p>
            <a:pPr lvl="2">
              <a:buFontTx/>
              <a:buNone/>
            </a:pPr>
            <a:r>
              <a:rPr lang="en-US" altLang="en-US" dirty="0">
                <a:latin typeface="Verdana" pitchFamily="34" charset="0"/>
              </a:rPr>
              <a:t>			( --&gt; beginning of the </a:t>
            </a:r>
            <a:r>
              <a:rPr lang="en-US" altLang="en-US" dirty="0" err="1">
                <a:latin typeface="Verdana" pitchFamily="34" charset="0"/>
              </a:rPr>
              <a:t>sentance</a:t>
            </a:r>
            <a:endParaRPr lang="en-US" altLang="en-US" dirty="0">
              <a:latin typeface="Verdana" pitchFamily="34" charset="0"/>
            </a:endParaRPr>
          </a:p>
          <a:p>
            <a:pPr lvl="2">
              <a:buFontTx/>
              <a:buNone/>
            </a:pPr>
            <a:r>
              <a:rPr lang="en-US" altLang="en-US" dirty="0">
                <a:latin typeface="Verdana" pitchFamily="34" charset="0"/>
              </a:rPr>
              <a:t>			) --&gt; end of the </a:t>
            </a:r>
            <a:r>
              <a:rPr lang="en-US" altLang="en-US" dirty="0" err="1">
                <a:latin typeface="Verdana" pitchFamily="34" charset="0"/>
              </a:rPr>
              <a:t>sentance</a:t>
            </a:r>
            <a:endParaRPr lang="en-US" altLang="en-US" dirty="0">
              <a:latin typeface="Verdana" pitchFamily="34" charset="0"/>
            </a:endParaRPr>
          </a:p>
          <a:p>
            <a:pPr lvl="2">
              <a:buFontTx/>
              <a:buNone/>
            </a:pPr>
            <a:r>
              <a:rPr lang="en-US" altLang="en-US" dirty="0">
                <a:latin typeface="Verdana" pitchFamily="34" charset="0"/>
              </a:rPr>
              <a:t>			{ --&gt; </a:t>
            </a:r>
            <a:r>
              <a:rPr lang="en-US" altLang="en-US" dirty="0" err="1">
                <a:latin typeface="Verdana" pitchFamily="34" charset="0"/>
              </a:rPr>
              <a:t>begining</a:t>
            </a:r>
            <a:r>
              <a:rPr lang="en-US" altLang="en-US" dirty="0">
                <a:latin typeface="Verdana" pitchFamily="34" charset="0"/>
              </a:rPr>
              <a:t> of the paragraph</a:t>
            </a:r>
          </a:p>
          <a:p>
            <a:pPr lvl="2">
              <a:buFontTx/>
              <a:buNone/>
            </a:pPr>
            <a:r>
              <a:rPr lang="en-US" altLang="en-US" dirty="0">
                <a:latin typeface="Verdana" pitchFamily="34" charset="0"/>
              </a:rPr>
              <a:t>			} --&gt; end of the paragraph</a:t>
            </a:r>
          </a:p>
          <a:p>
            <a:endParaRPr lang="en-US" dirty="0"/>
          </a:p>
        </p:txBody>
      </p:sp>
    </p:spTree>
    <p:extLst>
      <p:ext uri="{BB962C8B-B14F-4D97-AF65-F5344CB8AC3E}">
        <p14:creationId xmlns:p14="http://schemas.microsoft.com/office/powerpoint/2010/main" val="2474557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 Editor</a:t>
            </a:r>
          </a:p>
        </p:txBody>
      </p:sp>
      <p:sp>
        <p:nvSpPr>
          <p:cNvPr id="3" name="Content Placeholder 2"/>
          <p:cNvSpPr>
            <a:spLocks noGrp="1"/>
          </p:cNvSpPr>
          <p:nvPr>
            <p:ph idx="1"/>
          </p:nvPr>
        </p:nvSpPr>
        <p:spPr>
          <a:xfrm>
            <a:off x="646111" y="1568824"/>
            <a:ext cx="8946541" cy="4195481"/>
          </a:xfrm>
        </p:spPr>
        <p:txBody>
          <a:bodyPr>
            <a:normAutofit fontScale="77500" lnSpcReduction="20000"/>
          </a:bodyPr>
          <a:lstStyle/>
          <a:p>
            <a:pPr lvl="2"/>
            <a:r>
              <a:rPr lang="en-US" altLang="en-US" dirty="0">
                <a:latin typeface="Verdana" pitchFamily="34" charset="0"/>
              </a:rPr>
              <a:t> </a:t>
            </a:r>
            <a:r>
              <a:rPr lang="en-US" altLang="en-US" b="1" dirty="0">
                <a:latin typeface="Verdana" pitchFamily="34" charset="0"/>
              </a:rPr>
              <a:t>Moving by screen</a:t>
            </a:r>
          </a:p>
          <a:p>
            <a:pPr lvl="2">
              <a:buFontTx/>
              <a:buNone/>
            </a:pPr>
            <a:endParaRPr lang="en-US" altLang="en-US" dirty="0">
              <a:latin typeface="Verdana" pitchFamily="34" charset="0"/>
            </a:endParaRPr>
          </a:p>
          <a:p>
            <a:pPr lvl="2">
              <a:buFontTx/>
              <a:buNone/>
            </a:pPr>
            <a:r>
              <a:rPr lang="en-US" altLang="en-US" dirty="0">
                <a:latin typeface="Verdana" pitchFamily="34" charset="0"/>
              </a:rPr>
              <a:t>			ctrl + f --&gt; forward 1 screen</a:t>
            </a:r>
          </a:p>
          <a:p>
            <a:pPr lvl="2">
              <a:buFontTx/>
              <a:buNone/>
            </a:pPr>
            <a:r>
              <a:rPr lang="en-US" altLang="en-US" dirty="0">
                <a:latin typeface="Verdana" pitchFamily="34" charset="0"/>
              </a:rPr>
              <a:t>			ctrl + b --&gt; backward 1 screen</a:t>
            </a:r>
          </a:p>
          <a:p>
            <a:pPr lvl="2">
              <a:buFontTx/>
              <a:buNone/>
            </a:pPr>
            <a:r>
              <a:rPr lang="en-US" altLang="en-US" dirty="0">
                <a:latin typeface="Verdana" pitchFamily="34" charset="0"/>
              </a:rPr>
              <a:t>			ctrl + d --&gt; down 1/2 screen</a:t>
            </a:r>
          </a:p>
          <a:p>
            <a:pPr lvl="2">
              <a:buFontTx/>
              <a:buNone/>
            </a:pPr>
            <a:r>
              <a:rPr lang="en-US" altLang="en-US" dirty="0">
                <a:latin typeface="Verdana" pitchFamily="34" charset="0"/>
              </a:rPr>
              <a:t>			ctrl + u --&gt; up 1/2 screen</a:t>
            </a:r>
          </a:p>
          <a:p>
            <a:pPr lvl="2">
              <a:buFontTx/>
              <a:buNone/>
            </a:pPr>
            <a:r>
              <a:rPr lang="en-US" altLang="en-US" dirty="0">
                <a:latin typeface="Verdana" pitchFamily="34" charset="0"/>
              </a:rPr>
              <a:t>			H --&gt; top line on screen</a:t>
            </a:r>
          </a:p>
          <a:p>
            <a:pPr lvl="2">
              <a:buFontTx/>
              <a:buNone/>
            </a:pPr>
            <a:r>
              <a:rPr lang="en-US" altLang="en-US" dirty="0">
                <a:latin typeface="Verdana" pitchFamily="34" charset="0"/>
              </a:rPr>
              <a:t>			M --&gt; mid screen</a:t>
            </a:r>
          </a:p>
          <a:p>
            <a:pPr lvl="2">
              <a:buFontTx/>
              <a:buNone/>
            </a:pPr>
            <a:r>
              <a:rPr lang="en-US" altLang="en-US" dirty="0">
                <a:latin typeface="Verdana" pitchFamily="34" charset="0"/>
              </a:rPr>
              <a:t>			L --&gt; last line on screen</a:t>
            </a:r>
          </a:p>
          <a:p>
            <a:pPr lvl="2">
              <a:buFontTx/>
              <a:buNone/>
            </a:pPr>
            <a:r>
              <a:rPr lang="en-US" altLang="en-US" dirty="0">
                <a:latin typeface="Verdana" pitchFamily="34" charset="0"/>
              </a:rPr>
              <a:t>		</a:t>
            </a:r>
          </a:p>
          <a:p>
            <a:pPr lvl="2"/>
            <a:r>
              <a:rPr lang="en-US" altLang="en-US" dirty="0">
                <a:latin typeface="Verdana" pitchFamily="34" charset="0"/>
              </a:rPr>
              <a:t>	</a:t>
            </a:r>
            <a:r>
              <a:rPr lang="en-US" altLang="en-US" b="1" dirty="0">
                <a:latin typeface="Verdana" pitchFamily="34" charset="0"/>
              </a:rPr>
              <a:t>Moving within the file</a:t>
            </a:r>
          </a:p>
          <a:p>
            <a:pPr lvl="2">
              <a:buFontTx/>
              <a:buNone/>
            </a:pPr>
            <a:endParaRPr lang="en-US" altLang="en-US" dirty="0">
              <a:latin typeface="Verdana" pitchFamily="34" charset="0"/>
            </a:endParaRPr>
          </a:p>
          <a:p>
            <a:pPr lvl="2">
              <a:buFontTx/>
              <a:buNone/>
            </a:pPr>
            <a:r>
              <a:rPr lang="en-US" altLang="en-US" dirty="0">
                <a:latin typeface="Verdana" pitchFamily="34" charset="0"/>
              </a:rPr>
              <a:t>			1G --&gt; first line in the file</a:t>
            </a:r>
          </a:p>
          <a:p>
            <a:pPr lvl="2">
              <a:buFontTx/>
              <a:buNone/>
            </a:pPr>
            <a:r>
              <a:rPr lang="en-US" altLang="en-US" dirty="0">
                <a:latin typeface="Verdana" pitchFamily="34" charset="0"/>
              </a:rPr>
              <a:t>			G --&gt; last line in the file</a:t>
            </a:r>
          </a:p>
          <a:p>
            <a:pPr lvl="2">
              <a:buFontTx/>
              <a:buNone/>
            </a:pPr>
            <a:r>
              <a:rPr lang="en-US" altLang="en-US" dirty="0">
                <a:latin typeface="Verdana" pitchFamily="34" charset="0"/>
              </a:rPr>
              <a:t>			</a:t>
            </a:r>
            <a:r>
              <a:rPr lang="en-US" altLang="en-US" dirty="0" err="1">
                <a:latin typeface="Verdana" pitchFamily="34" charset="0"/>
              </a:rPr>
              <a:t>nG</a:t>
            </a:r>
            <a:r>
              <a:rPr lang="en-US" altLang="en-US" dirty="0">
                <a:latin typeface="Verdana" pitchFamily="34" charset="0"/>
              </a:rPr>
              <a:t> --&gt; nth line in the file</a:t>
            </a:r>
          </a:p>
          <a:p>
            <a:endParaRPr lang="en-US" dirty="0"/>
          </a:p>
        </p:txBody>
      </p:sp>
    </p:spTree>
    <p:extLst>
      <p:ext uri="{BB962C8B-B14F-4D97-AF65-F5344CB8AC3E}">
        <p14:creationId xmlns:p14="http://schemas.microsoft.com/office/powerpoint/2010/main" val="832259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 Editor</a:t>
            </a:r>
          </a:p>
        </p:txBody>
      </p:sp>
      <p:sp>
        <p:nvSpPr>
          <p:cNvPr id="3" name="Content Placeholder 2"/>
          <p:cNvSpPr>
            <a:spLocks noGrp="1"/>
          </p:cNvSpPr>
          <p:nvPr>
            <p:ph idx="1"/>
          </p:nvPr>
        </p:nvSpPr>
        <p:spPr>
          <a:xfrm>
            <a:off x="646111" y="1568824"/>
            <a:ext cx="8946541" cy="4195481"/>
          </a:xfrm>
        </p:spPr>
        <p:txBody>
          <a:bodyPr>
            <a:normAutofit fontScale="77500" lnSpcReduction="20000"/>
          </a:bodyPr>
          <a:lstStyle/>
          <a:p>
            <a:pPr lvl="2"/>
            <a:r>
              <a:rPr lang="en-US" altLang="en-US" dirty="0">
                <a:latin typeface="Verdana" pitchFamily="34" charset="0"/>
              </a:rPr>
              <a:t> </a:t>
            </a:r>
            <a:r>
              <a:rPr lang="en-US" altLang="en-US" b="1" dirty="0">
                <a:latin typeface="Verdana" pitchFamily="34" charset="0"/>
              </a:rPr>
              <a:t>Inserting text</a:t>
            </a:r>
            <a:endParaRPr lang="en-US" altLang="en-US" dirty="0">
              <a:latin typeface="Verdana" pitchFamily="34" charset="0"/>
            </a:endParaRPr>
          </a:p>
          <a:p>
            <a:pPr lvl="2">
              <a:buFontTx/>
              <a:buNone/>
            </a:pPr>
            <a:r>
              <a:rPr lang="en-US" altLang="en-US" dirty="0">
                <a:latin typeface="Verdana" pitchFamily="34" charset="0"/>
              </a:rPr>
              <a:t>			</a:t>
            </a:r>
            <a:r>
              <a:rPr lang="en-US" altLang="en-US" dirty="0" err="1">
                <a:latin typeface="Verdana" pitchFamily="34" charset="0"/>
              </a:rPr>
              <a:t>i</a:t>
            </a:r>
            <a:r>
              <a:rPr lang="en-US" altLang="en-US" dirty="0">
                <a:latin typeface="Verdana" pitchFamily="34" charset="0"/>
              </a:rPr>
              <a:t> --&gt; insert test after cursor</a:t>
            </a:r>
          </a:p>
          <a:p>
            <a:pPr lvl="2">
              <a:buFontTx/>
              <a:buNone/>
            </a:pPr>
            <a:r>
              <a:rPr lang="en-US" altLang="en-US" dirty="0">
                <a:latin typeface="Verdana" pitchFamily="34" charset="0"/>
              </a:rPr>
              <a:t>			I --&gt; insert text at the beginning of line</a:t>
            </a:r>
          </a:p>
          <a:p>
            <a:pPr lvl="2">
              <a:buFontTx/>
              <a:buNone/>
            </a:pPr>
            <a:r>
              <a:rPr lang="en-US" altLang="en-US" dirty="0">
                <a:latin typeface="Verdana" pitchFamily="34" charset="0"/>
              </a:rPr>
              <a:t>			a --&gt; append test after cursor</a:t>
            </a:r>
          </a:p>
          <a:p>
            <a:pPr lvl="2">
              <a:buFontTx/>
              <a:buNone/>
            </a:pPr>
            <a:r>
              <a:rPr lang="en-US" altLang="en-US" dirty="0">
                <a:latin typeface="Verdana" pitchFamily="34" charset="0"/>
              </a:rPr>
              <a:t>			A --&gt; append test at the end of the line</a:t>
            </a:r>
          </a:p>
          <a:p>
            <a:pPr lvl="2">
              <a:buFontTx/>
              <a:buNone/>
            </a:pPr>
            <a:r>
              <a:rPr lang="en-US" altLang="en-US" dirty="0">
                <a:latin typeface="Verdana" pitchFamily="34" charset="0"/>
              </a:rPr>
              <a:t>			o --&gt; open a blank line after the current line for inserting text</a:t>
            </a:r>
          </a:p>
          <a:p>
            <a:pPr lvl="2">
              <a:buFontTx/>
              <a:buNone/>
            </a:pPr>
            <a:r>
              <a:rPr lang="en-US" altLang="en-US" dirty="0">
                <a:latin typeface="Verdana" pitchFamily="34" charset="0"/>
              </a:rPr>
              <a:t>			O --&gt; open a blank line before the current line for inserting </a:t>
            </a:r>
            <a:br>
              <a:rPr lang="en-US" altLang="en-US" dirty="0">
                <a:latin typeface="Verdana" pitchFamily="34" charset="0"/>
              </a:rPr>
            </a:br>
            <a:r>
              <a:rPr lang="en-US" altLang="en-US" dirty="0">
                <a:latin typeface="Verdana" pitchFamily="34" charset="0"/>
              </a:rPr>
              <a:t>		text</a:t>
            </a:r>
          </a:p>
          <a:p>
            <a:pPr lvl="2"/>
            <a:r>
              <a:rPr lang="en-US" altLang="en-US" dirty="0">
                <a:latin typeface="Verdana" pitchFamily="34" charset="0"/>
              </a:rPr>
              <a:t> </a:t>
            </a:r>
            <a:r>
              <a:rPr lang="en-US" altLang="en-US" b="1" dirty="0">
                <a:latin typeface="Verdana" pitchFamily="34" charset="0"/>
              </a:rPr>
              <a:t>Exiting vi</a:t>
            </a:r>
          </a:p>
          <a:p>
            <a:pPr lvl="2">
              <a:buFontTx/>
              <a:buNone/>
            </a:pPr>
            <a:r>
              <a:rPr lang="en-US" altLang="en-US" dirty="0">
                <a:latin typeface="Verdana" pitchFamily="34" charset="0"/>
              </a:rPr>
              <a:t>			:q --&gt; quit - if you have made any changes, vi will warn you 			of this, and you'll need to use one of the other quits.		</a:t>
            </a:r>
          </a:p>
          <a:p>
            <a:pPr lvl="2">
              <a:buFontTx/>
              <a:buNone/>
            </a:pPr>
            <a:r>
              <a:rPr lang="en-US" altLang="en-US" dirty="0">
                <a:latin typeface="Verdana" pitchFamily="34" charset="0"/>
              </a:rPr>
              <a:t>			:w --&gt; write edit buffer to disk</a:t>
            </a:r>
          </a:p>
          <a:p>
            <a:pPr lvl="2">
              <a:buFontTx/>
              <a:buNone/>
            </a:pPr>
            <a:r>
              <a:rPr lang="en-US" altLang="en-US" dirty="0">
                <a:latin typeface="Verdana" pitchFamily="34" charset="0"/>
              </a:rPr>
              <a:t>			:w </a:t>
            </a:r>
            <a:r>
              <a:rPr lang="en-US" altLang="en-US" dirty="0" err="1">
                <a:latin typeface="Verdana" pitchFamily="34" charset="0"/>
              </a:rPr>
              <a:t>file_name</a:t>
            </a:r>
            <a:r>
              <a:rPr lang="en-US" altLang="en-US" dirty="0">
                <a:latin typeface="Verdana" pitchFamily="34" charset="0"/>
              </a:rPr>
              <a:t> --&gt; write edit buffer to disk as filename</a:t>
            </a:r>
          </a:p>
          <a:p>
            <a:pPr lvl="2">
              <a:buFontTx/>
              <a:buNone/>
            </a:pPr>
            <a:r>
              <a:rPr lang="en-US" altLang="en-US" dirty="0">
                <a:latin typeface="Verdana" pitchFamily="34" charset="0"/>
              </a:rPr>
              <a:t>			:</a:t>
            </a:r>
            <a:r>
              <a:rPr lang="en-US" altLang="en-US" dirty="0" err="1">
                <a:latin typeface="Verdana" pitchFamily="34" charset="0"/>
              </a:rPr>
              <a:t>wq</a:t>
            </a:r>
            <a:r>
              <a:rPr lang="en-US" altLang="en-US" dirty="0">
                <a:latin typeface="Verdana" pitchFamily="34" charset="0"/>
              </a:rPr>
              <a:t> --&gt; write edit buffer to disk and quit</a:t>
            </a:r>
          </a:p>
          <a:p>
            <a:pPr lvl="2">
              <a:buFontTx/>
              <a:buNone/>
            </a:pPr>
            <a:r>
              <a:rPr lang="en-US" altLang="en-US" dirty="0">
                <a:latin typeface="Verdana" pitchFamily="34" charset="0"/>
              </a:rPr>
              <a:t>			ZZ --&gt; write edit buffer to disk and quit</a:t>
            </a:r>
          </a:p>
          <a:p>
            <a:pPr lvl="2">
              <a:buFontTx/>
              <a:buNone/>
            </a:pPr>
            <a:r>
              <a:rPr lang="en-US" altLang="en-US" dirty="0">
                <a:latin typeface="Verdana" pitchFamily="34" charset="0"/>
              </a:rPr>
              <a:t>			:q! --&gt; quit without writing edit buffer to disk</a:t>
            </a:r>
          </a:p>
          <a:p>
            <a:endParaRPr lang="en-US" dirty="0"/>
          </a:p>
        </p:txBody>
      </p:sp>
    </p:spTree>
    <p:extLst>
      <p:ext uri="{BB962C8B-B14F-4D97-AF65-F5344CB8AC3E}">
        <p14:creationId xmlns:p14="http://schemas.microsoft.com/office/powerpoint/2010/main" val="574463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 Editor</a:t>
            </a:r>
          </a:p>
        </p:txBody>
      </p:sp>
      <p:sp>
        <p:nvSpPr>
          <p:cNvPr id="3" name="Content Placeholder 2"/>
          <p:cNvSpPr>
            <a:spLocks noGrp="1"/>
          </p:cNvSpPr>
          <p:nvPr>
            <p:ph idx="1"/>
          </p:nvPr>
        </p:nvSpPr>
        <p:spPr>
          <a:xfrm>
            <a:off x="646111" y="1568824"/>
            <a:ext cx="8946541" cy="4195481"/>
          </a:xfrm>
        </p:spPr>
        <p:txBody>
          <a:bodyPr>
            <a:normAutofit fontScale="77500" lnSpcReduction="20000"/>
          </a:bodyPr>
          <a:lstStyle/>
          <a:p>
            <a:pPr lvl="2"/>
            <a:r>
              <a:rPr lang="en-US" altLang="en-US" dirty="0">
                <a:latin typeface="Verdana" pitchFamily="34" charset="0"/>
              </a:rPr>
              <a:t> </a:t>
            </a:r>
            <a:r>
              <a:rPr lang="en-US" altLang="en-US" b="1" dirty="0">
                <a:latin typeface="Verdana" pitchFamily="34" charset="0"/>
              </a:rPr>
              <a:t>Deleting text</a:t>
            </a:r>
          </a:p>
          <a:p>
            <a:pPr lvl="2">
              <a:buFontTx/>
              <a:buNone/>
            </a:pPr>
            <a:r>
              <a:rPr lang="en-US" altLang="en-US" dirty="0">
                <a:latin typeface="Verdana" pitchFamily="34" charset="0"/>
              </a:rPr>
              <a:t>			x --&gt; delete character at the cursor</a:t>
            </a:r>
          </a:p>
          <a:p>
            <a:pPr lvl="2">
              <a:buFontTx/>
              <a:buNone/>
            </a:pPr>
            <a:r>
              <a:rPr lang="en-US" altLang="en-US" dirty="0">
                <a:latin typeface="Verdana" pitchFamily="34" charset="0"/>
              </a:rPr>
              <a:t>			dh --&gt; delete the character before the cursor</a:t>
            </a:r>
          </a:p>
          <a:p>
            <a:pPr lvl="2">
              <a:buFontTx/>
              <a:buNone/>
            </a:pPr>
            <a:r>
              <a:rPr lang="en-US" altLang="en-US" dirty="0">
                <a:latin typeface="Verdana" pitchFamily="34" charset="0"/>
              </a:rPr>
              <a:t>			</a:t>
            </a:r>
            <a:r>
              <a:rPr lang="en-US" altLang="en-US" dirty="0" err="1">
                <a:latin typeface="Verdana" pitchFamily="34" charset="0"/>
              </a:rPr>
              <a:t>nx</a:t>
            </a:r>
            <a:r>
              <a:rPr lang="en-US" altLang="en-US" dirty="0">
                <a:latin typeface="Verdana" pitchFamily="34" charset="0"/>
              </a:rPr>
              <a:t> --&gt; delete n characters at the cursor</a:t>
            </a:r>
          </a:p>
          <a:p>
            <a:pPr lvl="2">
              <a:buFontTx/>
              <a:buNone/>
            </a:pPr>
            <a:r>
              <a:rPr lang="en-US" altLang="en-US" dirty="0">
                <a:latin typeface="Verdana" pitchFamily="34" charset="0"/>
              </a:rPr>
              <a:t>			</a:t>
            </a:r>
            <a:r>
              <a:rPr lang="en-US" altLang="en-US" dirty="0" err="1">
                <a:latin typeface="Verdana" pitchFamily="34" charset="0"/>
              </a:rPr>
              <a:t>dw</a:t>
            </a:r>
            <a:r>
              <a:rPr lang="en-US" altLang="en-US" dirty="0">
                <a:latin typeface="Verdana" pitchFamily="34" charset="0"/>
              </a:rPr>
              <a:t> --&gt; delete the next word</a:t>
            </a:r>
          </a:p>
          <a:p>
            <a:pPr lvl="2">
              <a:buFontTx/>
              <a:buNone/>
            </a:pPr>
            <a:r>
              <a:rPr lang="en-US" altLang="en-US" dirty="0">
                <a:latin typeface="Verdana" pitchFamily="34" charset="0"/>
              </a:rPr>
              <a:t>			</a:t>
            </a:r>
            <a:r>
              <a:rPr lang="en-US" altLang="en-US" dirty="0" err="1">
                <a:latin typeface="Verdana" pitchFamily="34" charset="0"/>
              </a:rPr>
              <a:t>db</a:t>
            </a:r>
            <a:r>
              <a:rPr lang="en-US" altLang="en-US" dirty="0">
                <a:latin typeface="Verdana" pitchFamily="34" charset="0"/>
              </a:rPr>
              <a:t> --&gt; delete the previous word</a:t>
            </a:r>
          </a:p>
          <a:p>
            <a:pPr lvl="2">
              <a:buFontTx/>
              <a:buNone/>
            </a:pPr>
            <a:r>
              <a:rPr lang="en-US" altLang="en-US" dirty="0">
                <a:latin typeface="Verdana" pitchFamily="34" charset="0"/>
              </a:rPr>
              <a:t>			</a:t>
            </a:r>
            <a:r>
              <a:rPr lang="en-US" altLang="en-US" dirty="0" err="1">
                <a:latin typeface="Verdana" pitchFamily="34" charset="0"/>
              </a:rPr>
              <a:t>dnw</a:t>
            </a:r>
            <a:r>
              <a:rPr lang="en-US" altLang="en-US" dirty="0">
                <a:latin typeface="Verdana" pitchFamily="34" charset="0"/>
              </a:rPr>
              <a:t> --&gt; delete n words from the cursor</a:t>
            </a:r>
          </a:p>
          <a:p>
            <a:pPr lvl="2">
              <a:buFontTx/>
              <a:buNone/>
            </a:pPr>
            <a:r>
              <a:rPr lang="en-US" altLang="en-US" dirty="0">
                <a:latin typeface="Verdana" pitchFamily="34" charset="0"/>
              </a:rPr>
              <a:t>			</a:t>
            </a:r>
            <a:r>
              <a:rPr lang="en-US" altLang="en-US" dirty="0" err="1">
                <a:latin typeface="Verdana" pitchFamily="34" charset="0"/>
              </a:rPr>
              <a:t>dnb</a:t>
            </a:r>
            <a:r>
              <a:rPr lang="en-US" altLang="en-US" dirty="0">
                <a:latin typeface="Verdana" pitchFamily="34" charset="0"/>
              </a:rPr>
              <a:t> --&gt; delete n words before the cursor</a:t>
            </a:r>
          </a:p>
          <a:p>
            <a:pPr lvl="2">
              <a:buFontTx/>
              <a:buNone/>
            </a:pPr>
            <a:r>
              <a:rPr lang="en-US" altLang="en-US" dirty="0">
                <a:latin typeface="Verdana" pitchFamily="34" charset="0"/>
              </a:rPr>
              <a:t>			d0 --&gt; delete to the beginning of the line</a:t>
            </a:r>
          </a:p>
          <a:p>
            <a:pPr lvl="2">
              <a:buFontTx/>
              <a:buNone/>
            </a:pPr>
            <a:r>
              <a:rPr lang="en-US" altLang="en-US" dirty="0">
                <a:latin typeface="Verdana" pitchFamily="34" charset="0"/>
              </a:rPr>
              <a:t>			d( --&gt; delete to the beginning of the sentence</a:t>
            </a:r>
          </a:p>
          <a:p>
            <a:pPr lvl="2">
              <a:buFontTx/>
              <a:buNone/>
            </a:pPr>
            <a:r>
              <a:rPr lang="en-US" altLang="en-US" dirty="0">
                <a:latin typeface="Verdana" pitchFamily="34" charset="0"/>
              </a:rPr>
              <a:t>			d) --&gt; delete to the end of the sentence</a:t>
            </a:r>
          </a:p>
          <a:p>
            <a:pPr lvl="2">
              <a:buFontTx/>
              <a:buNone/>
            </a:pPr>
            <a:r>
              <a:rPr lang="en-US" altLang="en-US" dirty="0">
                <a:latin typeface="Verdana" pitchFamily="34" charset="0"/>
              </a:rPr>
              <a:t>			d{ --&gt; delete to the beginning of the paragraph</a:t>
            </a:r>
          </a:p>
          <a:p>
            <a:pPr lvl="2">
              <a:buFontTx/>
              <a:buNone/>
            </a:pPr>
            <a:r>
              <a:rPr lang="en-US" altLang="en-US" dirty="0">
                <a:latin typeface="Verdana" pitchFamily="34" charset="0"/>
              </a:rPr>
              <a:t>			d} --&gt; delete to the end of the paragraph</a:t>
            </a:r>
          </a:p>
          <a:p>
            <a:pPr lvl="2">
              <a:buFontTx/>
              <a:buNone/>
            </a:pPr>
            <a:r>
              <a:rPr lang="en-US" altLang="en-US" dirty="0">
                <a:latin typeface="Verdana" pitchFamily="34" charset="0"/>
              </a:rPr>
              <a:t>			</a:t>
            </a:r>
            <a:r>
              <a:rPr lang="en-US" altLang="en-US" dirty="0" err="1">
                <a:latin typeface="Verdana" pitchFamily="34" charset="0"/>
              </a:rPr>
              <a:t>dd</a:t>
            </a:r>
            <a:r>
              <a:rPr lang="en-US" altLang="en-US" dirty="0">
                <a:latin typeface="Verdana" pitchFamily="34" charset="0"/>
              </a:rPr>
              <a:t> --&gt; delete the current line</a:t>
            </a:r>
          </a:p>
          <a:p>
            <a:pPr lvl="2">
              <a:buFontTx/>
              <a:buNone/>
            </a:pPr>
            <a:r>
              <a:rPr lang="en-US" altLang="en-US" dirty="0">
                <a:latin typeface="Verdana" pitchFamily="34" charset="0"/>
              </a:rPr>
              <a:t>			</a:t>
            </a:r>
            <a:r>
              <a:rPr lang="en-US" altLang="en-US" dirty="0" err="1">
                <a:latin typeface="Verdana" pitchFamily="34" charset="0"/>
              </a:rPr>
              <a:t>ndd</a:t>
            </a:r>
            <a:r>
              <a:rPr lang="en-US" altLang="en-US" dirty="0">
                <a:latin typeface="Verdana" pitchFamily="34" charset="0"/>
              </a:rPr>
              <a:t> --&gt; delete n lines from the current line</a:t>
            </a:r>
          </a:p>
          <a:p>
            <a:endParaRPr lang="en-US" dirty="0"/>
          </a:p>
        </p:txBody>
      </p:sp>
    </p:spTree>
    <p:extLst>
      <p:ext uri="{BB962C8B-B14F-4D97-AF65-F5344CB8AC3E}">
        <p14:creationId xmlns:p14="http://schemas.microsoft.com/office/powerpoint/2010/main" val="888907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 Editor</a:t>
            </a:r>
          </a:p>
        </p:txBody>
      </p:sp>
      <p:sp>
        <p:nvSpPr>
          <p:cNvPr id="3" name="Content Placeholder 2"/>
          <p:cNvSpPr>
            <a:spLocks noGrp="1"/>
          </p:cNvSpPr>
          <p:nvPr>
            <p:ph idx="1"/>
          </p:nvPr>
        </p:nvSpPr>
        <p:spPr>
          <a:xfrm>
            <a:off x="646111" y="1568824"/>
            <a:ext cx="8946541" cy="4195481"/>
          </a:xfrm>
        </p:spPr>
        <p:txBody>
          <a:bodyPr>
            <a:normAutofit fontScale="92500" lnSpcReduction="10000"/>
          </a:bodyPr>
          <a:lstStyle/>
          <a:p>
            <a:pPr lvl="2"/>
            <a:r>
              <a:rPr lang="en-US" altLang="en-US" b="1" dirty="0">
                <a:latin typeface="Verdana" pitchFamily="34" charset="0"/>
              </a:rPr>
              <a:t> Searching &amp; replacing words</a:t>
            </a:r>
          </a:p>
          <a:p>
            <a:pPr lvl="2">
              <a:buFontTx/>
              <a:buNone/>
            </a:pPr>
            <a:endParaRPr lang="en-US" altLang="en-US" b="1" dirty="0">
              <a:latin typeface="Verdana" pitchFamily="34" charset="0"/>
            </a:endParaRPr>
          </a:p>
          <a:p>
            <a:pPr lvl="2">
              <a:buFontTx/>
              <a:buNone/>
            </a:pPr>
            <a:r>
              <a:rPr lang="en-US" altLang="en-US" dirty="0">
                <a:latin typeface="Verdana" pitchFamily="34" charset="0"/>
              </a:rPr>
              <a:t>	    /</a:t>
            </a:r>
            <a:r>
              <a:rPr lang="en-US" altLang="en-US" dirty="0" err="1">
                <a:latin typeface="Verdana" pitchFamily="34" charset="0"/>
              </a:rPr>
              <a:t>str</a:t>
            </a:r>
            <a:r>
              <a:rPr lang="en-US" altLang="en-US" dirty="0">
                <a:latin typeface="Verdana" pitchFamily="34" charset="0"/>
              </a:rPr>
              <a:t> --&gt; search forward for a string</a:t>
            </a:r>
          </a:p>
          <a:p>
            <a:pPr lvl="2">
              <a:buFontTx/>
              <a:buNone/>
            </a:pPr>
            <a:r>
              <a:rPr lang="en-US" altLang="en-US" dirty="0">
                <a:latin typeface="Verdana" pitchFamily="34" charset="0"/>
              </a:rPr>
              <a:t>		  ?</a:t>
            </a:r>
            <a:r>
              <a:rPr lang="en-US" altLang="en-US" dirty="0" err="1">
                <a:latin typeface="Verdana" pitchFamily="34" charset="0"/>
              </a:rPr>
              <a:t>str</a:t>
            </a:r>
            <a:r>
              <a:rPr lang="en-US" altLang="en-US" dirty="0">
                <a:latin typeface="Verdana" pitchFamily="34" charset="0"/>
              </a:rPr>
              <a:t> --&gt; search backward for a string</a:t>
            </a:r>
          </a:p>
          <a:p>
            <a:pPr lvl="2">
              <a:buFontTx/>
              <a:buNone/>
            </a:pPr>
            <a:r>
              <a:rPr lang="en-US" altLang="en-US" dirty="0">
                <a:latin typeface="Verdana" pitchFamily="34" charset="0"/>
              </a:rPr>
              <a:t>		  n --&gt; find next occurrence of the current string</a:t>
            </a:r>
          </a:p>
          <a:p>
            <a:pPr lvl="2">
              <a:buFontTx/>
              <a:buNone/>
            </a:pPr>
            <a:r>
              <a:rPr lang="en-US" altLang="en-US" dirty="0">
                <a:latin typeface="Verdana" pitchFamily="34" charset="0"/>
              </a:rPr>
              <a:t>		  N --&gt; find next occurrence of the current string in the reverse direction</a:t>
            </a:r>
          </a:p>
          <a:p>
            <a:pPr lvl="2">
              <a:buFontTx/>
              <a:buNone/>
            </a:pPr>
            <a:r>
              <a:rPr lang="en-US" altLang="en-US" dirty="0">
                <a:latin typeface="Verdana" pitchFamily="34" charset="0"/>
              </a:rPr>
              <a:t>		  :s/old/new --&gt; substitute the new for the first occurrence of the old in the current line</a:t>
            </a:r>
          </a:p>
          <a:p>
            <a:pPr lvl="2">
              <a:buFontTx/>
              <a:buNone/>
            </a:pPr>
            <a:r>
              <a:rPr lang="en-US" altLang="en-US" dirty="0">
                <a:latin typeface="Verdana" pitchFamily="34" charset="0"/>
              </a:rPr>
              <a:t>		  :s/old/new/g --&gt; substitute the new for the all occurrence of the old in the current line</a:t>
            </a:r>
          </a:p>
          <a:p>
            <a:pPr lvl="2">
              <a:buFontTx/>
              <a:buNone/>
            </a:pPr>
            <a:r>
              <a:rPr lang="en-US" altLang="en-US" dirty="0">
                <a:latin typeface="Verdana" pitchFamily="34" charset="0"/>
              </a:rPr>
              <a:t>		  :1,10s/old/new --&gt; substitute the new for the all occurrence of the old within the 1st and the 10th line</a:t>
            </a:r>
          </a:p>
          <a:p>
            <a:pPr lvl="2">
              <a:buFontTx/>
              <a:buNone/>
            </a:pPr>
            <a:r>
              <a:rPr lang="en-US" altLang="en-US" dirty="0">
                <a:latin typeface="Verdana" pitchFamily="34" charset="0"/>
              </a:rPr>
              <a:t>		  :.,$s/old/new --&gt; substitute the new for the all occurrence of the old from the current line to the end</a:t>
            </a:r>
          </a:p>
          <a:p>
            <a:endParaRPr lang="en-US" dirty="0"/>
          </a:p>
        </p:txBody>
      </p:sp>
    </p:spTree>
    <p:extLst>
      <p:ext uri="{BB962C8B-B14F-4D97-AF65-F5344CB8AC3E}">
        <p14:creationId xmlns:p14="http://schemas.microsoft.com/office/powerpoint/2010/main" val="4165374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Shell?</a:t>
            </a:r>
          </a:p>
        </p:txBody>
      </p:sp>
      <p:sp>
        <p:nvSpPr>
          <p:cNvPr id="3" name="Content Placeholder 2"/>
          <p:cNvSpPr>
            <a:spLocks noGrp="1"/>
          </p:cNvSpPr>
          <p:nvPr>
            <p:ph idx="1"/>
          </p:nvPr>
        </p:nvSpPr>
        <p:spPr>
          <a:xfrm>
            <a:off x="646111" y="1568824"/>
            <a:ext cx="8946541" cy="4195481"/>
          </a:xfrm>
        </p:spPr>
        <p:txBody>
          <a:bodyPr>
            <a:normAutofit/>
          </a:bodyPr>
          <a:lstStyle/>
          <a:p>
            <a:pPr>
              <a:buFont typeface="Arial" panose="020B0604020202020204" pitchFamily="34" charset="0"/>
              <a:buChar char="•"/>
            </a:pPr>
            <a:r>
              <a:rPr lang="en-US" dirty="0"/>
              <a:t>A shell is an environment in which we can run our commands, programs, and shell scripts</a:t>
            </a:r>
            <a:br>
              <a:rPr lang="en-US" dirty="0"/>
            </a:br>
            <a:endParaRPr lang="en-US" dirty="0"/>
          </a:p>
          <a:p>
            <a:pPr>
              <a:buFont typeface="Arial" panose="020B0604020202020204" pitchFamily="34" charset="0"/>
              <a:buChar char="•"/>
            </a:pPr>
            <a:r>
              <a:rPr lang="en-US" dirty="0"/>
              <a:t>The shell provides you with an interface to the UNIX system. </a:t>
            </a:r>
          </a:p>
          <a:p>
            <a:endParaRPr lang="en-US" dirty="0"/>
          </a:p>
        </p:txBody>
      </p:sp>
    </p:spTree>
    <p:extLst>
      <p:ext uri="{BB962C8B-B14F-4D97-AF65-F5344CB8AC3E}">
        <p14:creationId xmlns:p14="http://schemas.microsoft.com/office/powerpoint/2010/main" val="367024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Components of UNIX OS</a:t>
            </a:r>
            <a:endParaRPr lang="en-US" dirty="0"/>
          </a:p>
        </p:txBody>
      </p:sp>
      <p:sp>
        <p:nvSpPr>
          <p:cNvPr id="3" name="Content Placeholder 2"/>
          <p:cNvSpPr>
            <a:spLocks noGrp="1"/>
          </p:cNvSpPr>
          <p:nvPr>
            <p:ph idx="1"/>
          </p:nvPr>
        </p:nvSpPr>
        <p:spPr>
          <a:xfrm>
            <a:off x="646111" y="1757083"/>
            <a:ext cx="8946541" cy="4195481"/>
          </a:xfrm>
        </p:spPr>
        <p:txBody>
          <a:bodyPr/>
          <a:lstStyle/>
          <a:p>
            <a:pPr lvl="2">
              <a:buFontTx/>
              <a:buNone/>
            </a:pPr>
            <a:r>
              <a:rPr lang="en-US" altLang="en-US" dirty="0">
                <a:latin typeface="Verdana" pitchFamily="34" charset="0"/>
              </a:rPr>
              <a:t>The components of UNIX OS are</a:t>
            </a:r>
          </a:p>
          <a:p>
            <a:pPr lvl="2">
              <a:buFontTx/>
              <a:buNone/>
            </a:pPr>
            <a:r>
              <a:rPr lang="en-US" altLang="en-US" dirty="0">
                <a:latin typeface="Verdana" pitchFamily="34" charset="0"/>
              </a:rPr>
              <a:t>		1)Kernel</a:t>
            </a:r>
          </a:p>
          <a:p>
            <a:pPr lvl="2">
              <a:buFontTx/>
              <a:buNone/>
            </a:pPr>
            <a:r>
              <a:rPr lang="en-US" altLang="en-US" dirty="0">
                <a:latin typeface="Verdana" pitchFamily="34" charset="0"/>
              </a:rPr>
              <a:t>		2)Shell</a:t>
            </a:r>
          </a:p>
          <a:p>
            <a:pPr lvl="2">
              <a:buFontTx/>
              <a:buNone/>
            </a:pPr>
            <a:r>
              <a:rPr lang="en-US" altLang="en-US" dirty="0">
                <a:latin typeface="Verdana" pitchFamily="34" charset="0"/>
              </a:rPr>
              <a:t>		3)Utilities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652" y="1688433"/>
            <a:ext cx="38100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2785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Shell Script?</a:t>
            </a:r>
            <a:endParaRPr lang="en-US" dirty="0"/>
          </a:p>
        </p:txBody>
      </p:sp>
      <p:sp>
        <p:nvSpPr>
          <p:cNvPr id="3" name="Content Placeholder 2"/>
          <p:cNvSpPr>
            <a:spLocks noGrp="1"/>
          </p:cNvSpPr>
          <p:nvPr>
            <p:ph idx="1"/>
          </p:nvPr>
        </p:nvSpPr>
        <p:spPr>
          <a:xfrm>
            <a:off x="646111" y="1568824"/>
            <a:ext cx="8946541" cy="4195481"/>
          </a:xfrm>
        </p:spPr>
        <p:txBody>
          <a:bodyPr>
            <a:normAutofit fontScale="92500" lnSpcReduction="20000"/>
          </a:bodyPr>
          <a:lstStyle/>
          <a:p>
            <a:pPr>
              <a:buFont typeface="Arial" panose="020B0604020202020204" pitchFamily="34" charset="0"/>
              <a:buChar char="•"/>
            </a:pPr>
            <a:r>
              <a:rPr lang="en-US" dirty="0"/>
              <a:t>The basic concept of a shell script is a list of commands, which are listed in the order of execution. </a:t>
            </a:r>
          </a:p>
          <a:p>
            <a:pPr>
              <a:buFont typeface="Arial" panose="020B0604020202020204" pitchFamily="34" charset="0"/>
              <a:buChar char="•"/>
            </a:pPr>
            <a:r>
              <a:rPr lang="en-US" dirty="0"/>
              <a:t>A good shell script will have comments, preceded by a pound sign, #, describing the steps.</a:t>
            </a:r>
          </a:p>
          <a:p>
            <a:pPr>
              <a:buFont typeface="Arial" panose="020B0604020202020204" pitchFamily="34" charset="0"/>
              <a:buChar char="•"/>
            </a:pPr>
            <a:r>
              <a:rPr lang="en-US" dirty="0"/>
              <a:t>Shell scripts and functions are both interpreted. This means they are not compiled.</a:t>
            </a:r>
          </a:p>
          <a:p>
            <a:pPr>
              <a:buFont typeface="Arial" panose="020B0604020202020204" pitchFamily="34" charset="0"/>
              <a:buChar char="•"/>
            </a:pPr>
            <a:r>
              <a:rPr lang="en-US" dirty="0"/>
              <a:t>Example Script:</a:t>
            </a:r>
          </a:p>
          <a:p>
            <a:pPr lvl="2" indent="0">
              <a:buNone/>
            </a:pPr>
            <a:r>
              <a:rPr lang="en-US" dirty="0">
                <a:latin typeface="Courier New" panose="02070309020205020404" pitchFamily="49" charset="0"/>
                <a:cs typeface="Courier New" panose="02070309020205020404" pitchFamily="49" charset="0"/>
              </a:rPr>
              <a:t> #!/bin/bash</a:t>
            </a:r>
          </a:p>
          <a:p>
            <a:pPr lvl="2" indent="0">
              <a:buNone/>
            </a:pPr>
            <a:r>
              <a:rPr lang="en-US" dirty="0">
                <a:latin typeface="Courier New" panose="02070309020205020404" pitchFamily="49" charset="0"/>
                <a:cs typeface="Courier New" panose="02070309020205020404" pitchFamily="49" charset="0"/>
              </a:rPr>
              <a:t> # Author : Ramesh K</a:t>
            </a:r>
          </a:p>
          <a:p>
            <a:pPr lvl="2" indent="0">
              <a:buNone/>
            </a:pPr>
            <a:r>
              <a:rPr lang="en-US" dirty="0">
                <a:latin typeface="Courier New" panose="02070309020205020404" pitchFamily="49" charset="0"/>
                <a:cs typeface="Courier New" panose="02070309020205020404" pitchFamily="49" charset="0"/>
              </a:rPr>
              <a:t> # Copyright : </a:t>
            </a:r>
            <a:r>
              <a:rPr lang="en-US" dirty="0" err="1">
                <a:latin typeface="Courier New" panose="02070309020205020404" pitchFamily="49" charset="0"/>
                <a:cs typeface="Courier New" panose="02070309020205020404" pitchFamily="49" charset="0"/>
              </a:rPr>
              <a:t>Altimetrik</a:t>
            </a:r>
            <a:endParaRPr lang="en-US" dirty="0">
              <a:latin typeface="Courier New" panose="02070309020205020404" pitchFamily="49" charset="0"/>
              <a:cs typeface="Courier New" panose="02070309020205020404" pitchFamily="49" charset="0"/>
            </a:endParaRPr>
          </a:p>
          <a:p>
            <a:pPr lvl="2" indent="0">
              <a:buNone/>
            </a:pPr>
            <a:r>
              <a:rPr lang="en-US" dirty="0">
                <a:latin typeface="Courier New" panose="02070309020205020404" pitchFamily="49" charset="0"/>
                <a:cs typeface="Courier New" panose="02070309020205020404" pitchFamily="49" charset="0"/>
              </a:rPr>
              <a:t> # Script follows here:</a:t>
            </a:r>
          </a:p>
          <a:p>
            <a:pPr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pPr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ls</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183881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Shell Variables</a:t>
            </a:r>
            <a:endParaRPr lang="en-US" dirty="0"/>
          </a:p>
        </p:txBody>
      </p:sp>
      <p:sp>
        <p:nvSpPr>
          <p:cNvPr id="3" name="Content Placeholder 2"/>
          <p:cNvSpPr>
            <a:spLocks noGrp="1"/>
          </p:cNvSpPr>
          <p:nvPr>
            <p:ph idx="1"/>
          </p:nvPr>
        </p:nvSpPr>
        <p:spPr>
          <a:xfrm>
            <a:off x="646111" y="1568824"/>
            <a:ext cx="8946541" cy="4195481"/>
          </a:xfrm>
        </p:spPr>
        <p:txBody>
          <a:bodyPr>
            <a:normAutofit/>
          </a:bodyPr>
          <a:lstStyle/>
          <a:p>
            <a:pPr>
              <a:buFont typeface="Arial" panose="020B0604020202020204" pitchFamily="34" charset="0"/>
              <a:buChar char="•"/>
            </a:pPr>
            <a:r>
              <a:rPr lang="en-US" dirty="0"/>
              <a:t>A variable is a character string capable of storing a value. value assigned could be a number, text, filename, device, or any other type of data.</a:t>
            </a:r>
          </a:p>
          <a:p>
            <a:endParaRPr lang="en-US" dirty="0"/>
          </a:p>
          <a:p>
            <a:pPr>
              <a:buFont typeface="Arial" pitchFamily="34" charset="0"/>
              <a:buChar char="•"/>
            </a:pPr>
            <a:r>
              <a:rPr lang="en-US" dirty="0"/>
              <a:t>Rules:-</a:t>
            </a:r>
          </a:p>
          <a:p>
            <a:pPr lvl="1">
              <a:buFont typeface="Wingdings" panose="05000000000000000000" pitchFamily="2" charset="2"/>
              <a:buChar char="ü"/>
            </a:pPr>
            <a:r>
              <a:rPr lang="en-US" dirty="0"/>
              <a:t>contain only letters (a-z or A-Z)</a:t>
            </a:r>
          </a:p>
          <a:p>
            <a:pPr lvl="1">
              <a:buFont typeface="Wingdings" panose="05000000000000000000" pitchFamily="2" charset="2"/>
              <a:buChar char="ü"/>
            </a:pPr>
            <a:r>
              <a:rPr lang="en-US" dirty="0"/>
              <a:t>Digits (0-9)</a:t>
            </a:r>
          </a:p>
          <a:p>
            <a:pPr lvl="1">
              <a:buFont typeface="Wingdings" panose="05000000000000000000" pitchFamily="2" charset="2"/>
              <a:buChar char="ü"/>
            </a:pPr>
            <a:r>
              <a:rPr lang="en-US" dirty="0"/>
              <a:t>Can contain Underscore character</a:t>
            </a:r>
          </a:p>
          <a:p>
            <a:endParaRPr lang="en-US" dirty="0"/>
          </a:p>
          <a:p>
            <a:pPr>
              <a:buFont typeface="Arial" pitchFamily="34" charset="0"/>
              <a:buChar char="•"/>
            </a:pPr>
            <a:r>
              <a:rPr lang="en-US" dirty="0"/>
              <a:t>Unix Variables are case sensitive.</a:t>
            </a:r>
          </a:p>
          <a:p>
            <a:endParaRPr lang="en-US" dirty="0"/>
          </a:p>
        </p:txBody>
      </p:sp>
    </p:spTree>
    <p:extLst>
      <p:ext uri="{BB962C8B-B14F-4D97-AF65-F5344CB8AC3E}">
        <p14:creationId xmlns:p14="http://schemas.microsoft.com/office/powerpoint/2010/main" val="1363270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Defining &amp; Accessing Variables:</a:t>
            </a:r>
          </a:p>
        </p:txBody>
      </p:sp>
      <p:sp>
        <p:nvSpPr>
          <p:cNvPr id="3" name="Content Placeholder 2"/>
          <p:cNvSpPr>
            <a:spLocks noGrp="1"/>
          </p:cNvSpPr>
          <p:nvPr>
            <p:ph idx="1"/>
          </p:nvPr>
        </p:nvSpPr>
        <p:spPr>
          <a:xfrm>
            <a:off x="646111" y="1568824"/>
            <a:ext cx="8946541" cy="4195481"/>
          </a:xfrm>
        </p:spPr>
        <p:txBody>
          <a:bodyPr>
            <a:normAutofit/>
          </a:bodyPr>
          <a:lstStyle/>
          <a:p>
            <a:r>
              <a:rPr lang="en-US" b="1" dirty="0"/>
              <a:t>-Defining Variables</a:t>
            </a:r>
          </a:p>
          <a:p>
            <a:pPr lvl="1"/>
            <a:r>
              <a:rPr lang="en-US" dirty="0" err="1"/>
              <a:t>variable_name</a:t>
            </a:r>
            <a:r>
              <a:rPr lang="en-US" dirty="0"/>
              <a:t>=</a:t>
            </a:r>
            <a:r>
              <a:rPr lang="en-US" dirty="0" err="1"/>
              <a:t>variable_value</a:t>
            </a:r>
            <a:r>
              <a:rPr lang="en-US" dirty="0"/>
              <a:t> </a:t>
            </a:r>
          </a:p>
          <a:p>
            <a:pPr lvl="1"/>
            <a:r>
              <a:rPr lang="en-US" dirty="0"/>
              <a:t>Example: </a:t>
            </a:r>
          </a:p>
          <a:p>
            <a:pPr lvl="1">
              <a:buNone/>
            </a:pPr>
            <a:r>
              <a:rPr lang="en-US" dirty="0"/>
              <a:t>              NAME=RAMESH</a:t>
            </a:r>
          </a:p>
          <a:p>
            <a:r>
              <a:rPr lang="en-US" b="1" dirty="0"/>
              <a:t>-Accessing Values:</a:t>
            </a:r>
          </a:p>
          <a:p>
            <a:pPr lvl="1"/>
            <a:r>
              <a:rPr lang="en-US" dirty="0"/>
              <a:t>echo $</a:t>
            </a:r>
            <a:r>
              <a:rPr lang="en-US" dirty="0" err="1"/>
              <a:t>variable_value</a:t>
            </a:r>
            <a:r>
              <a:rPr lang="en-US" dirty="0"/>
              <a:t> </a:t>
            </a:r>
          </a:p>
          <a:p>
            <a:pPr lvl="1"/>
            <a:r>
              <a:rPr lang="en-US" dirty="0"/>
              <a:t>Example: </a:t>
            </a:r>
          </a:p>
          <a:p>
            <a:pPr lvl="1">
              <a:buNone/>
            </a:pPr>
            <a:r>
              <a:rPr lang="en-US" dirty="0"/>
              <a:t>               echo $NAME</a:t>
            </a:r>
          </a:p>
          <a:p>
            <a:endParaRPr lang="en-US" b="1" dirty="0"/>
          </a:p>
        </p:txBody>
      </p:sp>
    </p:spTree>
    <p:extLst>
      <p:ext uri="{BB962C8B-B14F-4D97-AF65-F5344CB8AC3E}">
        <p14:creationId xmlns:p14="http://schemas.microsoft.com/office/powerpoint/2010/main" val="2390609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b="1" dirty="0"/>
              <a:t>Variable Types</a:t>
            </a:r>
            <a:endParaRPr lang="en-US" dirty="0"/>
          </a:p>
        </p:txBody>
      </p:sp>
      <p:sp>
        <p:nvSpPr>
          <p:cNvPr id="3" name="Content Placeholder 2"/>
          <p:cNvSpPr>
            <a:spLocks noGrp="1"/>
          </p:cNvSpPr>
          <p:nvPr>
            <p:ph idx="1"/>
          </p:nvPr>
        </p:nvSpPr>
        <p:spPr>
          <a:xfrm>
            <a:off x="646111" y="1568824"/>
            <a:ext cx="8946541" cy="4195481"/>
          </a:xfrm>
        </p:spPr>
        <p:txBody>
          <a:bodyPr>
            <a:normAutofit/>
          </a:bodyPr>
          <a:lstStyle/>
          <a:p>
            <a:r>
              <a:rPr lang="en-US" b="1" dirty="0"/>
              <a:t>-Local Variables:-</a:t>
            </a:r>
          </a:p>
          <a:p>
            <a:pPr lvl="1"/>
            <a:r>
              <a:rPr lang="en-US" dirty="0"/>
              <a:t>A local variable is a variable that is present within the current instance of the shell. It is not available to programs that are started by the shell.</a:t>
            </a:r>
            <a:endParaRPr lang="en-US" b="1" dirty="0"/>
          </a:p>
          <a:p>
            <a:r>
              <a:rPr lang="en-US" b="1" dirty="0"/>
              <a:t>-Environment Variables</a:t>
            </a:r>
          </a:p>
          <a:p>
            <a:pPr lvl="1"/>
            <a:r>
              <a:rPr lang="en-US" dirty="0"/>
              <a:t>An environment variable is a variable that is available to any child process of the shell.</a:t>
            </a:r>
            <a:endParaRPr lang="en-US" b="1" dirty="0"/>
          </a:p>
          <a:p>
            <a:r>
              <a:rPr lang="en-US" b="1" dirty="0"/>
              <a:t>-Shell Variables</a:t>
            </a:r>
          </a:p>
          <a:p>
            <a:pPr lvl="1"/>
            <a:r>
              <a:rPr lang="en-US" dirty="0"/>
              <a:t>A shell variable are environment variable that is set by the shell and is required by the shell in order to function correctly</a:t>
            </a:r>
          </a:p>
          <a:p>
            <a:endParaRPr lang="en-US" dirty="0"/>
          </a:p>
        </p:txBody>
      </p:sp>
    </p:spTree>
    <p:extLst>
      <p:ext uri="{BB962C8B-B14F-4D97-AF65-F5344CB8AC3E}">
        <p14:creationId xmlns:p14="http://schemas.microsoft.com/office/powerpoint/2010/main" val="1977271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b="1" dirty="0"/>
              <a:t>Shell Variables</a:t>
            </a:r>
            <a:endParaRPr lang="en-US" dirty="0"/>
          </a:p>
        </p:txBody>
      </p:sp>
      <p:pic>
        <p:nvPicPr>
          <p:cNvPr id="5" name="Picture 2"/>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367552" y="1692368"/>
            <a:ext cx="11273589"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5354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Info…</a:t>
            </a:r>
          </a:p>
        </p:txBody>
      </p:sp>
      <p:sp>
        <p:nvSpPr>
          <p:cNvPr id="3" name="Date Placeholder 2"/>
          <p:cNvSpPr>
            <a:spLocks noGrp="1"/>
          </p:cNvSpPr>
          <p:nvPr>
            <p:ph type="dt" sz="half" idx="10"/>
          </p:nvPr>
        </p:nvSpPr>
        <p:spPr/>
        <p:txBody>
          <a:bodyPr/>
          <a:lstStyle/>
          <a:p>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24" y="1584630"/>
            <a:ext cx="11405937" cy="488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5391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Info…</a:t>
            </a:r>
          </a:p>
        </p:txBody>
      </p:sp>
      <p:sp>
        <p:nvSpPr>
          <p:cNvPr id="3" name="Date Placeholder 2"/>
          <p:cNvSpPr>
            <a:spLocks noGrp="1"/>
          </p:cNvSpPr>
          <p:nvPr>
            <p:ph type="dt" sz="half" idx="10"/>
          </p:nvPr>
        </p:nvSpPr>
        <p:spPr/>
        <p:txBody>
          <a:bodyPr/>
          <a:lstStyle/>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599" y="1604212"/>
            <a:ext cx="9312441" cy="4487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255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Special Variables:</a:t>
            </a:r>
          </a:p>
        </p:txBody>
      </p:sp>
      <p:sp>
        <p:nvSpPr>
          <p:cNvPr id="3" name="Date Placeholder 2"/>
          <p:cNvSpPr>
            <a:spLocks noGrp="1"/>
          </p:cNvSpPr>
          <p:nvPr>
            <p:ph type="dt" sz="half" idx="10"/>
          </p:nvPr>
        </p:nvSpPr>
        <p:spPr/>
        <p:txBody>
          <a:bodyPr/>
          <a:lstStyle/>
          <a:p>
            <a:endParaRPr lang="en-US"/>
          </a:p>
        </p:txBody>
      </p:sp>
      <p:sp>
        <p:nvSpPr>
          <p:cNvPr id="4" name="Rectangle 3"/>
          <p:cNvSpPr/>
          <p:nvPr/>
        </p:nvSpPr>
        <p:spPr>
          <a:xfrm>
            <a:off x="546846" y="1447801"/>
            <a:ext cx="9681883" cy="3416320"/>
          </a:xfrm>
          <a:prstGeom prst="rect">
            <a:avLst/>
          </a:prstGeom>
        </p:spPr>
        <p:txBody>
          <a:bodyPr wrap="square">
            <a:spAutoFit/>
          </a:bodyPr>
          <a:lstStyle/>
          <a:p>
            <a:pPr lvl="1"/>
            <a:r>
              <a:rPr lang="en-US" b="1" dirty="0"/>
              <a:t>$0 : </a:t>
            </a:r>
            <a:r>
              <a:rPr lang="en-US" dirty="0"/>
              <a:t>The filename of the current script.</a:t>
            </a:r>
          </a:p>
          <a:p>
            <a:pPr lvl="1"/>
            <a:r>
              <a:rPr lang="en-US" b="1" dirty="0"/>
              <a:t>$1, $2, $3,...$9</a:t>
            </a:r>
            <a:r>
              <a:rPr lang="en-US" dirty="0"/>
              <a:t> : positional parameters with which a script was invoked. </a:t>
            </a:r>
          </a:p>
          <a:p>
            <a:pPr lvl="1"/>
            <a:r>
              <a:rPr lang="en-US" b="1" dirty="0"/>
              <a:t>$# : </a:t>
            </a:r>
            <a:r>
              <a:rPr lang="en-US" dirty="0"/>
              <a:t>The number of arguments supplied to a script.</a:t>
            </a:r>
          </a:p>
          <a:p>
            <a:pPr lvl="1"/>
            <a:r>
              <a:rPr lang="en-US" b="1" dirty="0"/>
              <a:t>$* : </a:t>
            </a:r>
            <a:r>
              <a:rPr lang="en-US" dirty="0"/>
              <a:t>All the arguments are double quoted. If a script receives two arguments, $* is equivalent to $1 $2.</a:t>
            </a:r>
          </a:p>
          <a:p>
            <a:pPr lvl="1"/>
            <a:r>
              <a:rPr lang="en-US" b="1" dirty="0"/>
              <a:t>$@ : </a:t>
            </a:r>
            <a:r>
              <a:rPr lang="en-US" dirty="0"/>
              <a:t>All the arguments are individually double quoted. If a script receives two arguments, $@ is equivalent to $1 $2.</a:t>
            </a:r>
          </a:p>
          <a:p>
            <a:pPr lvl="1"/>
            <a:r>
              <a:rPr lang="en-US" b="1" dirty="0"/>
              <a:t>$? : </a:t>
            </a:r>
            <a:r>
              <a:rPr lang="en-US" dirty="0"/>
              <a:t>The exit status of the last command executed.</a:t>
            </a:r>
          </a:p>
          <a:p>
            <a:pPr lvl="1"/>
            <a:r>
              <a:rPr lang="en-US" b="1" dirty="0"/>
              <a:t>$$ : </a:t>
            </a:r>
            <a:r>
              <a:rPr lang="en-US" dirty="0"/>
              <a:t>The process number of the current shell. For shell scripts, this is the process ID under which they are executing.</a:t>
            </a:r>
          </a:p>
          <a:p>
            <a:pPr lvl="1"/>
            <a:r>
              <a:rPr lang="en-US" b="1" dirty="0"/>
              <a:t>$! : </a:t>
            </a:r>
            <a:r>
              <a:rPr lang="en-US" dirty="0"/>
              <a:t>The process number of the last background command.</a:t>
            </a:r>
            <a:r>
              <a:rPr lang="en-US" b="1" dirty="0"/>
              <a:t> </a:t>
            </a:r>
            <a:endParaRPr lang="en-US" dirty="0"/>
          </a:p>
          <a:p>
            <a:endParaRPr lang="en-US" dirty="0"/>
          </a:p>
        </p:txBody>
      </p:sp>
    </p:spTree>
    <p:extLst>
      <p:ext uri="{BB962C8B-B14F-4D97-AF65-F5344CB8AC3E}">
        <p14:creationId xmlns:p14="http://schemas.microsoft.com/office/powerpoint/2010/main" val="151191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Conditional Statements</a:t>
            </a:r>
          </a:p>
        </p:txBody>
      </p:sp>
      <p:sp>
        <p:nvSpPr>
          <p:cNvPr id="3" name="Date Placeholder 2"/>
          <p:cNvSpPr>
            <a:spLocks noGrp="1"/>
          </p:cNvSpPr>
          <p:nvPr>
            <p:ph type="dt" sz="half" idx="10"/>
          </p:nvPr>
        </p:nvSpPr>
        <p:spPr/>
        <p:txBody>
          <a:bodyPr/>
          <a:lstStyle/>
          <a:p>
            <a:endParaRPr lang="en-US"/>
          </a:p>
        </p:txBody>
      </p:sp>
      <p:sp>
        <p:nvSpPr>
          <p:cNvPr id="4" name="Rectangle 3"/>
          <p:cNvSpPr/>
          <p:nvPr/>
        </p:nvSpPr>
        <p:spPr>
          <a:xfrm>
            <a:off x="546846" y="1447801"/>
            <a:ext cx="9681883" cy="1477328"/>
          </a:xfrm>
          <a:prstGeom prst="rect">
            <a:avLst/>
          </a:prstGeom>
        </p:spPr>
        <p:txBody>
          <a:bodyPr wrap="square">
            <a:spAutoFit/>
          </a:bodyPr>
          <a:lstStyle/>
          <a:p>
            <a:r>
              <a:rPr lang="en-US" dirty="0"/>
              <a:t>-Unix Shell supports conditional statements which are used to perform different actions based on different conditions.</a:t>
            </a:r>
          </a:p>
          <a:p>
            <a:pPr lvl="1"/>
            <a:r>
              <a:rPr lang="en-US" dirty="0"/>
              <a:t>The </a:t>
            </a:r>
            <a:r>
              <a:rPr lang="en-US" b="1" dirty="0"/>
              <a:t>if...else</a:t>
            </a:r>
            <a:r>
              <a:rPr lang="en-US" dirty="0"/>
              <a:t> statements</a:t>
            </a:r>
          </a:p>
          <a:p>
            <a:pPr lvl="1"/>
            <a:r>
              <a:rPr lang="en-US" dirty="0"/>
              <a:t>The </a:t>
            </a:r>
            <a:r>
              <a:rPr lang="en-US" b="1" dirty="0"/>
              <a:t>case...</a:t>
            </a:r>
            <a:r>
              <a:rPr lang="en-US" b="1" dirty="0" err="1"/>
              <a:t>esac</a:t>
            </a:r>
            <a:r>
              <a:rPr lang="en-US" dirty="0"/>
              <a:t> statement</a:t>
            </a:r>
          </a:p>
          <a:p>
            <a:endParaRPr lang="en-US" dirty="0"/>
          </a:p>
        </p:txBody>
      </p:sp>
    </p:spTree>
    <p:extLst>
      <p:ext uri="{BB962C8B-B14F-4D97-AF65-F5344CB8AC3E}">
        <p14:creationId xmlns:p14="http://schemas.microsoft.com/office/powerpoint/2010/main" val="2565804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b="1" dirty="0"/>
              <a:t>The if...else statements</a:t>
            </a:r>
            <a:endParaRPr lang="en-US" dirty="0"/>
          </a:p>
        </p:txBody>
      </p:sp>
      <p:sp>
        <p:nvSpPr>
          <p:cNvPr id="3" name="Date Placeholder 2"/>
          <p:cNvSpPr>
            <a:spLocks noGrp="1"/>
          </p:cNvSpPr>
          <p:nvPr>
            <p:ph type="dt" sz="half" idx="10"/>
          </p:nvPr>
        </p:nvSpPr>
        <p:spPr/>
        <p:txBody>
          <a:bodyPr/>
          <a:lstStyle/>
          <a:p>
            <a:endParaRPr lang="en-US"/>
          </a:p>
        </p:txBody>
      </p:sp>
      <p:sp>
        <p:nvSpPr>
          <p:cNvPr id="4" name="Rectangle 3"/>
          <p:cNvSpPr/>
          <p:nvPr/>
        </p:nvSpPr>
        <p:spPr>
          <a:xfrm>
            <a:off x="546846" y="1447801"/>
            <a:ext cx="9681883" cy="1477328"/>
          </a:xfrm>
          <a:prstGeom prst="rect">
            <a:avLst/>
          </a:prstGeom>
        </p:spPr>
        <p:txBody>
          <a:bodyPr wrap="square">
            <a:spAutoFit/>
          </a:bodyPr>
          <a:lstStyle/>
          <a:p>
            <a:r>
              <a:rPr lang="en-US" dirty="0"/>
              <a:t>Unix Shell supports following forms of </a:t>
            </a:r>
            <a:r>
              <a:rPr lang="en-US" dirty="0" err="1"/>
              <a:t>if..else</a:t>
            </a:r>
            <a:r>
              <a:rPr lang="en-US" dirty="0"/>
              <a:t> statement</a:t>
            </a:r>
          </a:p>
          <a:p>
            <a:pPr lvl="1"/>
            <a:r>
              <a:rPr lang="en-US" dirty="0"/>
              <a:t>if...fi statement</a:t>
            </a:r>
          </a:p>
          <a:p>
            <a:pPr lvl="1"/>
            <a:r>
              <a:rPr lang="en-US" dirty="0"/>
              <a:t>if...else...fi statement</a:t>
            </a:r>
          </a:p>
          <a:p>
            <a:pPr lvl="1"/>
            <a:r>
              <a:rPr lang="en-US" dirty="0"/>
              <a:t>if...</a:t>
            </a:r>
            <a:r>
              <a:rPr lang="en-US" dirty="0" err="1"/>
              <a:t>elif</a:t>
            </a:r>
            <a:r>
              <a:rPr lang="en-US" dirty="0"/>
              <a:t>...else...fi statement</a:t>
            </a:r>
          </a:p>
          <a:p>
            <a:endParaRPr lang="en-US" dirty="0"/>
          </a:p>
        </p:txBody>
      </p:sp>
    </p:spTree>
    <p:extLst>
      <p:ext uri="{BB962C8B-B14F-4D97-AF65-F5344CB8AC3E}">
        <p14:creationId xmlns:p14="http://schemas.microsoft.com/office/powerpoint/2010/main" val="183033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646111" y="1568824"/>
            <a:ext cx="8946541" cy="4195481"/>
          </a:xfrm>
        </p:spPr>
        <p:txBody>
          <a:bodyPr>
            <a:normAutofit fontScale="85000" lnSpcReduction="20000"/>
          </a:bodyPr>
          <a:lstStyle/>
          <a:p>
            <a:pPr lvl="2"/>
            <a:r>
              <a:rPr lang="en-US" altLang="en-US" b="1" dirty="0">
                <a:latin typeface="Verdana" pitchFamily="34" charset="0"/>
              </a:rPr>
              <a:t>KERNEL</a:t>
            </a:r>
          </a:p>
          <a:p>
            <a:pPr lvl="3"/>
            <a:r>
              <a:rPr lang="en-US" altLang="en-US" dirty="0">
                <a:latin typeface="Verdana" pitchFamily="34" charset="0"/>
              </a:rPr>
              <a:t>The Kernel is the heart of the system. It contains a set of programs  normally written in C to communicate with the hardware.</a:t>
            </a:r>
          </a:p>
          <a:p>
            <a:pPr lvl="3"/>
            <a:r>
              <a:rPr lang="en-US" altLang="en-US" dirty="0">
                <a:latin typeface="Verdana" pitchFamily="34" charset="0"/>
              </a:rPr>
              <a:t>The Kernel acts as the interface between the computer hardware and various programs/application/shell.</a:t>
            </a:r>
          </a:p>
          <a:p>
            <a:pPr lvl="3">
              <a:buFontTx/>
              <a:buNone/>
            </a:pPr>
            <a:endParaRPr lang="en-US" altLang="en-US" dirty="0">
              <a:latin typeface="Verdana" pitchFamily="34" charset="0"/>
            </a:endParaRPr>
          </a:p>
          <a:p>
            <a:pPr lvl="3">
              <a:buFontTx/>
              <a:buNone/>
            </a:pPr>
            <a:r>
              <a:rPr lang="en-US" altLang="en-US" dirty="0">
                <a:latin typeface="Verdana" pitchFamily="34" charset="0"/>
              </a:rPr>
              <a:t>The following are the tasks done by the Kernel</a:t>
            </a:r>
          </a:p>
          <a:p>
            <a:pPr lvl="2">
              <a:buFontTx/>
              <a:buNone/>
            </a:pPr>
            <a:r>
              <a:rPr lang="en-US" altLang="en-US" dirty="0">
                <a:latin typeface="Verdana" pitchFamily="34" charset="0"/>
              </a:rPr>
              <a:t>			1) I/O management</a:t>
            </a:r>
          </a:p>
          <a:p>
            <a:pPr lvl="2">
              <a:buFontTx/>
              <a:buNone/>
            </a:pPr>
            <a:r>
              <a:rPr lang="en-US" altLang="en-US" dirty="0">
                <a:latin typeface="Verdana" pitchFamily="34" charset="0"/>
              </a:rPr>
              <a:t>			2) Process management</a:t>
            </a:r>
          </a:p>
          <a:p>
            <a:pPr lvl="2">
              <a:buFontTx/>
              <a:buNone/>
            </a:pPr>
            <a:r>
              <a:rPr lang="en-US" altLang="en-US" dirty="0">
                <a:latin typeface="Verdana" pitchFamily="34" charset="0"/>
              </a:rPr>
              <a:t>			3) Device management</a:t>
            </a:r>
          </a:p>
          <a:p>
            <a:pPr lvl="2">
              <a:buFontTx/>
              <a:buNone/>
            </a:pPr>
            <a:r>
              <a:rPr lang="en-US" altLang="en-US" dirty="0">
                <a:latin typeface="Verdana" pitchFamily="34" charset="0"/>
              </a:rPr>
              <a:t>			4) File management</a:t>
            </a:r>
          </a:p>
          <a:p>
            <a:pPr lvl="2">
              <a:buFontTx/>
              <a:buNone/>
            </a:pPr>
            <a:r>
              <a:rPr lang="en-US" altLang="en-US" dirty="0">
                <a:latin typeface="Verdana" pitchFamily="34" charset="0"/>
              </a:rPr>
              <a:t>			5) Memory management</a:t>
            </a:r>
          </a:p>
          <a:p>
            <a:pPr lvl="2"/>
            <a:r>
              <a:rPr lang="en-US" altLang="en-US" b="1" dirty="0">
                <a:latin typeface="Verdana" pitchFamily="34" charset="0"/>
              </a:rPr>
              <a:t>SHELL</a:t>
            </a:r>
          </a:p>
          <a:p>
            <a:pPr lvl="3"/>
            <a:r>
              <a:rPr lang="en-US" altLang="en-US" dirty="0">
                <a:latin typeface="Verdana" pitchFamily="34" charset="0"/>
              </a:rPr>
              <a:t>Computer understands the language of  0's and 1's called the binary language.</a:t>
            </a:r>
          </a:p>
          <a:p>
            <a:pPr lvl="3"/>
            <a:r>
              <a:rPr lang="en-US" altLang="en-US" dirty="0">
                <a:latin typeface="Verdana" pitchFamily="34" charset="0"/>
              </a:rPr>
              <a:t>The Shell is an special program that takes in the human understandable command and if it is an valid one it will pass on to the Kernel for execution.</a:t>
            </a:r>
          </a:p>
          <a:p>
            <a:endParaRPr lang="en-US" dirty="0"/>
          </a:p>
        </p:txBody>
      </p:sp>
    </p:spTree>
    <p:extLst>
      <p:ext uri="{BB962C8B-B14F-4D97-AF65-F5344CB8AC3E}">
        <p14:creationId xmlns:p14="http://schemas.microsoft.com/office/powerpoint/2010/main" val="1055357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b="1" dirty="0"/>
              <a:t>Shell Basic Operators</a:t>
            </a:r>
            <a:endParaRPr lang="en-US" dirty="0"/>
          </a:p>
        </p:txBody>
      </p:sp>
      <p:sp>
        <p:nvSpPr>
          <p:cNvPr id="3" name="Date Placeholder 2"/>
          <p:cNvSpPr>
            <a:spLocks noGrp="1"/>
          </p:cNvSpPr>
          <p:nvPr>
            <p:ph type="dt" sz="half" idx="10"/>
          </p:nvPr>
        </p:nvSpPr>
        <p:spPr/>
        <p:txBody>
          <a:bodyPr/>
          <a:lstStyle/>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543" y="2142004"/>
            <a:ext cx="802957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4267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Relational Operator</a:t>
            </a:r>
          </a:p>
        </p:txBody>
      </p:sp>
      <p:sp>
        <p:nvSpPr>
          <p:cNvPr id="3" name="Date Placeholder 2"/>
          <p:cNvSpPr>
            <a:spLocks noGrp="1"/>
          </p:cNvSpPr>
          <p:nvPr>
            <p:ph type="dt" sz="half" idx="10"/>
          </p:nvPr>
        </p:nvSpPr>
        <p:spPr/>
        <p:txBody>
          <a:bodyPr/>
          <a:lstStyle/>
          <a:p>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20" y="1862213"/>
            <a:ext cx="9577137"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1352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String Operator</a:t>
            </a:r>
          </a:p>
        </p:txBody>
      </p:sp>
      <p:sp>
        <p:nvSpPr>
          <p:cNvPr id="3" name="Date Placeholder 2"/>
          <p:cNvSpPr>
            <a:spLocks noGrp="1"/>
          </p:cNvSpPr>
          <p:nvPr>
            <p:ph type="dt" sz="half" idx="10"/>
          </p:nvPr>
        </p:nvSpPr>
        <p:spPr/>
        <p:txBody>
          <a:bodyPr/>
          <a:lstStyle/>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188" y="1691528"/>
            <a:ext cx="77724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4024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Boolean Operator</a:t>
            </a:r>
          </a:p>
        </p:txBody>
      </p:sp>
      <p:sp>
        <p:nvSpPr>
          <p:cNvPr id="3" name="Date Placeholder 2"/>
          <p:cNvSpPr>
            <a:spLocks noGrp="1"/>
          </p:cNvSpPr>
          <p:nvPr>
            <p:ph type="dt" sz="half" idx="10"/>
          </p:nvPr>
        </p:nvSpPr>
        <p:spPr/>
        <p:txBody>
          <a:bodyPr/>
          <a:lstStyle/>
          <a:p>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709" y="2080372"/>
            <a:ext cx="7629525"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2927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Arithmetic Operator</a:t>
            </a:r>
          </a:p>
        </p:txBody>
      </p:sp>
      <p:sp>
        <p:nvSpPr>
          <p:cNvPr id="3" name="Date Placeholder 2"/>
          <p:cNvSpPr>
            <a:spLocks noGrp="1"/>
          </p:cNvSpPr>
          <p:nvPr>
            <p:ph type="dt" sz="half" idx="10"/>
          </p:nvPr>
        </p:nvSpPr>
        <p:spPr/>
        <p:txBody>
          <a:bodyPr/>
          <a:lstStyle/>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939" y="1587814"/>
            <a:ext cx="774382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106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File Test Operator</a:t>
            </a:r>
          </a:p>
        </p:txBody>
      </p:sp>
      <p:sp>
        <p:nvSpPr>
          <p:cNvPr id="3" name="Date Placeholder 2"/>
          <p:cNvSpPr>
            <a:spLocks noGrp="1"/>
          </p:cNvSpPr>
          <p:nvPr>
            <p:ph type="dt" sz="half" idx="10"/>
          </p:nvPr>
        </p:nvSpPr>
        <p:spPr/>
        <p:txBody>
          <a:bodyPr/>
          <a:lstStyle/>
          <a:p>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24" y="1577788"/>
            <a:ext cx="7572375" cy="478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3292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b="1" dirty="0"/>
              <a:t>The case...</a:t>
            </a:r>
            <a:r>
              <a:rPr lang="en-US" b="1" dirty="0" err="1"/>
              <a:t>esac</a:t>
            </a:r>
            <a:r>
              <a:rPr lang="en-US" b="1" dirty="0"/>
              <a:t> Statement</a:t>
            </a:r>
            <a:endParaRPr lang="en-US" dirty="0"/>
          </a:p>
        </p:txBody>
      </p:sp>
      <p:sp>
        <p:nvSpPr>
          <p:cNvPr id="3" name="Date Placeholder 2"/>
          <p:cNvSpPr>
            <a:spLocks noGrp="1"/>
          </p:cNvSpPr>
          <p:nvPr>
            <p:ph type="dt" sz="half" idx="10"/>
          </p:nvPr>
        </p:nvSpPr>
        <p:spPr/>
        <p:txBody>
          <a:bodyPr/>
          <a:lstStyle/>
          <a:p>
            <a:endParaRPr lang="en-US"/>
          </a:p>
        </p:txBody>
      </p:sp>
      <p:sp>
        <p:nvSpPr>
          <p:cNvPr id="5" name="Content Placeholder 3"/>
          <p:cNvSpPr>
            <a:spLocks noGrp="1"/>
          </p:cNvSpPr>
          <p:nvPr>
            <p:ph sz="quarter" idx="10"/>
          </p:nvPr>
        </p:nvSpPr>
        <p:spPr>
          <a:xfrm>
            <a:off x="338669" y="1143000"/>
            <a:ext cx="11416184" cy="4800600"/>
          </a:xfrm>
        </p:spPr>
        <p:txBody>
          <a:bodyPr/>
          <a:lstStyle/>
          <a:p>
            <a:r>
              <a:rPr lang="en-US" sz="2400" dirty="0"/>
              <a:t>case word in </a:t>
            </a:r>
          </a:p>
          <a:p>
            <a:r>
              <a:rPr lang="en-US" sz="2400" dirty="0"/>
              <a:t>      pattern1) </a:t>
            </a:r>
          </a:p>
          <a:p>
            <a:r>
              <a:rPr lang="en-US" sz="2400" dirty="0"/>
              <a:t>            Statement(s) to be executed if pattern1 matches </a:t>
            </a:r>
          </a:p>
          <a:p>
            <a:r>
              <a:rPr lang="en-US" sz="2400" dirty="0"/>
              <a:t>            ;; </a:t>
            </a:r>
          </a:p>
          <a:p>
            <a:r>
              <a:rPr lang="en-US" sz="2400" dirty="0"/>
              <a:t>     pattern2) </a:t>
            </a:r>
          </a:p>
          <a:p>
            <a:r>
              <a:rPr lang="en-US" sz="2400" dirty="0"/>
              <a:t>           Statement(s) to be executed if pattern2 matches </a:t>
            </a:r>
          </a:p>
          <a:p>
            <a:r>
              <a:rPr lang="en-US" sz="2400" dirty="0"/>
              <a:t>           ;; </a:t>
            </a:r>
          </a:p>
          <a:p>
            <a:r>
              <a:rPr lang="en-US" sz="2400" dirty="0"/>
              <a:t>     pattern3) </a:t>
            </a:r>
          </a:p>
          <a:p>
            <a:r>
              <a:rPr lang="en-US" sz="2400" dirty="0"/>
              <a:t>          Statement(s) to be executed if pattern3 matches </a:t>
            </a:r>
          </a:p>
          <a:p>
            <a:r>
              <a:rPr lang="en-US" sz="2400" dirty="0"/>
              <a:t>          ;; </a:t>
            </a:r>
          </a:p>
          <a:p>
            <a:r>
              <a:rPr lang="en-US" sz="2400" dirty="0"/>
              <a:t>   </a:t>
            </a:r>
            <a:r>
              <a:rPr lang="en-US" sz="2400" dirty="0" err="1"/>
              <a:t>esac</a:t>
            </a:r>
            <a:endParaRPr lang="en-US" sz="2400" dirty="0"/>
          </a:p>
        </p:txBody>
      </p:sp>
    </p:spTree>
    <p:extLst>
      <p:ext uri="{BB962C8B-B14F-4D97-AF65-F5344CB8AC3E}">
        <p14:creationId xmlns:p14="http://schemas.microsoft.com/office/powerpoint/2010/main" val="3251256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Shell Loop</a:t>
            </a:r>
          </a:p>
        </p:txBody>
      </p:sp>
      <p:sp>
        <p:nvSpPr>
          <p:cNvPr id="3" name="Date Placeholder 2"/>
          <p:cNvSpPr>
            <a:spLocks noGrp="1"/>
          </p:cNvSpPr>
          <p:nvPr>
            <p:ph type="dt" sz="half" idx="10"/>
          </p:nvPr>
        </p:nvSpPr>
        <p:spPr/>
        <p:txBody>
          <a:bodyPr/>
          <a:lstStyle/>
          <a:p>
            <a:endParaRPr lang="en-US"/>
          </a:p>
        </p:txBody>
      </p:sp>
      <p:sp>
        <p:nvSpPr>
          <p:cNvPr id="5" name="Content Placeholder 3"/>
          <p:cNvSpPr>
            <a:spLocks noGrp="1"/>
          </p:cNvSpPr>
          <p:nvPr>
            <p:ph sz="quarter" idx="10"/>
          </p:nvPr>
        </p:nvSpPr>
        <p:spPr>
          <a:xfrm>
            <a:off x="374528" y="1447801"/>
            <a:ext cx="11416184" cy="4800600"/>
          </a:xfrm>
        </p:spPr>
        <p:txBody>
          <a:bodyPr/>
          <a:lstStyle/>
          <a:p>
            <a:pPr marL="342900" indent="-342900">
              <a:buFont typeface="Wingdings" panose="05000000000000000000" pitchFamily="2" charset="2"/>
              <a:buChar char="§"/>
            </a:pPr>
            <a:r>
              <a:rPr lang="en-US" sz="2400" dirty="0"/>
              <a:t>The while loop</a:t>
            </a:r>
          </a:p>
          <a:p>
            <a:pPr marL="342900" indent="-342900">
              <a:buFont typeface="Wingdings" panose="05000000000000000000" pitchFamily="2" charset="2"/>
              <a:buChar char="§"/>
            </a:pPr>
            <a:r>
              <a:rPr lang="en-US" sz="2400" dirty="0"/>
              <a:t>The for loop</a:t>
            </a:r>
          </a:p>
          <a:p>
            <a:pPr marL="342900" indent="-342900">
              <a:buFont typeface="Wingdings" panose="05000000000000000000" pitchFamily="2" charset="2"/>
              <a:buChar char="§"/>
            </a:pPr>
            <a:r>
              <a:rPr lang="en-US" sz="2400" dirty="0"/>
              <a:t>The until loop</a:t>
            </a:r>
          </a:p>
          <a:p>
            <a:pPr marL="342900" indent="-342900">
              <a:buFont typeface="Wingdings" panose="05000000000000000000" pitchFamily="2" charset="2"/>
              <a:buChar char="§"/>
            </a:pPr>
            <a:r>
              <a:rPr lang="en-US" sz="2400" dirty="0"/>
              <a:t>The select loop</a:t>
            </a:r>
          </a:p>
          <a:p>
            <a:endParaRPr lang="en-US" sz="2400" dirty="0"/>
          </a:p>
        </p:txBody>
      </p:sp>
    </p:spTree>
    <p:extLst>
      <p:ext uri="{BB962C8B-B14F-4D97-AF65-F5344CB8AC3E}">
        <p14:creationId xmlns:p14="http://schemas.microsoft.com/office/powerpoint/2010/main" val="1272389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The while loop</a:t>
            </a:r>
          </a:p>
        </p:txBody>
      </p:sp>
      <p:sp>
        <p:nvSpPr>
          <p:cNvPr id="3" name="Date Placeholder 2"/>
          <p:cNvSpPr>
            <a:spLocks noGrp="1"/>
          </p:cNvSpPr>
          <p:nvPr>
            <p:ph type="dt" sz="half" idx="10"/>
          </p:nvPr>
        </p:nvSpPr>
        <p:spPr/>
        <p:txBody>
          <a:bodyPr/>
          <a:lstStyle/>
          <a:p>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703" y="1447801"/>
            <a:ext cx="79629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293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The for loop</a:t>
            </a:r>
          </a:p>
        </p:txBody>
      </p:sp>
      <p:sp>
        <p:nvSpPr>
          <p:cNvPr id="3" name="Date Placeholder 2"/>
          <p:cNvSpPr>
            <a:spLocks noGrp="1"/>
          </p:cNvSpPr>
          <p:nvPr>
            <p:ph type="dt" sz="half" idx="10"/>
          </p:nvPr>
        </p:nvSpPr>
        <p:spPr/>
        <p:txBody>
          <a:bodyPr/>
          <a:lstStyle/>
          <a:p>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93" y="1447801"/>
            <a:ext cx="7867650"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703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646111" y="1568824"/>
            <a:ext cx="8946541" cy="4195481"/>
          </a:xfrm>
        </p:spPr>
        <p:txBody>
          <a:bodyPr>
            <a:normAutofit/>
          </a:bodyPr>
          <a:lstStyle/>
          <a:p>
            <a:r>
              <a:rPr lang="en-US" sz="1800" b="1" dirty="0">
                <a:latin typeface="Verdana" pitchFamily="34" charset="0"/>
              </a:rPr>
              <a:t>-COMMANDS and UTILITIES: </a:t>
            </a:r>
          </a:p>
          <a:p>
            <a:pPr lvl="3"/>
            <a:r>
              <a:rPr lang="en-US" sz="2000" dirty="0">
                <a:latin typeface="Verdana" pitchFamily="34" charset="0"/>
              </a:rPr>
              <a:t>There are various command and utilities which you would use in your day to day activities. </a:t>
            </a:r>
            <a:r>
              <a:rPr lang="en-US" sz="2000" dirty="0" err="1">
                <a:latin typeface="Verdana" pitchFamily="34" charset="0"/>
              </a:rPr>
              <a:t>cp</a:t>
            </a:r>
            <a:r>
              <a:rPr lang="en-US" sz="2000" dirty="0">
                <a:latin typeface="Verdana" pitchFamily="34" charset="0"/>
              </a:rPr>
              <a:t>, mv, cat and </a:t>
            </a:r>
            <a:r>
              <a:rPr lang="en-US" sz="2000" dirty="0" err="1">
                <a:latin typeface="Verdana" pitchFamily="34" charset="0"/>
              </a:rPr>
              <a:t>grep</a:t>
            </a:r>
            <a:r>
              <a:rPr lang="en-US" sz="2000" dirty="0">
                <a:latin typeface="Verdana" pitchFamily="34" charset="0"/>
              </a:rPr>
              <a:t> etc. are few examples of commands and utilities. There are over 250 standard commands plus numerous others provided through 3rd party software. All the commands come along with various optional options.</a:t>
            </a:r>
          </a:p>
          <a:p>
            <a:pPr lvl="3"/>
            <a:endParaRPr lang="en-US" dirty="0">
              <a:latin typeface="Verdana" pitchFamily="34" charset="0"/>
            </a:endParaRPr>
          </a:p>
          <a:p>
            <a:pPr lvl="3"/>
            <a:endParaRPr lang="en-US" dirty="0">
              <a:latin typeface="Verdana" pitchFamily="34" charset="0"/>
            </a:endParaRPr>
          </a:p>
          <a:p>
            <a:endParaRPr lang="en-US" dirty="0"/>
          </a:p>
        </p:txBody>
      </p:sp>
    </p:spTree>
    <p:extLst>
      <p:ext uri="{BB962C8B-B14F-4D97-AF65-F5344CB8AC3E}">
        <p14:creationId xmlns:p14="http://schemas.microsoft.com/office/powerpoint/2010/main" val="247741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The until loop</a:t>
            </a:r>
          </a:p>
        </p:txBody>
      </p:sp>
      <p:sp>
        <p:nvSpPr>
          <p:cNvPr id="3" name="Date Placeholder 2"/>
          <p:cNvSpPr>
            <a:spLocks noGrp="1"/>
          </p:cNvSpPr>
          <p:nvPr>
            <p:ph type="dt" sz="half" idx="10"/>
          </p:nvPr>
        </p:nvSpPr>
        <p:spPr/>
        <p:txBody>
          <a:bodyPr/>
          <a:lstStyle/>
          <a:p>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785" y="1490383"/>
            <a:ext cx="8010525" cy="5000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1020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The select Loop:</a:t>
            </a:r>
          </a:p>
        </p:txBody>
      </p:sp>
      <p:sp>
        <p:nvSpPr>
          <p:cNvPr id="3" name="Date Placeholder 2"/>
          <p:cNvSpPr>
            <a:spLocks noGrp="1"/>
          </p:cNvSpPr>
          <p:nvPr>
            <p:ph type="dt" sz="half" idx="10"/>
          </p:nvPr>
        </p:nvSpPr>
        <p:spPr/>
        <p:txBody>
          <a:bodyPr/>
          <a:lstStyle/>
          <a:p>
            <a:endParaRPr lang="en-US"/>
          </a:p>
        </p:txBody>
      </p:sp>
      <p:sp>
        <p:nvSpPr>
          <p:cNvPr id="5" name="Content Placeholder 3"/>
          <p:cNvSpPr>
            <a:spLocks noGrp="1"/>
          </p:cNvSpPr>
          <p:nvPr>
            <p:ph sz="quarter" idx="10"/>
          </p:nvPr>
        </p:nvSpPr>
        <p:spPr>
          <a:xfrm>
            <a:off x="338669" y="1066800"/>
            <a:ext cx="10850031" cy="4876800"/>
          </a:xfrm>
        </p:spPr>
        <p:txBody>
          <a:bodyPr/>
          <a:lstStyle/>
          <a:p>
            <a:r>
              <a:rPr lang="en-US" sz="1600" dirty="0"/>
              <a:t>#!/bin/</a:t>
            </a:r>
            <a:r>
              <a:rPr lang="en-US" sz="1600" dirty="0" err="1"/>
              <a:t>ksh</a:t>
            </a:r>
            <a:endParaRPr lang="en-US" sz="1600" dirty="0"/>
          </a:p>
          <a:p>
            <a:r>
              <a:rPr lang="en-US" sz="1600" dirty="0"/>
              <a:t>select DRINK in tea </a:t>
            </a:r>
            <a:r>
              <a:rPr lang="en-US" sz="1600" dirty="0" err="1"/>
              <a:t>cofee</a:t>
            </a:r>
            <a:r>
              <a:rPr lang="en-US" sz="1600" dirty="0"/>
              <a:t> water juice </a:t>
            </a:r>
            <a:r>
              <a:rPr lang="en-US" sz="1600" dirty="0" err="1"/>
              <a:t>appe</a:t>
            </a:r>
            <a:r>
              <a:rPr lang="en-US" sz="1600" dirty="0"/>
              <a:t> all none</a:t>
            </a:r>
          </a:p>
          <a:p>
            <a:r>
              <a:rPr lang="en-US" sz="1600" dirty="0"/>
              <a:t>do</a:t>
            </a:r>
          </a:p>
          <a:p>
            <a:r>
              <a:rPr lang="en-US" sz="1600" dirty="0"/>
              <a:t>   case $DRINK in</a:t>
            </a:r>
          </a:p>
          <a:p>
            <a:r>
              <a:rPr lang="en-US" sz="1600" dirty="0"/>
              <a:t>      </a:t>
            </a:r>
            <a:r>
              <a:rPr lang="en-US" sz="1600" dirty="0" err="1"/>
              <a:t>tea|cofee|water|all</a:t>
            </a:r>
            <a:r>
              <a:rPr lang="en-US" sz="1600" dirty="0"/>
              <a:t>) </a:t>
            </a:r>
          </a:p>
          <a:p>
            <a:r>
              <a:rPr lang="en-US" sz="1600" dirty="0"/>
              <a:t>         echo "Go to canteen"</a:t>
            </a:r>
          </a:p>
          <a:p>
            <a:r>
              <a:rPr lang="en-US" sz="1600" dirty="0"/>
              <a:t>         ;;</a:t>
            </a:r>
          </a:p>
          <a:p>
            <a:r>
              <a:rPr lang="en-US" sz="1600" dirty="0"/>
              <a:t>      </a:t>
            </a:r>
            <a:r>
              <a:rPr lang="en-US" sz="1600" dirty="0" err="1"/>
              <a:t>juice|appe</a:t>
            </a:r>
            <a:r>
              <a:rPr lang="en-US" sz="1600" dirty="0"/>
              <a:t>)</a:t>
            </a:r>
          </a:p>
          <a:p>
            <a:r>
              <a:rPr lang="en-US" sz="1600" dirty="0"/>
              <a:t>         echo "Available at home"</a:t>
            </a:r>
          </a:p>
          <a:p>
            <a:r>
              <a:rPr lang="en-US" sz="1600" dirty="0"/>
              <a:t>      ;;</a:t>
            </a:r>
          </a:p>
          <a:p>
            <a:r>
              <a:rPr lang="en-US" sz="1600" dirty="0"/>
              <a:t>      none) </a:t>
            </a:r>
          </a:p>
          <a:p>
            <a:r>
              <a:rPr lang="en-US" sz="1600" dirty="0"/>
              <a:t>         break </a:t>
            </a:r>
          </a:p>
          <a:p>
            <a:r>
              <a:rPr lang="en-US" sz="1600" dirty="0"/>
              <a:t>      ;;</a:t>
            </a:r>
          </a:p>
          <a:p>
            <a:r>
              <a:rPr lang="en-US" sz="1600" dirty="0"/>
              <a:t>      *) echo "ERROR: Invalid selection" </a:t>
            </a:r>
          </a:p>
          <a:p>
            <a:r>
              <a:rPr lang="en-US" sz="1600" dirty="0"/>
              <a:t>      ;;</a:t>
            </a:r>
          </a:p>
          <a:p>
            <a:r>
              <a:rPr lang="en-US" sz="1600" dirty="0"/>
              <a:t>   </a:t>
            </a:r>
            <a:r>
              <a:rPr lang="en-US" sz="1600" dirty="0" err="1"/>
              <a:t>esac</a:t>
            </a:r>
            <a:endParaRPr lang="en-US" sz="1600" dirty="0"/>
          </a:p>
          <a:p>
            <a:r>
              <a:rPr lang="en-US" sz="1600" dirty="0"/>
              <a:t>done</a:t>
            </a:r>
          </a:p>
          <a:p>
            <a:endParaRPr lang="en-US" sz="1600" dirty="0"/>
          </a:p>
        </p:txBody>
      </p:sp>
    </p:spTree>
    <p:extLst>
      <p:ext uri="{BB962C8B-B14F-4D97-AF65-F5344CB8AC3E}">
        <p14:creationId xmlns:p14="http://schemas.microsoft.com/office/powerpoint/2010/main" val="14485578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b="1" dirty="0"/>
              <a:t>break and continue Statement</a:t>
            </a:r>
            <a:endParaRPr lang="en-US" dirty="0"/>
          </a:p>
        </p:txBody>
      </p:sp>
      <p:sp>
        <p:nvSpPr>
          <p:cNvPr id="3" name="Date Placeholder 2"/>
          <p:cNvSpPr>
            <a:spLocks noGrp="1"/>
          </p:cNvSpPr>
          <p:nvPr>
            <p:ph type="dt" sz="half" idx="10"/>
          </p:nvPr>
        </p:nvSpPr>
        <p:spPr/>
        <p:txBody>
          <a:bodyPr/>
          <a:lstStyle/>
          <a:p>
            <a:endParaRPr lang="en-US"/>
          </a:p>
        </p:txBody>
      </p:sp>
      <p:sp>
        <p:nvSpPr>
          <p:cNvPr id="5" name="Content Placeholder 3"/>
          <p:cNvSpPr>
            <a:spLocks noGrp="1"/>
          </p:cNvSpPr>
          <p:nvPr>
            <p:ph sz="quarter" idx="10"/>
          </p:nvPr>
        </p:nvSpPr>
        <p:spPr>
          <a:xfrm>
            <a:off x="455210" y="1447801"/>
            <a:ext cx="10850031" cy="4876800"/>
          </a:xfrm>
        </p:spPr>
        <p:txBody>
          <a:bodyPr/>
          <a:lstStyle/>
          <a:p>
            <a:pPr marL="342900" indent="-342900">
              <a:buFont typeface="Wingdings" panose="05000000000000000000" pitchFamily="2" charset="2"/>
              <a:buChar char="§"/>
            </a:pPr>
            <a:r>
              <a:rPr lang="en-US" dirty="0"/>
              <a:t>break statement</a:t>
            </a:r>
          </a:p>
          <a:p>
            <a:pPr lvl="1"/>
            <a:r>
              <a:rPr lang="en-US" dirty="0"/>
              <a:t>The </a:t>
            </a:r>
            <a:r>
              <a:rPr lang="en-US" b="1" dirty="0"/>
              <a:t>break</a:t>
            </a:r>
            <a:r>
              <a:rPr lang="en-US" dirty="0"/>
              <a:t> statement is used to terminate the execution of the entire loop, after completing the execution of all of the lines of code up to the break statement. It then steps down to the code following the end of the loop</a:t>
            </a:r>
          </a:p>
          <a:p>
            <a:pPr marL="342900" indent="-342900">
              <a:buFont typeface="Wingdings" panose="05000000000000000000" pitchFamily="2" charset="2"/>
              <a:buChar char="§"/>
            </a:pPr>
            <a:r>
              <a:rPr lang="en-US" dirty="0"/>
              <a:t>continue statement</a:t>
            </a:r>
          </a:p>
          <a:p>
            <a:pPr lvl="1"/>
            <a:r>
              <a:rPr lang="en-US" dirty="0"/>
              <a:t>The </a:t>
            </a:r>
            <a:r>
              <a:rPr lang="en-US" b="1" dirty="0"/>
              <a:t>continue</a:t>
            </a:r>
            <a:r>
              <a:rPr lang="en-US" dirty="0"/>
              <a:t> statement is similar to the break command, except that it causes the current iteration of the loop to exit, rather than the entire loop.</a:t>
            </a:r>
          </a:p>
          <a:p>
            <a:endParaRPr lang="en-US" dirty="0"/>
          </a:p>
          <a:p>
            <a:endParaRPr lang="en-US" sz="1600" dirty="0"/>
          </a:p>
        </p:txBody>
      </p:sp>
    </p:spTree>
    <p:extLst>
      <p:ext uri="{BB962C8B-B14F-4D97-AF65-F5344CB8AC3E}">
        <p14:creationId xmlns:p14="http://schemas.microsoft.com/office/powerpoint/2010/main" val="4056835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b="1" dirty="0"/>
              <a:t>Command Substitution</a:t>
            </a:r>
            <a:endParaRPr lang="en-US" dirty="0"/>
          </a:p>
        </p:txBody>
      </p:sp>
      <p:sp>
        <p:nvSpPr>
          <p:cNvPr id="3" name="Date Placeholder 2"/>
          <p:cNvSpPr>
            <a:spLocks noGrp="1"/>
          </p:cNvSpPr>
          <p:nvPr>
            <p:ph type="dt" sz="half" idx="10"/>
          </p:nvPr>
        </p:nvSpPr>
        <p:spPr/>
        <p:txBody>
          <a:bodyPr/>
          <a:lstStyle/>
          <a:p>
            <a:endParaRPr lang="en-US"/>
          </a:p>
        </p:txBody>
      </p:sp>
      <p:sp>
        <p:nvSpPr>
          <p:cNvPr id="5" name="Content Placeholder 3"/>
          <p:cNvSpPr>
            <a:spLocks noGrp="1"/>
          </p:cNvSpPr>
          <p:nvPr>
            <p:ph sz="quarter" idx="10"/>
          </p:nvPr>
        </p:nvSpPr>
        <p:spPr>
          <a:xfrm>
            <a:off x="455210" y="1447801"/>
            <a:ext cx="10850031" cy="4876800"/>
          </a:xfrm>
        </p:spPr>
        <p:txBody>
          <a:bodyPr/>
          <a:lstStyle/>
          <a:p>
            <a:pPr marL="342900" indent="-342900">
              <a:buFont typeface="Wingdings" panose="05000000000000000000" pitchFamily="2" charset="2"/>
              <a:buChar char="Ø"/>
            </a:pPr>
            <a:r>
              <a:rPr lang="en-US" dirty="0"/>
              <a:t>Command substitution is the mechanism by which the shell performs a given set of commands and then substitutes their output in the place of the commands.</a:t>
            </a:r>
          </a:p>
          <a:p>
            <a:pPr lvl="1"/>
            <a:r>
              <a:rPr lang="en-US" dirty="0"/>
              <a:t>`command` </a:t>
            </a:r>
          </a:p>
          <a:p>
            <a:pPr lvl="1"/>
            <a:r>
              <a:rPr lang="en-US" dirty="0"/>
              <a:t>Example: </a:t>
            </a:r>
          </a:p>
          <a:p>
            <a:pPr lvl="1">
              <a:buNone/>
            </a:pPr>
            <a:r>
              <a:rPr lang="en-US" dirty="0"/>
              <a:t>        #!/bin/</a:t>
            </a:r>
            <a:r>
              <a:rPr lang="en-US" dirty="0" err="1"/>
              <a:t>sh</a:t>
            </a:r>
            <a:r>
              <a:rPr lang="en-US" dirty="0"/>
              <a:t> </a:t>
            </a:r>
          </a:p>
          <a:p>
            <a:pPr lvl="1">
              <a:buNone/>
            </a:pPr>
            <a:r>
              <a:rPr lang="en-US" dirty="0"/>
              <a:t>        USERS=`who | </a:t>
            </a:r>
            <a:r>
              <a:rPr lang="en-US" dirty="0" err="1"/>
              <a:t>wc</a:t>
            </a:r>
            <a:r>
              <a:rPr lang="en-US" dirty="0"/>
              <a:t> -l` </a:t>
            </a:r>
          </a:p>
          <a:p>
            <a:pPr lvl="1">
              <a:buNone/>
            </a:pPr>
            <a:r>
              <a:rPr lang="en-US" dirty="0"/>
              <a:t>        echo "Logged in user are $USERS" </a:t>
            </a:r>
          </a:p>
          <a:p>
            <a:endParaRPr lang="en-US" dirty="0"/>
          </a:p>
        </p:txBody>
      </p:sp>
    </p:spTree>
    <p:extLst>
      <p:ext uri="{BB962C8B-B14F-4D97-AF65-F5344CB8AC3E}">
        <p14:creationId xmlns:p14="http://schemas.microsoft.com/office/powerpoint/2010/main" val="25460764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b="1" dirty="0"/>
              <a:t>Variable Substitution</a:t>
            </a:r>
            <a:endParaRPr lang="en-US" dirty="0"/>
          </a:p>
        </p:txBody>
      </p:sp>
      <p:sp>
        <p:nvSpPr>
          <p:cNvPr id="3" name="Date Placeholder 2"/>
          <p:cNvSpPr>
            <a:spLocks noGrp="1"/>
          </p:cNvSpPr>
          <p:nvPr>
            <p:ph type="dt" sz="half" idx="10"/>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pic>
        <p:nvPicPr>
          <p:cNvPr id="6" name="Picture 2"/>
          <p:cNvPicPr>
            <a:picLocks noChangeAspect="1" noChangeArrowheads="1"/>
          </p:cNvPicPr>
          <p:nvPr/>
        </p:nvPicPr>
        <p:blipFill>
          <a:blip r:embed="rId2"/>
          <a:srcRect/>
          <a:stretch>
            <a:fillRect/>
          </a:stretch>
        </p:blipFill>
        <p:spPr bwMode="auto">
          <a:xfrm>
            <a:off x="511725" y="1737855"/>
            <a:ext cx="6343650" cy="1809750"/>
          </a:xfrm>
          <a:prstGeom prst="rect">
            <a:avLst/>
          </a:prstGeom>
          <a:noFill/>
          <a:ln w="9525">
            <a:noFill/>
            <a:miter lim="800000"/>
            <a:headEnd/>
            <a:tailEnd/>
          </a:ln>
          <a:effectLst/>
        </p:spPr>
      </p:pic>
    </p:spTree>
    <p:extLst>
      <p:ext uri="{BB962C8B-B14F-4D97-AF65-F5344CB8AC3E}">
        <p14:creationId xmlns:p14="http://schemas.microsoft.com/office/powerpoint/2010/main" val="39212124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b="1" dirty="0"/>
              <a:t>The </a:t>
            </a:r>
            <a:r>
              <a:rPr lang="en-US" b="1" dirty="0" err="1"/>
              <a:t>Metacharacters</a:t>
            </a:r>
            <a:endParaRPr lang="en-US" dirty="0"/>
          </a:p>
        </p:txBody>
      </p:sp>
      <p:sp>
        <p:nvSpPr>
          <p:cNvPr id="3" name="Date Placeholder 2"/>
          <p:cNvSpPr>
            <a:spLocks noGrp="1"/>
          </p:cNvSpPr>
          <p:nvPr>
            <p:ph type="dt" sz="half" idx="10"/>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7" name="Content Placeholder 3"/>
          <p:cNvSpPr>
            <a:spLocks noGrp="1"/>
          </p:cNvSpPr>
          <p:nvPr>
            <p:ph sz="quarter" idx="10"/>
          </p:nvPr>
        </p:nvSpPr>
        <p:spPr>
          <a:xfrm>
            <a:off x="338669" y="1191126"/>
            <a:ext cx="11343994" cy="4752474"/>
          </a:xfrm>
        </p:spPr>
        <p:txBody>
          <a:bodyPr/>
          <a:lstStyle/>
          <a:p>
            <a:pPr marL="342900" indent="-342900">
              <a:buFont typeface="Wingdings" panose="05000000000000000000" pitchFamily="2" charset="2"/>
              <a:buChar char="§"/>
            </a:pPr>
            <a:r>
              <a:rPr lang="en-US" sz="2000" dirty="0"/>
              <a:t>Unix Shell provides various </a:t>
            </a:r>
            <a:r>
              <a:rPr lang="en-US" sz="2000" dirty="0" err="1"/>
              <a:t>metacharacters</a:t>
            </a:r>
            <a:r>
              <a:rPr lang="en-US" sz="2000" dirty="0"/>
              <a:t> which have special meaning while using them in any Shell Script and causes termination of a word unless quoted</a:t>
            </a:r>
          </a:p>
          <a:p>
            <a:pPr marL="342900" indent="-342900">
              <a:buFont typeface="Wingdings" panose="05000000000000000000" pitchFamily="2" charset="2"/>
              <a:buChar char="§"/>
            </a:pPr>
            <a:r>
              <a:rPr lang="en-US" sz="2000" dirty="0"/>
              <a:t>* ? [ ] ' " \ $ ; &amp; ( ) | ^ &lt; &gt; new-line space tab </a:t>
            </a:r>
          </a:p>
          <a:p>
            <a:r>
              <a:rPr lang="en-US" sz="2000" dirty="0"/>
              <a:t>	</a:t>
            </a:r>
          </a:p>
          <a:p>
            <a:endParaRPr lang="en-US" sz="2000" dirty="0"/>
          </a:p>
        </p:txBody>
      </p:sp>
    </p:spTree>
    <p:extLst>
      <p:ext uri="{BB962C8B-B14F-4D97-AF65-F5344CB8AC3E}">
        <p14:creationId xmlns:p14="http://schemas.microsoft.com/office/powerpoint/2010/main" val="12659054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err="1"/>
              <a:t>Cont</a:t>
            </a:r>
            <a:r>
              <a:rPr lang="en-US" dirty="0"/>
              <a:t>…</a:t>
            </a:r>
          </a:p>
        </p:txBody>
      </p:sp>
      <p:sp>
        <p:nvSpPr>
          <p:cNvPr id="3" name="Date Placeholder 2"/>
          <p:cNvSpPr>
            <a:spLocks noGrp="1"/>
          </p:cNvSpPr>
          <p:nvPr>
            <p:ph type="dt" sz="half" idx="10"/>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7" name="Content Placeholder 3"/>
          <p:cNvSpPr>
            <a:spLocks noGrp="1"/>
          </p:cNvSpPr>
          <p:nvPr>
            <p:ph sz="quarter" idx="10"/>
          </p:nvPr>
        </p:nvSpPr>
        <p:spPr>
          <a:xfrm>
            <a:off x="338669" y="1447801"/>
            <a:ext cx="11343994" cy="4752474"/>
          </a:xfrm>
        </p:spPr>
        <p:txBody>
          <a:bodyPr/>
          <a:lstStyle/>
          <a:p>
            <a:r>
              <a:rPr lang="en-US" sz="2000" dirty="0"/>
              <a:t>$ for parameter substitution.</a:t>
            </a:r>
          </a:p>
          <a:p>
            <a:r>
              <a:rPr lang="en-US" sz="2000" dirty="0" err="1"/>
              <a:t>Backquotes</a:t>
            </a:r>
            <a:r>
              <a:rPr lang="en-US" sz="2000" dirty="0"/>
              <a:t> :</a:t>
            </a:r>
            <a:br>
              <a:rPr lang="en-US" sz="2000" dirty="0"/>
            </a:br>
            <a:r>
              <a:rPr lang="en-US" sz="2000" dirty="0"/>
              <a:t>\$ to enable literal dollar signs.</a:t>
            </a:r>
          </a:p>
          <a:p>
            <a:r>
              <a:rPr lang="en-US" sz="2000" dirty="0"/>
              <a:t>\` to enable literal </a:t>
            </a:r>
            <a:r>
              <a:rPr lang="en-US" sz="2000" dirty="0" err="1"/>
              <a:t>backquotes</a:t>
            </a:r>
            <a:r>
              <a:rPr lang="en-US" sz="2000" dirty="0"/>
              <a:t>.</a:t>
            </a:r>
          </a:p>
          <a:p>
            <a:r>
              <a:rPr lang="en-US" sz="2000" dirty="0"/>
              <a:t>\" to enable embedded double quotes.</a:t>
            </a:r>
          </a:p>
          <a:p>
            <a:r>
              <a:rPr lang="en-US" sz="2000" dirty="0"/>
              <a:t>\\ to enable embedded backslashes.</a:t>
            </a:r>
          </a:p>
          <a:p>
            <a:r>
              <a:rPr lang="en-US" sz="2000" dirty="0"/>
              <a:t>All other \ characters are literal (not special).</a:t>
            </a:r>
          </a:p>
          <a:p>
            <a:endParaRPr lang="en-US" sz="2000" dirty="0"/>
          </a:p>
          <a:p>
            <a:endParaRPr lang="en-US" sz="2000" dirty="0"/>
          </a:p>
        </p:txBody>
      </p:sp>
    </p:spTree>
    <p:extLst>
      <p:ext uri="{BB962C8B-B14F-4D97-AF65-F5344CB8AC3E}">
        <p14:creationId xmlns:p14="http://schemas.microsoft.com/office/powerpoint/2010/main" val="4077391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b="1" dirty="0"/>
              <a:t>Shell </a:t>
            </a:r>
            <a:r>
              <a:rPr lang="en-US" b="1" dirty="0" err="1"/>
              <a:t>Input/Output</a:t>
            </a:r>
            <a:r>
              <a:rPr lang="en-US" b="1" dirty="0"/>
              <a:t> Redirections</a:t>
            </a:r>
            <a:endParaRPr lang="en-US" dirty="0"/>
          </a:p>
        </p:txBody>
      </p:sp>
      <p:sp>
        <p:nvSpPr>
          <p:cNvPr id="3" name="Date Placeholder 2"/>
          <p:cNvSpPr>
            <a:spLocks noGrp="1"/>
          </p:cNvSpPr>
          <p:nvPr>
            <p:ph type="dt" sz="half" idx="10"/>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5" name="Date Placeholder 4"/>
          <p:cNvSpPr>
            <a:spLocks noGrp="1"/>
          </p:cNvSpPr>
          <p:nvPr>
            <p:ph type="dt" sz="half" idx="10"/>
          </p:nvPr>
        </p:nvSpPr>
        <p:spPr/>
        <p:txBody>
          <a:bodyPr/>
          <a:lstStyle/>
          <a:p>
            <a:endParaRPr 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1782973"/>
            <a:ext cx="763905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90454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b="1" dirty="0"/>
              <a:t>Arrays</a:t>
            </a:r>
            <a:endParaRPr lang="en-US" dirty="0"/>
          </a:p>
        </p:txBody>
      </p:sp>
      <p:sp>
        <p:nvSpPr>
          <p:cNvPr id="3" name="Date Placeholder 2"/>
          <p:cNvSpPr>
            <a:spLocks noGrp="1"/>
          </p:cNvSpPr>
          <p:nvPr>
            <p:ph type="dt" sz="half" idx="10"/>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5" name="Date Placeholder 4"/>
          <p:cNvSpPr>
            <a:spLocks noGrp="1"/>
          </p:cNvSpPr>
          <p:nvPr>
            <p:ph type="dt" sz="half" idx="10"/>
          </p:nvPr>
        </p:nvSpPr>
        <p:spPr/>
        <p:txBody>
          <a:bodyPr/>
          <a:lstStyle/>
          <a:p>
            <a:endParaRPr lang="en-US"/>
          </a:p>
        </p:txBody>
      </p:sp>
      <p:sp>
        <p:nvSpPr>
          <p:cNvPr id="6" name="Rectangle 5"/>
          <p:cNvSpPr/>
          <p:nvPr/>
        </p:nvSpPr>
        <p:spPr>
          <a:xfrm>
            <a:off x="546846" y="1447801"/>
            <a:ext cx="9879107" cy="4770537"/>
          </a:xfrm>
          <a:prstGeom prst="rect">
            <a:avLst/>
          </a:prstGeom>
        </p:spPr>
        <p:txBody>
          <a:bodyPr wrap="square">
            <a:spAutoFit/>
          </a:bodyPr>
          <a:lstStyle/>
          <a:p>
            <a:r>
              <a:rPr lang="en-US" sz="1600" b="1" dirty="0"/>
              <a:t>Defining Array Values: </a:t>
            </a:r>
          </a:p>
          <a:p>
            <a:pPr lvl="1"/>
            <a:r>
              <a:rPr lang="en-US" sz="1600" b="1" dirty="0"/>
              <a:t>	</a:t>
            </a:r>
            <a:r>
              <a:rPr lang="en-US" sz="1600" dirty="0" err="1"/>
              <a:t>array_name</a:t>
            </a:r>
            <a:r>
              <a:rPr lang="en-US" sz="1600" dirty="0"/>
              <a:t>[index]=value</a:t>
            </a:r>
          </a:p>
          <a:p>
            <a:pPr lvl="1">
              <a:buNone/>
            </a:pPr>
            <a:r>
              <a:rPr lang="en-US" sz="1600" dirty="0"/>
              <a:t>		</a:t>
            </a:r>
            <a:r>
              <a:rPr lang="en-US" sz="1600" i="1" dirty="0"/>
              <a:t> </a:t>
            </a:r>
            <a:r>
              <a:rPr lang="en-US" sz="1600" i="1" dirty="0" err="1"/>
              <a:t>array_name</a:t>
            </a:r>
            <a:r>
              <a:rPr lang="en-US" sz="1600" dirty="0"/>
              <a:t> is the name of the array, </a:t>
            </a:r>
            <a:r>
              <a:rPr lang="en-US" sz="1600" i="1" dirty="0"/>
              <a:t>index</a:t>
            </a:r>
            <a:r>
              <a:rPr lang="en-US" sz="1600" dirty="0"/>
              <a:t> is the index of the item in the array that you want to set, and value is the value you want to set for that item.</a:t>
            </a:r>
          </a:p>
          <a:p>
            <a:pPr lvl="1">
              <a:buNone/>
            </a:pPr>
            <a:endParaRPr lang="en-US" sz="1600" dirty="0"/>
          </a:p>
          <a:p>
            <a:pPr lvl="1">
              <a:buNone/>
            </a:pPr>
            <a:r>
              <a:rPr lang="en-US" sz="1600" dirty="0"/>
              <a:t>      Example : NAME[0]=“Ramesh" </a:t>
            </a:r>
          </a:p>
          <a:p>
            <a:pPr lvl="1">
              <a:buNone/>
            </a:pPr>
            <a:r>
              <a:rPr lang="en-US" sz="1600" dirty="0"/>
              <a:t>                        NAME[1]=“Mani" </a:t>
            </a:r>
          </a:p>
          <a:p>
            <a:pPr lvl="1">
              <a:buNone/>
            </a:pPr>
            <a:r>
              <a:rPr lang="en-US" sz="1600" dirty="0"/>
              <a:t>                        NAME[2]=“</a:t>
            </a:r>
            <a:r>
              <a:rPr lang="en-US" sz="1600" dirty="0" err="1"/>
              <a:t>Kathir</a:t>
            </a:r>
            <a:r>
              <a:rPr lang="en-US" sz="1600" dirty="0"/>
              <a:t>" </a:t>
            </a:r>
          </a:p>
          <a:p>
            <a:pPr lvl="1">
              <a:buNone/>
            </a:pPr>
            <a:r>
              <a:rPr lang="en-US" sz="1600" dirty="0"/>
              <a:t>                        NAME[3]=“</a:t>
            </a:r>
            <a:r>
              <a:rPr lang="en-US" sz="1600" dirty="0" err="1"/>
              <a:t>Sekar</a:t>
            </a:r>
            <a:r>
              <a:rPr lang="en-US" sz="1600" dirty="0"/>
              <a:t>" </a:t>
            </a:r>
          </a:p>
          <a:p>
            <a:pPr lvl="1">
              <a:buNone/>
            </a:pPr>
            <a:r>
              <a:rPr lang="en-US" sz="1600" dirty="0"/>
              <a:t>                        NAME[4]=“</a:t>
            </a:r>
            <a:r>
              <a:rPr lang="en-US" sz="1600" dirty="0" err="1"/>
              <a:t>Sharmila</a:t>
            </a:r>
            <a:r>
              <a:rPr lang="en-US" sz="1600" dirty="0"/>
              <a:t>" </a:t>
            </a:r>
          </a:p>
          <a:p>
            <a:endParaRPr lang="en-US" sz="1600" b="1" dirty="0"/>
          </a:p>
          <a:p>
            <a:r>
              <a:rPr lang="en-US" sz="1600" b="1" dirty="0"/>
              <a:t>Accessing Array Values</a:t>
            </a:r>
          </a:p>
          <a:p>
            <a:pPr lvl="1"/>
            <a:r>
              <a:rPr lang="en-US" sz="1600" dirty="0"/>
              <a:t>${</a:t>
            </a:r>
            <a:r>
              <a:rPr lang="en-US" sz="1600" dirty="0" err="1"/>
              <a:t>array_name</a:t>
            </a:r>
            <a:r>
              <a:rPr lang="en-US" sz="1600" dirty="0"/>
              <a:t>[index]} </a:t>
            </a:r>
          </a:p>
          <a:p>
            <a:pPr lvl="1">
              <a:buNone/>
            </a:pPr>
            <a:r>
              <a:rPr lang="en-US" sz="1600" dirty="0"/>
              <a:t>		</a:t>
            </a:r>
            <a:r>
              <a:rPr lang="en-US" sz="1600" i="1" dirty="0"/>
              <a:t> </a:t>
            </a:r>
            <a:r>
              <a:rPr lang="en-US" sz="1600" i="1" dirty="0" err="1"/>
              <a:t>array_name</a:t>
            </a:r>
            <a:r>
              <a:rPr lang="en-US" sz="1600" dirty="0"/>
              <a:t> is the name of the array, </a:t>
            </a:r>
            <a:r>
              <a:rPr lang="en-US" sz="1600" i="1" dirty="0"/>
              <a:t>index</a:t>
            </a:r>
            <a:r>
              <a:rPr lang="en-US" sz="1600" dirty="0"/>
              <a:t> is the index of the item in the array that you want to set, and value is the value you want to set for that item.</a:t>
            </a:r>
          </a:p>
          <a:p>
            <a:pPr lvl="1">
              <a:buNone/>
            </a:pPr>
            <a:endParaRPr lang="en-US" sz="1600" dirty="0"/>
          </a:p>
          <a:p>
            <a:pPr lvl="1">
              <a:buNone/>
            </a:pPr>
            <a:r>
              <a:rPr lang="en-US" sz="1600" dirty="0"/>
              <a:t>      Example : echo "First Index: ${NAME[0]}" </a:t>
            </a:r>
          </a:p>
          <a:p>
            <a:pPr lvl="1">
              <a:buNone/>
            </a:pPr>
            <a:r>
              <a:rPr lang="en-US" sz="1600" dirty="0"/>
              <a:t>                        echo "Second Index: ${NAME[1]}" </a:t>
            </a:r>
          </a:p>
          <a:p>
            <a:endParaRPr lang="en-US" sz="1600" dirty="0"/>
          </a:p>
        </p:txBody>
      </p:sp>
    </p:spTree>
    <p:extLst>
      <p:ext uri="{BB962C8B-B14F-4D97-AF65-F5344CB8AC3E}">
        <p14:creationId xmlns:p14="http://schemas.microsoft.com/office/powerpoint/2010/main" val="22746199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b="1" dirty="0"/>
              <a:t>Shell Functions</a:t>
            </a:r>
            <a:endParaRPr lang="en-US" dirty="0"/>
          </a:p>
        </p:txBody>
      </p:sp>
      <p:sp>
        <p:nvSpPr>
          <p:cNvPr id="3" name="Date Placeholder 2"/>
          <p:cNvSpPr>
            <a:spLocks noGrp="1"/>
          </p:cNvSpPr>
          <p:nvPr>
            <p:ph type="dt" sz="half" idx="10"/>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5" name="Date Placeholder 4"/>
          <p:cNvSpPr>
            <a:spLocks noGrp="1"/>
          </p:cNvSpPr>
          <p:nvPr>
            <p:ph type="dt" sz="half" idx="10"/>
          </p:nvPr>
        </p:nvSpPr>
        <p:spPr/>
        <p:txBody>
          <a:bodyPr/>
          <a:lstStyle/>
          <a:p>
            <a:endParaRPr lang="en-US"/>
          </a:p>
        </p:txBody>
      </p:sp>
      <p:sp>
        <p:nvSpPr>
          <p:cNvPr id="6" name="Rectangle 5"/>
          <p:cNvSpPr/>
          <p:nvPr/>
        </p:nvSpPr>
        <p:spPr>
          <a:xfrm>
            <a:off x="546846" y="1447801"/>
            <a:ext cx="9879107" cy="2062103"/>
          </a:xfrm>
          <a:prstGeom prst="rect">
            <a:avLst/>
          </a:prstGeom>
        </p:spPr>
        <p:txBody>
          <a:bodyPr wrap="square">
            <a:spAutoFit/>
          </a:bodyPr>
          <a:lstStyle/>
          <a:p>
            <a:pPr marL="342900" indent="-342900">
              <a:buFont typeface="Wingdings" panose="05000000000000000000" pitchFamily="2" charset="2"/>
              <a:buChar char="§"/>
            </a:pPr>
            <a:r>
              <a:rPr lang="en-US" sz="1600" dirty="0"/>
              <a:t>Functions enable you to break down the overall functionality of a script into smaller, logical subsections, which can then be called upon to perform their individual task when it is needed</a:t>
            </a:r>
          </a:p>
          <a:p>
            <a:r>
              <a:rPr lang="en-US" sz="1600" dirty="0"/>
              <a:t>Syntax:</a:t>
            </a:r>
          </a:p>
          <a:p>
            <a:r>
              <a:rPr lang="en-US" sz="1600" dirty="0"/>
              <a:t>     </a:t>
            </a:r>
            <a:r>
              <a:rPr lang="en-US" sz="1600" dirty="0" err="1"/>
              <a:t>function_name</a:t>
            </a:r>
            <a:r>
              <a:rPr lang="en-US" sz="1600" dirty="0"/>
              <a:t> () </a:t>
            </a:r>
          </a:p>
          <a:p>
            <a:r>
              <a:rPr lang="en-US" sz="1600" dirty="0"/>
              <a:t>       { </a:t>
            </a:r>
          </a:p>
          <a:p>
            <a:r>
              <a:rPr lang="en-US" sz="1600" dirty="0"/>
              <a:t>            list of commands </a:t>
            </a:r>
          </a:p>
          <a:p>
            <a:r>
              <a:rPr lang="en-US" sz="1600" dirty="0"/>
              <a:t>      } </a:t>
            </a:r>
          </a:p>
          <a:p>
            <a:endParaRPr lang="en-US" sz="1600" dirty="0"/>
          </a:p>
        </p:txBody>
      </p:sp>
    </p:spTree>
    <p:extLst>
      <p:ext uri="{BB962C8B-B14F-4D97-AF65-F5344CB8AC3E}">
        <p14:creationId xmlns:p14="http://schemas.microsoft.com/office/powerpoint/2010/main" val="217781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a:t>
            </a:r>
            <a:r>
              <a:rPr lang="en-US" dirty="0" err="1"/>
              <a:t>flavours</a:t>
            </a:r>
            <a:r>
              <a:rPr lang="en-US" dirty="0"/>
              <a:t>:</a:t>
            </a:r>
          </a:p>
        </p:txBody>
      </p:sp>
      <p:sp>
        <p:nvSpPr>
          <p:cNvPr id="3" name="Content Placeholder 2"/>
          <p:cNvSpPr>
            <a:spLocks noGrp="1"/>
          </p:cNvSpPr>
          <p:nvPr>
            <p:ph idx="1"/>
          </p:nvPr>
        </p:nvSpPr>
        <p:spPr>
          <a:xfrm>
            <a:off x="646111" y="1568824"/>
            <a:ext cx="8946541" cy="4195481"/>
          </a:xfrm>
        </p:spPr>
        <p:txBody>
          <a:bodyPr>
            <a:normAutofit/>
          </a:bodyPr>
          <a:lstStyle/>
          <a:p>
            <a:pPr>
              <a:buFont typeface="Wingdings" panose="05000000000000000000" pitchFamily="2" charset="2"/>
              <a:buChar char="§"/>
            </a:pPr>
            <a:r>
              <a:rPr lang="en-US" sz="1800" b="1" dirty="0"/>
              <a:t>AIX</a:t>
            </a:r>
            <a:r>
              <a:rPr lang="en-US" sz="1800" dirty="0"/>
              <a:t> - developed by IBM for use on its mainframe computers</a:t>
            </a:r>
          </a:p>
          <a:p>
            <a:pPr>
              <a:buFont typeface="Wingdings" panose="05000000000000000000" pitchFamily="2" charset="2"/>
              <a:buChar char="§"/>
            </a:pPr>
            <a:r>
              <a:rPr lang="en-US" sz="1800" b="1" dirty="0"/>
              <a:t>HP-UX</a:t>
            </a:r>
            <a:r>
              <a:rPr lang="en-US" sz="1800" dirty="0"/>
              <a:t> - developed by Hewlett-Packard for its HP 9000 series of business servers</a:t>
            </a:r>
          </a:p>
          <a:p>
            <a:pPr>
              <a:buFont typeface="Wingdings" panose="05000000000000000000" pitchFamily="2" charset="2"/>
              <a:buChar char="§"/>
            </a:pPr>
            <a:r>
              <a:rPr lang="en-US" sz="1800" b="1" dirty="0"/>
              <a:t>SCO Unix </a:t>
            </a:r>
            <a:r>
              <a:rPr lang="en-US" sz="1800" dirty="0"/>
              <a:t>by The Santa Cruz Operation Inc. </a:t>
            </a:r>
          </a:p>
          <a:p>
            <a:pPr>
              <a:buFont typeface="Wingdings" panose="05000000000000000000" pitchFamily="2" charset="2"/>
              <a:buChar char="§"/>
            </a:pPr>
            <a:r>
              <a:rPr lang="en-US" sz="1800" b="1" dirty="0"/>
              <a:t>Solaris</a:t>
            </a:r>
            <a:r>
              <a:rPr lang="en-US" sz="1800" dirty="0"/>
              <a:t> by Sun Microsystems </a:t>
            </a:r>
          </a:p>
          <a:p>
            <a:pPr>
              <a:buFont typeface="Wingdings" panose="05000000000000000000" pitchFamily="2" charset="2"/>
              <a:buChar char="§"/>
            </a:pPr>
            <a:r>
              <a:rPr lang="en-US" sz="1800" b="1" dirty="0" err="1"/>
              <a:t>Irix</a:t>
            </a:r>
            <a:r>
              <a:rPr lang="en-US" sz="1800" dirty="0"/>
              <a:t> by Silicon Graphics, Inc. </a:t>
            </a:r>
          </a:p>
          <a:p>
            <a:pPr>
              <a:buFont typeface="Wingdings" panose="05000000000000000000" pitchFamily="2" charset="2"/>
              <a:buChar char="§"/>
            </a:pPr>
            <a:r>
              <a:rPr lang="en-US" sz="1800" b="1" dirty="0"/>
              <a:t>Linux</a:t>
            </a:r>
            <a:r>
              <a:rPr lang="en-US" sz="1800" dirty="0"/>
              <a:t> by several groups </a:t>
            </a:r>
          </a:p>
          <a:p>
            <a:pPr>
              <a:buFont typeface="Wingdings" panose="05000000000000000000" pitchFamily="2" charset="2"/>
              <a:buChar char="§"/>
            </a:pPr>
            <a:r>
              <a:rPr lang="en-US" sz="1800" b="1" dirty="0" err="1"/>
              <a:t>Xenix</a:t>
            </a:r>
            <a:endParaRPr lang="en-US" sz="1800" b="1" dirty="0"/>
          </a:p>
        </p:txBody>
      </p:sp>
    </p:spTree>
    <p:extLst>
      <p:ext uri="{BB962C8B-B14F-4D97-AF65-F5344CB8AC3E}">
        <p14:creationId xmlns:p14="http://schemas.microsoft.com/office/powerpoint/2010/main" val="38686132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b="1" dirty="0"/>
              <a:t>Pass Parameters to a Function</a:t>
            </a:r>
            <a:endParaRPr lang="en-US" dirty="0"/>
          </a:p>
        </p:txBody>
      </p:sp>
      <p:sp>
        <p:nvSpPr>
          <p:cNvPr id="3" name="Date Placeholder 2"/>
          <p:cNvSpPr>
            <a:spLocks noGrp="1"/>
          </p:cNvSpPr>
          <p:nvPr>
            <p:ph type="dt" sz="half" idx="10"/>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5" name="Date Placeholder 4"/>
          <p:cNvSpPr>
            <a:spLocks noGrp="1"/>
          </p:cNvSpPr>
          <p:nvPr>
            <p:ph type="dt" sz="half" idx="10"/>
          </p:nvPr>
        </p:nvSpPr>
        <p:spPr/>
        <p:txBody>
          <a:bodyPr/>
          <a:lstStyle/>
          <a:p>
            <a:endParaRPr lang="en-US"/>
          </a:p>
        </p:txBody>
      </p:sp>
      <p:sp>
        <p:nvSpPr>
          <p:cNvPr id="6" name="Rectangle 5"/>
          <p:cNvSpPr/>
          <p:nvPr/>
        </p:nvSpPr>
        <p:spPr>
          <a:xfrm>
            <a:off x="546846" y="1447801"/>
            <a:ext cx="9879107" cy="2893100"/>
          </a:xfrm>
          <a:prstGeom prst="rect">
            <a:avLst/>
          </a:prstGeom>
        </p:spPr>
        <p:txBody>
          <a:bodyPr wrap="square">
            <a:spAutoFit/>
          </a:bodyPr>
          <a:lstStyle/>
          <a:p>
            <a:pPr marL="342900" indent="-342900">
              <a:buFont typeface="Wingdings" panose="05000000000000000000" pitchFamily="2" charset="2"/>
              <a:buChar char="§"/>
            </a:pPr>
            <a:r>
              <a:rPr lang="en-US" sz="1600" dirty="0"/>
              <a:t>You can define a function which would accept parameters while calling those function. These parameters would be represented by $1, $2 and so on.</a:t>
            </a:r>
          </a:p>
          <a:p>
            <a:pPr marL="342900" indent="-342900">
              <a:buFont typeface="Wingdings" panose="05000000000000000000" pitchFamily="2" charset="2"/>
              <a:buChar char="§"/>
            </a:pPr>
            <a:r>
              <a:rPr lang="en-US" sz="1600" dirty="0"/>
              <a:t>Example:</a:t>
            </a:r>
          </a:p>
          <a:p>
            <a:r>
              <a:rPr lang="en-US" sz="1600" dirty="0"/>
              <a:t>    #!/bin/</a:t>
            </a:r>
            <a:r>
              <a:rPr lang="en-US" sz="1600" dirty="0" err="1"/>
              <a:t>sh</a:t>
            </a:r>
            <a:r>
              <a:rPr lang="en-US" sz="1600" dirty="0"/>
              <a:t> </a:t>
            </a:r>
          </a:p>
          <a:p>
            <a:r>
              <a:rPr lang="en-US" sz="1600" dirty="0"/>
              <a:t>    Hello () </a:t>
            </a:r>
          </a:p>
          <a:p>
            <a:r>
              <a:rPr lang="en-US" sz="1600" dirty="0"/>
              <a:t>       { </a:t>
            </a:r>
          </a:p>
          <a:p>
            <a:r>
              <a:rPr lang="en-US" sz="1600" dirty="0"/>
              <a:t>            echo "Hello World $1 $2" </a:t>
            </a:r>
          </a:p>
          <a:p>
            <a:r>
              <a:rPr lang="en-US" sz="1600" dirty="0"/>
              <a:t>       } </a:t>
            </a:r>
          </a:p>
          <a:p>
            <a:r>
              <a:rPr lang="en-US" sz="1600" dirty="0"/>
              <a:t>    # Invoke your function </a:t>
            </a:r>
          </a:p>
          <a:p>
            <a:r>
              <a:rPr lang="en-US" sz="1600" dirty="0"/>
              <a:t>    Hello Ramesh Kandasamy </a:t>
            </a:r>
          </a:p>
          <a:p>
            <a:endParaRPr lang="en-US" sz="1600" dirty="0"/>
          </a:p>
        </p:txBody>
      </p:sp>
    </p:spTree>
    <p:extLst>
      <p:ext uri="{BB962C8B-B14F-4D97-AF65-F5344CB8AC3E}">
        <p14:creationId xmlns:p14="http://schemas.microsoft.com/office/powerpoint/2010/main" val="2449814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b="1" dirty="0"/>
              <a:t>Returning Values from Functions</a:t>
            </a:r>
            <a:endParaRPr lang="en-US" dirty="0"/>
          </a:p>
        </p:txBody>
      </p:sp>
      <p:sp>
        <p:nvSpPr>
          <p:cNvPr id="3" name="Date Placeholder 2"/>
          <p:cNvSpPr>
            <a:spLocks noGrp="1"/>
          </p:cNvSpPr>
          <p:nvPr>
            <p:ph type="dt" sz="half" idx="10"/>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5" name="Date Placeholder 4"/>
          <p:cNvSpPr>
            <a:spLocks noGrp="1"/>
          </p:cNvSpPr>
          <p:nvPr>
            <p:ph type="dt" sz="half" idx="10"/>
          </p:nvPr>
        </p:nvSpPr>
        <p:spPr/>
        <p:txBody>
          <a:bodyPr/>
          <a:lstStyle/>
          <a:p>
            <a:endParaRPr lang="en-US"/>
          </a:p>
        </p:txBody>
      </p:sp>
      <p:sp>
        <p:nvSpPr>
          <p:cNvPr id="6" name="Rectangle 5"/>
          <p:cNvSpPr/>
          <p:nvPr/>
        </p:nvSpPr>
        <p:spPr>
          <a:xfrm>
            <a:off x="546846" y="1447801"/>
            <a:ext cx="9879107" cy="3293209"/>
          </a:xfrm>
          <a:prstGeom prst="rect">
            <a:avLst/>
          </a:prstGeom>
        </p:spPr>
        <p:txBody>
          <a:bodyPr wrap="square">
            <a:spAutoFit/>
          </a:bodyPr>
          <a:lstStyle/>
          <a:p>
            <a:pPr marL="342900" indent="-342900">
              <a:buFont typeface="Wingdings" panose="05000000000000000000" pitchFamily="2" charset="2"/>
              <a:buChar char="§"/>
            </a:pPr>
            <a:r>
              <a:rPr lang="en-US" sz="1600" dirty="0"/>
              <a:t>#!/bin/</a:t>
            </a:r>
            <a:r>
              <a:rPr lang="en-US" sz="1600" dirty="0" err="1"/>
              <a:t>sh</a:t>
            </a:r>
            <a:r>
              <a:rPr lang="en-US" sz="1600" dirty="0"/>
              <a:t> </a:t>
            </a:r>
          </a:p>
          <a:p>
            <a:r>
              <a:rPr lang="en-US" sz="1600" dirty="0"/>
              <a:t>       # Define your function here </a:t>
            </a:r>
          </a:p>
          <a:p>
            <a:r>
              <a:rPr lang="en-US" sz="1600" dirty="0"/>
              <a:t>    Hello () </a:t>
            </a:r>
          </a:p>
          <a:p>
            <a:r>
              <a:rPr lang="en-US" sz="1600" dirty="0"/>
              <a:t>      { </a:t>
            </a:r>
          </a:p>
          <a:p>
            <a:r>
              <a:rPr lang="en-US" sz="1600" dirty="0"/>
              <a:t>         echo "Hello World $1 $2" </a:t>
            </a:r>
          </a:p>
          <a:p>
            <a:r>
              <a:rPr lang="en-US" sz="1600" dirty="0"/>
              <a:t>         return 10 </a:t>
            </a:r>
          </a:p>
          <a:p>
            <a:r>
              <a:rPr lang="en-US" sz="1600" dirty="0"/>
              <a:t>     } </a:t>
            </a:r>
          </a:p>
          <a:p>
            <a:r>
              <a:rPr lang="en-US" sz="1600" dirty="0"/>
              <a:t>       # Invoke your function </a:t>
            </a:r>
          </a:p>
          <a:p>
            <a:r>
              <a:rPr lang="en-US" sz="1600" dirty="0"/>
              <a:t>   Hello Ramesh Kandasamy</a:t>
            </a:r>
          </a:p>
          <a:p>
            <a:r>
              <a:rPr lang="en-US" sz="1600" dirty="0"/>
              <a:t>      # Capture value </a:t>
            </a:r>
            <a:r>
              <a:rPr lang="en-US" sz="1600" dirty="0" err="1"/>
              <a:t>returnd</a:t>
            </a:r>
            <a:r>
              <a:rPr lang="en-US" sz="1600" dirty="0"/>
              <a:t> by last command </a:t>
            </a:r>
          </a:p>
          <a:p>
            <a:r>
              <a:rPr lang="en-US" sz="1600" dirty="0"/>
              <a:t>  ret=$? </a:t>
            </a:r>
          </a:p>
          <a:p>
            <a:r>
              <a:rPr lang="en-US" sz="1600" dirty="0"/>
              <a:t>  echo "Return value is $ret" </a:t>
            </a:r>
          </a:p>
          <a:p>
            <a:endParaRPr lang="en-US" sz="1600" dirty="0"/>
          </a:p>
        </p:txBody>
      </p:sp>
    </p:spTree>
    <p:extLst>
      <p:ext uri="{BB962C8B-B14F-4D97-AF65-F5344CB8AC3E}">
        <p14:creationId xmlns:p14="http://schemas.microsoft.com/office/powerpoint/2010/main" val="6248825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Nested Functions</a:t>
            </a:r>
          </a:p>
        </p:txBody>
      </p:sp>
      <p:sp>
        <p:nvSpPr>
          <p:cNvPr id="3" name="Date Placeholder 2"/>
          <p:cNvSpPr>
            <a:spLocks noGrp="1"/>
          </p:cNvSpPr>
          <p:nvPr>
            <p:ph type="dt" sz="half" idx="10"/>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5" name="Date Placeholder 4"/>
          <p:cNvSpPr>
            <a:spLocks noGrp="1"/>
          </p:cNvSpPr>
          <p:nvPr>
            <p:ph type="dt" sz="half" idx="10"/>
          </p:nvPr>
        </p:nvSpPr>
        <p:spPr/>
        <p:txBody>
          <a:bodyPr/>
          <a:lstStyle/>
          <a:p>
            <a:endParaRPr lang="en-US"/>
          </a:p>
        </p:txBody>
      </p:sp>
      <p:sp>
        <p:nvSpPr>
          <p:cNvPr id="6" name="Rectangle 5"/>
          <p:cNvSpPr/>
          <p:nvPr/>
        </p:nvSpPr>
        <p:spPr>
          <a:xfrm>
            <a:off x="546846" y="1447801"/>
            <a:ext cx="9879107" cy="4278094"/>
          </a:xfrm>
          <a:prstGeom prst="rect">
            <a:avLst/>
          </a:prstGeom>
        </p:spPr>
        <p:txBody>
          <a:bodyPr wrap="square">
            <a:spAutoFit/>
          </a:bodyPr>
          <a:lstStyle/>
          <a:p>
            <a:pPr marL="457200" indent="-457200">
              <a:buFont typeface="Arial" panose="020B0604020202020204" pitchFamily="34" charset="0"/>
              <a:buChar char="•"/>
            </a:pPr>
            <a:r>
              <a:rPr lang="en-US" sz="1600" dirty="0"/>
              <a:t>One of the more interesting features of functions is that they can call themselves as well as call other functions. A function that calls itself is known as a recursive function.</a:t>
            </a:r>
          </a:p>
          <a:p>
            <a:r>
              <a:rPr lang="en-US" sz="1600" dirty="0"/>
              <a:t>		#!/bin/</a:t>
            </a:r>
            <a:r>
              <a:rPr lang="en-US" sz="1600" dirty="0" err="1"/>
              <a:t>sh</a:t>
            </a:r>
            <a:endParaRPr lang="en-US" sz="1600" dirty="0"/>
          </a:p>
          <a:p>
            <a:r>
              <a:rPr lang="en-US" sz="1600" dirty="0"/>
              <a:t>		# Calling one function from another</a:t>
            </a:r>
          </a:p>
          <a:p>
            <a:r>
              <a:rPr lang="en-US" sz="1600" dirty="0"/>
              <a:t>			</a:t>
            </a:r>
            <a:r>
              <a:rPr lang="en-US" sz="1600" dirty="0" err="1"/>
              <a:t>number_one</a:t>
            </a:r>
            <a:r>
              <a:rPr lang="en-US" sz="1600" dirty="0"/>
              <a:t> () {</a:t>
            </a:r>
          </a:p>
          <a:p>
            <a:r>
              <a:rPr lang="en-US" sz="1600" dirty="0"/>
              <a:t>				   echo "This is the first function speaking..."</a:t>
            </a:r>
          </a:p>
          <a:p>
            <a:r>
              <a:rPr lang="en-US" sz="1600" dirty="0"/>
              <a:t>				   </a:t>
            </a:r>
            <a:r>
              <a:rPr lang="en-US" sz="1600" dirty="0" err="1"/>
              <a:t>number_two</a:t>
            </a:r>
            <a:endParaRPr lang="en-US" sz="1600" dirty="0"/>
          </a:p>
          <a:p>
            <a:r>
              <a:rPr lang="en-US" sz="1600" dirty="0"/>
              <a:t>			}</a:t>
            </a:r>
          </a:p>
          <a:p>
            <a:r>
              <a:rPr lang="en-US" sz="1600" dirty="0"/>
              <a:t>			</a:t>
            </a:r>
            <a:r>
              <a:rPr lang="en-US" sz="1600" dirty="0" err="1"/>
              <a:t>number_two</a:t>
            </a:r>
            <a:r>
              <a:rPr lang="en-US" sz="1600" dirty="0"/>
              <a:t> () {</a:t>
            </a:r>
          </a:p>
          <a:p>
            <a:r>
              <a:rPr lang="en-US" sz="1600" dirty="0"/>
              <a:t>				   echo "This is now the second function speaking..."</a:t>
            </a:r>
          </a:p>
          <a:p>
            <a:r>
              <a:rPr lang="en-US" sz="1600" dirty="0"/>
              <a:t>			}</a:t>
            </a:r>
          </a:p>
          <a:p>
            <a:r>
              <a:rPr lang="en-US" sz="1600" dirty="0"/>
              <a:t>		# Calling function one.</a:t>
            </a:r>
          </a:p>
          <a:p>
            <a:r>
              <a:rPr lang="en-US" sz="1600" dirty="0"/>
              <a:t>		</a:t>
            </a:r>
            <a:r>
              <a:rPr lang="en-US" sz="1600" dirty="0" err="1"/>
              <a:t>number_one</a:t>
            </a:r>
            <a:br>
              <a:rPr lang="en-US" sz="1600" dirty="0"/>
            </a:br>
            <a:br>
              <a:rPr lang="en-US" sz="1600" dirty="0"/>
            </a:br>
            <a:r>
              <a:rPr lang="en-US" sz="1600" b="1" dirty="0"/>
              <a:t>This would produce following result −</a:t>
            </a:r>
          </a:p>
          <a:p>
            <a:r>
              <a:rPr lang="en-US" sz="1600" dirty="0">
                <a:latin typeface="Courier New" panose="02070309020205020404" pitchFamily="49" charset="0"/>
                <a:cs typeface="Courier New" panose="02070309020205020404" pitchFamily="49" charset="0"/>
              </a:rPr>
              <a:t>		This is the first function speaking...</a:t>
            </a:r>
          </a:p>
          <a:p>
            <a:r>
              <a:rPr lang="en-US" sz="1600" dirty="0">
                <a:latin typeface="Courier New" panose="02070309020205020404" pitchFamily="49" charset="0"/>
                <a:cs typeface="Courier New" panose="02070309020205020404" pitchFamily="49" charset="0"/>
              </a:rPr>
              <a:t>		This is now the second function speaking...</a:t>
            </a:r>
          </a:p>
        </p:txBody>
      </p:sp>
    </p:spTree>
    <p:extLst>
      <p:ext uri="{BB962C8B-B14F-4D97-AF65-F5344CB8AC3E}">
        <p14:creationId xmlns:p14="http://schemas.microsoft.com/office/powerpoint/2010/main" val="4621041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Database Connection:</a:t>
            </a:r>
          </a:p>
        </p:txBody>
      </p:sp>
      <p:sp>
        <p:nvSpPr>
          <p:cNvPr id="3" name="Date Placeholder 2"/>
          <p:cNvSpPr>
            <a:spLocks noGrp="1"/>
          </p:cNvSpPr>
          <p:nvPr>
            <p:ph type="dt" sz="half" idx="10"/>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5" name="Date Placeholder 4"/>
          <p:cNvSpPr>
            <a:spLocks noGrp="1"/>
          </p:cNvSpPr>
          <p:nvPr>
            <p:ph type="dt" sz="half" idx="10"/>
          </p:nvPr>
        </p:nvSpPr>
        <p:spPr/>
        <p:txBody>
          <a:bodyPr/>
          <a:lstStyle/>
          <a:p>
            <a:endParaRPr lang="en-US"/>
          </a:p>
        </p:txBody>
      </p:sp>
      <p:sp>
        <p:nvSpPr>
          <p:cNvPr id="6" name="Rectangle 5"/>
          <p:cNvSpPr/>
          <p:nvPr/>
        </p:nvSpPr>
        <p:spPr>
          <a:xfrm>
            <a:off x="546846" y="1447801"/>
            <a:ext cx="9879107" cy="1846659"/>
          </a:xfrm>
          <a:prstGeom prst="rect">
            <a:avLst/>
          </a:prstGeom>
        </p:spPr>
        <p:txBody>
          <a:bodyPr wrap="square">
            <a:spAutoFit/>
          </a:bodyPr>
          <a:lstStyle/>
          <a:p>
            <a:pPr marL="457200" indent="-457200">
              <a:buFont typeface="Arial" panose="020B0604020202020204" pitchFamily="34" charset="0"/>
              <a:buChar char="•"/>
            </a:pPr>
            <a:r>
              <a:rPr lang="en-US" sz="1600" dirty="0"/>
              <a:t>user= USER1;</a:t>
            </a:r>
          </a:p>
          <a:p>
            <a:pPr marL="457200" indent="-457200">
              <a:buFont typeface="Arial" panose="020B0604020202020204" pitchFamily="34" charset="0"/>
              <a:buChar char="•"/>
            </a:pPr>
            <a:r>
              <a:rPr lang="en-US" sz="1600" dirty="0"/>
              <a:t>pass = Pass1</a:t>
            </a:r>
          </a:p>
          <a:p>
            <a:pPr marL="457200" indent="-457200">
              <a:buFont typeface="Arial" panose="020B0604020202020204" pitchFamily="34" charset="0"/>
              <a:buChar char="•"/>
            </a:pPr>
            <a:endParaRPr lang="en-US" sz="1600" dirty="0"/>
          </a:p>
          <a:p>
            <a:pPr marL="457200" indent="-457200">
              <a:buFont typeface="Arial" panose="020B0604020202020204" pitchFamily="34" charset="0"/>
              <a:buChar char="•"/>
            </a:pPr>
            <a:r>
              <a:rPr lang="en-US" sz="1600" dirty="0" err="1"/>
              <a:t>Sqlplus</a:t>
            </a:r>
            <a:r>
              <a:rPr lang="en-US" sz="1600" dirty="0"/>
              <a:t> –s $user/$</a:t>
            </a:r>
            <a:r>
              <a:rPr lang="en-US" sz="1600" dirty="0" err="1"/>
              <a:t>pass@Server</a:t>
            </a:r>
            <a:r>
              <a:rPr lang="en-US" sz="1600" dirty="0"/>
              <a:t> &lt;&lt; EOF</a:t>
            </a:r>
          </a:p>
          <a:p>
            <a:pPr marL="457200" indent="-457200"/>
            <a:r>
              <a:rPr lang="en-US" sz="1600" dirty="0"/>
              <a:t>	Select * from employee;</a:t>
            </a:r>
          </a:p>
          <a:p>
            <a:pPr marL="457200" indent="-457200"/>
            <a:r>
              <a:rPr lang="en-US" sz="1600" dirty="0"/>
              <a:t>	exit;</a:t>
            </a:r>
          </a:p>
          <a:p>
            <a:pPr marL="457200" indent="-457200"/>
            <a:r>
              <a:rPr lang="en-US" sz="1600" dirty="0"/>
              <a:t>	EOF</a:t>
            </a:r>
          </a:p>
        </p:txBody>
      </p:sp>
    </p:spTree>
    <p:extLst>
      <p:ext uri="{BB962C8B-B14F-4D97-AF65-F5344CB8AC3E}">
        <p14:creationId xmlns:p14="http://schemas.microsoft.com/office/powerpoint/2010/main" val="40445360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altLang="en-US" dirty="0">
                <a:latin typeface="Verdana" pitchFamily="34" charset="0"/>
              </a:rPr>
              <a:t>Regular Expressions:	</a:t>
            </a:r>
            <a:endParaRPr lang="en-US" dirty="0"/>
          </a:p>
        </p:txBody>
      </p:sp>
      <p:sp>
        <p:nvSpPr>
          <p:cNvPr id="3" name="Date Placeholder 2"/>
          <p:cNvSpPr>
            <a:spLocks noGrp="1"/>
          </p:cNvSpPr>
          <p:nvPr>
            <p:ph type="dt" sz="half" idx="10"/>
          </p:nvPr>
        </p:nvSpPr>
        <p:spPr/>
        <p:txBody>
          <a:bodyPr/>
          <a:lstStyle/>
          <a:p>
            <a:endParaRPr lang="en-US"/>
          </a:p>
        </p:txBody>
      </p:sp>
      <p:sp>
        <p:nvSpPr>
          <p:cNvPr id="6" name="Rectangle 5"/>
          <p:cNvSpPr/>
          <p:nvPr/>
        </p:nvSpPr>
        <p:spPr>
          <a:xfrm>
            <a:off x="546846" y="1447801"/>
            <a:ext cx="9879107" cy="2653034"/>
          </a:xfrm>
          <a:prstGeom prst="rect">
            <a:avLst/>
          </a:prstGeom>
        </p:spPr>
        <p:txBody>
          <a:bodyPr wrap="square">
            <a:spAutoFit/>
          </a:bodyPr>
          <a:lstStyle/>
          <a:p>
            <a:pPr>
              <a:spcBef>
                <a:spcPct val="20000"/>
              </a:spcBef>
            </a:pPr>
            <a:r>
              <a:rPr lang="en-US" sz="1600" dirty="0"/>
              <a:t>What is it?</a:t>
            </a:r>
          </a:p>
          <a:p>
            <a:pPr>
              <a:spcBef>
                <a:spcPct val="20000"/>
              </a:spcBef>
            </a:pPr>
            <a:r>
              <a:rPr lang="en-US" sz="1600" dirty="0"/>
              <a:t>	- String of ordinary and meta </a:t>
            </a:r>
            <a:r>
              <a:rPr lang="en-US" sz="1600" dirty="0" err="1"/>
              <a:t>charecters</a:t>
            </a:r>
            <a:r>
              <a:rPr lang="en-US" sz="1600" dirty="0"/>
              <a:t> which can be used to match more than one type of pattern</a:t>
            </a:r>
          </a:p>
          <a:p>
            <a:pPr>
              <a:spcBef>
                <a:spcPct val="20000"/>
              </a:spcBef>
            </a:pPr>
            <a:r>
              <a:rPr lang="en-US" sz="1600" dirty="0"/>
              <a:t>	- used in </a:t>
            </a:r>
            <a:r>
              <a:rPr lang="en-US" sz="1600" dirty="0" err="1"/>
              <a:t>grep</a:t>
            </a:r>
            <a:r>
              <a:rPr lang="en-US" sz="1600" dirty="0"/>
              <a:t> , </a:t>
            </a:r>
            <a:r>
              <a:rPr lang="en-US" sz="1600" dirty="0" err="1"/>
              <a:t>egrep</a:t>
            </a:r>
            <a:r>
              <a:rPr lang="en-US" sz="1600" dirty="0"/>
              <a:t>, </a:t>
            </a:r>
            <a:r>
              <a:rPr lang="en-US" sz="1600" dirty="0" err="1"/>
              <a:t>awk</a:t>
            </a:r>
            <a:r>
              <a:rPr lang="en-US" sz="1600" dirty="0"/>
              <a:t>, vi </a:t>
            </a:r>
            <a:r>
              <a:rPr lang="en-US" sz="1600" dirty="0" err="1"/>
              <a:t>sed</a:t>
            </a:r>
            <a:r>
              <a:rPr lang="en-US" sz="1600" dirty="0"/>
              <a:t> </a:t>
            </a:r>
            <a:r>
              <a:rPr lang="en-US" sz="1600" dirty="0" err="1"/>
              <a:t>etc</a:t>
            </a:r>
            <a:endParaRPr lang="en-US" sz="1600" dirty="0"/>
          </a:p>
          <a:p>
            <a:pPr>
              <a:spcBef>
                <a:spcPct val="20000"/>
              </a:spcBef>
            </a:pPr>
            <a:r>
              <a:rPr lang="en-US" sz="1600" dirty="0"/>
              <a:t>	-Some examples of </a:t>
            </a:r>
            <a:r>
              <a:rPr lang="en-US" sz="1600" dirty="0" err="1"/>
              <a:t>metacharacters</a:t>
            </a:r>
            <a:r>
              <a:rPr lang="en-US" sz="1600" dirty="0"/>
              <a:t> are </a:t>
            </a:r>
          </a:p>
          <a:p>
            <a:pPr>
              <a:spcBef>
                <a:spcPct val="20000"/>
              </a:spcBef>
            </a:pPr>
            <a:r>
              <a:rPr lang="en-US" sz="1600" dirty="0"/>
              <a:t>		[],^,$,{},</a:t>
            </a:r>
            <a:r>
              <a:rPr lang="en-US" sz="1600" dirty="0" err="1"/>
              <a:t>etc</a:t>
            </a:r>
            <a:endParaRPr lang="en-US" sz="1600" dirty="0"/>
          </a:p>
          <a:p>
            <a:pPr>
              <a:spcBef>
                <a:spcPct val="20000"/>
              </a:spcBef>
            </a:pPr>
            <a:r>
              <a:rPr lang="en-US" sz="1600" dirty="0"/>
              <a:t>Regular expression is collections of Atom and Operator</a:t>
            </a:r>
          </a:p>
          <a:p>
            <a:pPr>
              <a:spcBef>
                <a:spcPct val="20000"/>
              </a:spcBef>
            </a:pPr>
            <a:r>
              <a:rPr lang="en-US" sz="1600" dirty="0"/>
              <a:t>	- Atom specify the nature and position of the search </a:t>
            </a:r>
          </a:p>
          <a:p>
            <a:pPr>
              <a:spcBef>
                <a:spcPct val="20000"/>
              </a:spcBef>
            </a:pPr>
            <a:r>
              <a:rPr lang="en-US" sz="1600" dirty="0"/>
              <a:t>	-Operator provides robust constructs for using atoms in a more </a:t>
            </a:r>
            <a:r>
              <a:rPr lang="en-US" sz="1600" dirty="0">
                <a:solidFill>
                  <a:schemeClr val="bg2"/>
                </a:solidFill>
              </a:rPr>
              <a:t>advanced way</a:t>
            </a:r>
          </a:p>
        </p:txBody>
      </p:sp>
    </p:spTree>
    <p:extLst>
      <p:ext uri="{BB962C8B-B14F-4D97-AF65-F5344CB8AC3E}">
        <p14:creationId xmlns:p14="http://schemas.microsoft.com/office/powerpoint/2010/main" val="460936388"/>
      </p:ext>
    </p:extLst>
  </p:cSld>
  <p:clrMapOvr>
    <a:overrideClrMapping bg1="dk1" tx1="lt1" bg2="dk2" tx2="lt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altLang="en-US" dirty="0">
                <a:latin typeface="Verdana" pitchFamily="34" charset="0"/>
              </a:rPr>
              <a:t>Regular Expressions(</a:t>
            </a:r>
            <a:r>
              <a:rPr lang="en-US" altLang="en-US" dirty="0" err="1">
                <a:latin typeface="Verdana" pitchFamily="34" charset="0"/>
              </a:rPr>
              <a:t>Contd</a:t>
            </a:r>
            <a:r>
              <a:rPr lang="en-US" altLang="en-US" dirty="0">
                <a:latin typeface="Verdana" pitchFamily="34" charset="0"/>
              </a:rPr>
              <a:t>…)</a:t>
            </a:r>
            <a:endParaRPr lang="en-US" dirty="0"/>
          </a:p>
        </p:txBody>
      </p:sp>
      <p:sp>
        <p:nvSpPr>
          <p:cNvPr id="3" name="Date Placeholder 2"/>
          <p:cNvSpPr>
            <a:spLocks noGrp="1"/>
          </p:cNvSpPr>
          <p:nvPr>
            <p:ph type="dt" sz="half" idx="10"/>
          </p:nvPr>
        </p:nvSpPr>
        <p:spPr/>
        <p:txBody>
          <a:bodyPr/>
          <a:lstStyle/>
          <a:p>
            <a:endParaRPr lang="en-US"/>
          </a:p>
        </p:txBody>
      </p:sp>
      <p:sp>
        <p:nvSpPr>
          <p:cNvPr id="6" name="Rectangle 5"/>
          <p:cNvSpPr/>
          <p:nvPr/>
        </p:nvSpPr>
        <p:spPr>
          <a:xfrm>
            <a:off x="546846" y="1447801"/>
            <a:ext cx="9879107" cy="2997744"/>
          </a:xfrm>
          <a:prstGeom prst="rect">
            <a:avLst/>
          </a:prstGeom>
        </p:spPr>
        <p:txBody>
          <a:bodyPr wrap="square">
            <a:spAutoFit/>
          </a:bodyPr>
          <a:lstStyle/>
          <a:p>
            <a:pPr indent="-342900">
              <a:spcBef>
                <a:spcPct val="20000"/>
              </a:spcBef>
              <a:buFont typeface="Arial" panose="020B0604020202020204" pitchFamily="34" charset="0"/>
              <a:buChar char="•"/>
            </a:pPr>
            <a:r>
              <a:rPr lang="en-US" sz="1600" dirty="0"/>
              <a:t>Atoms</a:t>
            </a:r>
          </a:p>
          <a:p>
            <a:pPr marL="0" lvl="2" indent="-342900">
              <a:spcBef>
                <a:spcPct val="20000"/>
              </a:spcBef>
              <a:buFontTx/>
              <a:buChar char="-"/>
            </a:pPr>
            <a:r>
              <a:rPr lang="en-US" sz="1600" dirty="0"/>
              <a:t>Character</a:t>
            </a:r>
          </a:p>
          <a:p>
            <a:pPr marL="0" lvl="3">
              <a:spcBef>
                <a:spcPct val="20000"/>
              </a:spcBef>
            </a:pPr>
            <a:r>
              <a:rPr lang="en-US" sz="1600" dirty="0"/>
              <a:t>. This may contain any printable character(alpha-numeric or special)	  </a:t>
            </a:r>
          </a:p>
          <a:p>
            <a:pPr marL="0" lvl="2" indent="-342900">
              <a:spcBef>
                <a:spcPct val="20000"/>
              </a:spcBef>
              <a:buFontTx/>
              <a:buChar char="-"/>
            </a:pPr>
            <a:r>
              <a:rPr lang="en-US" sz="1600" dirty="0"/>
              <a:t>.(dot)</a:t>
            </a:r>
          </a:p>
          <a:p>
            <a:pPr marL="0" lvl="3">
              <a:spcBef>
                <a:spcPct val="20000"/>
              </a:spcBef>
            </a:pPr>
            <a:r>
              <a:rPr lang="en-US" sz="1600" dirty="0"/>
              <a:t>.Represent any single character except newline</a:t>
            </a:r>
          </a:p>
          <a:p>
            <a:pPr marL="0" lvl="2" indent="-342900">
              <a:spcBef>
                <a:spcPct val="20000"/>
              </a:spcBef>
              <a:buFontTx/>
              <a:buChar char="-"/>
            </a:pPr>
            <a:r>
              <a:rPr lang="en-US" sz="1600" dirty="0"/>
              <a:t>Range/Class</a:t>
            </a:r>
          </a:p>
          <a:p>
            <a:pPr marL="0" lvl="3">
              <a:spcBef>
                <a:spcPct val="20000"/>
              </a:spcBef>
            </a:pPr>
            <a:r>
              <a:rPr lang="en-US" sz="1600" dirty="0"/>
              <a:t>.Matches any one character from the set []</a:t>
            </a:r>
          </a:p>
          <a:p>
            <a:pPr marL="0" lvl="2" indent="-342900">
              <a:spcBef>
                <a:spcPct val="20000"/>
              </a:spcBef>
              <a:buFontTx/>
              <a:buChar char="-"/>
            </a:pPr>
            <a:r>
              <a:rPr lang="en-US" sz="1600" dirty="0"/>
              <a:t>Anchor</a:t>
            </a:r>
          </a:p>
          <a:p>
            <a:pPr marL="0" lvl="2" indent="-342900">
              <a:spcBef>
                <a:spcPct val="20000"/>
              </a:spcBef>
              <a:buFontTx/>
              <a:buChar char="-"/>
            </a:pPr>
            <a:r>
              <a:rPr lang="en-US" sz="1600" dirty="0"/>
              <a:t>Back Reference</a:t>
            </a:r>
          </a:p>
          <a:p>
            <a:pPr>
              <a:spcBef>
                <a:spcPct val="20000"/>
              </a:spcBef>
            </a:pPr>
            <a:r>
              <a:rPr lang="en-US" sz="1600" dirty="0"/>
              <a:t>	</a:t>
            </a:r>
          </a:p>
        </p:txBody>
      </p:sp>
    </p:spTree>
    <p:extLst>
      <p:ext uri="{BB962C8B-B14F-4D97-AF65-F5344CB8AC3E}">
        <p14:creationId xmlns:p14="http://schemas.microsoft.com/office/powerpoint/2010/main" val="3630973399"/>
      </p:ext>
    </p:extLst>
  </p:cSld>
  <p:clrMapOvr>
    <a:overrideClrMapping bg1="dk1" tx1="lt1" bg2="dk2" tx2="lt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altLang="en-US" dirty="0">
                <a:latin typeface="Verdana" pitchFamily="34" charset="0"/>
              </a:rPr>
              <a:t>Regular Expressions(</a:t>
            </a:r>
            <a:r>
              <a:rPr lang="en-US" altLang="en-US" dirty="0" err="1">
                <a:latin typeface="Verdana" pitchFamily="34" charset="0"/>
              </a:rPr>
              <a:t>Contd</a:t>
            </a:r>
            <a:r>
              <a:rPr lang="en-US" altLang="en-US" dirty="0">
                <a:latin typeface="Verdana" pitchFamily="34" charset="0"/>
              </a:rPr>
              <a:t>…)</a:t>
            </a:r>
            <a:endParaRPr lang="en-US" dirty="0"/>
          </a:p>
        </p:txBody>
      </p:sp>
      <p:sp>
        <p:nvSpPr>
          <p:cNvPr id="3" name="Date Placeholder 2"/>
          <p:cNvSpPr>
            <a:spLocks noGrp="1"/>
          </p:cNvSpPr>
          <p:nvPr>
            <p:ph type="dt" sz="half" idx="10"/>
          </p:nvPr>
        </p:nvSpPr>
        <p:spPr/>
        <p:txBody>
          <a:bodyPr/>
          <a:lstStyle/>
          <a:p>
            <a:endParaRPr lang="en-US"/>
          </a:p>
        </p:txBody>
      </p:sp>
      <p:sp>
        <p:nvSpPr>
          <p:cNvPr id="6" name="Rectangle 5"/>
          <p:cNvSpPr/>
          <p:nvPr/>
        </p:nvSpPr>
        <p:spPr>
          <a:xfrm>
            <a:off x="546846" y="1447801"/>
            <a:ext cx="9879107" cy="1477328"/>
          </a:xfrm>
          <a:prstGeom prst="rect">
            <a:avLst/>
          </a:prstGeom>
        </p:spPr>
        <p:txBody>
          <a:bodyPr wrap="square">
            <a:spAutoFit/>
          </a:bodyPr>
          <a:lstStyle/>
          <a:p>
            <a:pPr marL="342900" indent="-342900">
              <a:buFont typeface="Arial" panose="020B0604020202020204" pitchFamily="34" charset="0"/>
              <a:buChar char="•"/>
            </a:pPr>
            <a:r>
              <a:rPr lang="en-US" altLang="en-US" b="1" dirty="0">
                <a:latin typeface="Verdana" pitchFamily="34" charset="0"/>
              </a:rPr>
              <a:t>Operators</a:t>
            </a:r>
          </a:p>
          <a:p>
            <a:pPr lvl="1" indent="0">
              <a:buNone/>
            </a:pPr>
            <a:r>
              <a:rPr lang="en-US" altLang="en-US" dirty="0">
                <a:latin typeface="Verdana" pitchFamily="34" charset="0"/>
              </a:rPr>
              <a:t>	- Alteration |</a:t>
            </a:r>
          </a:p>
          <a:p>
            <a:pPr lvl="1" indent="0">
              <a:buNone/>
            </a:pPr>
            <a:r>
              <a:rPr lang="en-US" altLang="en-US" dirty="0">
                <a:latin typeface="Verdana" pitchFamily="34" charset="0"/>
              </a:rPr>
              <a:t>  - Repetition \{</a:t>
            </a:r>
            <a:r>
              <a:rPr lang="en-US" altLang="en-US" dirty="0" err="1">
                <a:latin typeface="Verdana" pitchFamily="34" charset="0"/>
              </a:rPr>
              <a:t>s,e</a:t>
            </a:r>
            <a:r>
              <a:rPr lang="en-US" altLang="en-US" dirty="0">
                <a:latin typeface="Verdana" pitchFamily="34" charset="0"/>
              </a:rPr>
              <a:t>\}</a:t>
            </a:r>
          </a:p>
          <a:p>
            <a:pPr lvl="1" indent="0">
              <a:buNone/>
            </a:pPr>
            <a:r>
              <a:rPr lang="en-US" altLang="en-US" dirty="0">
                <a:latin typeface="Verdana" pitchFamily="34" charset="0"/>
              </a:rPr>
              <a:t>  - Grouping ()</a:t>
            </a:r>
          </a:p>
          <a:p>
            <a:pPr lvl="1" indent="0">
              <a:buNone/>
            </a:pPr>
            <a:r>
              <a:rPr lang="en-US" altLang="en-US" dirty="0">
                <a:latin typeface="Verdana" pitchFamily="34" charset="0"/>
              </a:rPr>
              <a:t>  - Shorthand * + ?</a:t>
            </a:r>
          </a:p>
        </p:txBody>
      </p:sp>
    </p:spTree>
    <p:extLst>
      <p:ext uri="{BB962C8B-B14F-4D97-AF65-F5344CB8AC3E}">
        <p14:creationId xmlns:p14="http://schemas.microsoft.com/office/powerpoint/2010/main" val="2551200050"/>
      </p:ext>
    </p:extLst>
  </p:cSld>
  <p:clrMapOvr>
    <a:overrideClrMapping bg1="dk1" tx1="lt1" bg2="dk2" tx2="lt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altLang="en-US" dirty="0">
                <a:latin typeface="Verdana" pitchFamily="34" charset="0"/>
              </a:rPr>
              <a:t>Summary of Regular Expressions</a:t>
            </a:r>
            <a:endParaRPr lang="en-US" dirty="0"/>
          </a:p>
        </p:txBody>
      </p:sp>
      <p:sp>
        <p:nvSpPr>
          <p:cNvPr id="3" name="Date Placeholder 2"/>
          <p:cNvSpPr>
            <a:spLocks noGrp="1"/>
          </p:cNvSpPr>
          <p:nvPr>
            <p:ph type="dt" sz="half" idx="10"/>
          </p:nvPr>
        </p:nvSpPr>
        <p:spPr/>
        <p:txBody>
          <a:bodyPr/>
          <a:lstStyle/>
          <a:p>
            <a:endParaRPr lang="en-US"/>
          </a:p>
        </p:txBody>
      </p:sp>
      <p:sp>
        <p:nvSpPr>
          <p:cNvPr id="6" name="Rectangle 5"/>
          <p:cNvSpPr/>
          <p:nvPr/>
        </p:nvSpPr>
        <p:spPr>
          <a:xfrm>
            <a:off x="546846" y="1447801"/>
            <a:ext cx="9879107" cy="3693319"/>
          </a:xfrm>
          <a:prstGeom prst="rect">
            <a:avLst/>
          </a:prstGeom>
        </p:spPr>
        <p:txBody>
          <a:bodyPr wrap="square">
            <a:spAutoFit/>
          </a:bodyPr>
          <a:lstStyle/>
          <a:p>
            <a:r>
              <a:rPr lang="en-US" altLang="en-US" dirty="0">
                <a:latin typeface="Verdana" pitchFamily="34" charset="0"/>
              </a:rPr>
              <a:t>. Matches any single characters except newline</a:t>
            </a:r>
          </a:p>
          <a:p>
            <a:r>
              <a:rPr lang="en-US" dirty="0">
                <a:latin typeface="Verdana" pitchFamily="34" charset="0"/>
              </a:rPr>
              <a:t>\ Suppress special meaning of meta-characters</a:t>
            </a:r>
          </a:p>
          <a:p>
            <a:r>
              <a:rPr lang="en-US" dirty="0">
                <a:latin typeface="Verdana" pitchFamily="34" charset="0"/>
              </a:rPr>
              <a:t>[] Matches any one character from the set</a:t>
            </a:r>
          </a:p>
          <a:p>
            <a:r>
              <a:rPr lang="en-US" dirty="0">
                <a:latin typeface="Verdana" pitchFamily="34" charset="0"/>
              </a:rPr>
              <a:t>^ matches at the beginning of line</a:t>
            </a:r>
          </a:p>
          <a:p>
            <a:r>
              <a:rPr lang="en-US" dirty="0">
                <a:latin typeface="Verdana" pitchFamily="34" charset="0"/>
              </a:rPr>
              <a:t>$ Matches at end of line</a:t>
            </a:r>
          </a:p>
          <a:p>
            <a:r>
              <a:rPr lang="en-US" dirty="0">
                <a:latin typeface="Verdana" pitchFamily="34" charset="0"/>
              </a:rPr>
              <a:t>| Matches alternate regular expression</a:t>
            </a:r>
          </a:p>
          <a:p>
            <a:r>
              <a:rPr lang="en-US" dirty="0">
                <a:latin typeface="Verdana" pitchFamily="34" charset="0"/>
              </a:rPr>
              <a:t>() Groups regular expressions to be matched</a:t>
            </a:r>
          </a:p>
          <a:p>
            <a:r>
              <a:rPr lang="en-US" dirty="0">
                <a:latin typeface="Verdana" pitchFamily="34" charset="0"/>
              </a:rPr>
              <a:t>\{</a:t>
            </a:r>
            <a:r>
              <a:rPr lang="en-US" dirty="0" err="1">
                <a:latin typeface="Verdana" pitchFamily="34" charset="0"/>
              </a:rPr>
              <a:t>s,e</a:t>
            </a:r>
            <a:r>
              <a:rPr lang="en-US" dirty="0">
                <a:latin typeface="Verdana" pitchFamily="34" charset="0"/>
              </a:rPr>
              <a:t>}\ Matches occurrences of preceding character s through e times </a:t>
            </a:r>
          </a:p>
          <a:p>
            <a:r>
              <a:rPr lang="en-US" dirty="0">
                <a:latin typeface="Verdana" pitchFamily="34" charset="0"/>
              </a:rPr>
              <a:t>* Matches zero or more occurrences of preceding regular expression</a:t>
            </a:r>
          </a:p>
          <a:p>
            <a:r>
              <a:rPr lang="en-US" dirty="0">
                <a:latin typeface="Verdana" pitchFamily="34" charset="0"/>
              </a:rPr>
              <a:t>+ Matches one or more occurrences of preceding regular expression</a:t>
            </a:r>
            <a:endParaRPr lang="en-US" dirty="0"/>
          </a:p>
          <a:p>
            <a:r>
              <a:rPr lang="en-US" dirty="0">
                <a:latin typeface="Verdana" pitchFamily="34" charset="0"/>
              </a:rPr>
              <a:t>? Matches zero or one occurrences of preceding regular expression</a:t>
            </a:r>
            <a:endParaRPr lang="en-US" dirty="0"/>
          </a:p>
          <a:p>
            <a:br>
              <a:rPr lang="en-US" dirty="0"/>
            </a:br>
            <a:endParaRPr lang="en-US" dirty="0"/>
          </a:p>
        </p:txBody>
      </p:sp>
    </p:spTree>
    <p:extLst>
      <p:ext uri="{BB962C8B-B14F-4D97-AF65-F5344CB8AC3E}">
        <p14:creationId xmlns:p14="http://schemas.microsoft.com/office/powerpoint/2010/main" val="1659242920"/>
      </p:ext>
    </p:extLst>
  </p:cSld>
  <p:clrMapOvr>
    <a:overrideClrMapping bg1="dk1" tx1="lt1" bg2="dk2" tx2="lt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altLang="en-US" dirty="0">
                <a:latin typeface="Verdana" pitchFamily="34" charset="0"/>
              </a:rPr>
              <a:t>Introduction to </a:t>
            </a:r>
            <a:r>
              <a:rPr lang="en-US" altLang="en-US" dirty="0" err="1">
                <a:latin typeface="Verdana" pitchFamily="34" charset="0"/>
              </a:rPr>
              <a:t>sed</a:t>
            </a:r>
            <a:endParaRPr lang="en-US" dirty="0"/>
          </a:p>
        </p:txBody>
      </p:sp>
      <p:sp>
        <p:nvSpPr>
          <p:cNvPr id="3" name="Date Placeholder 2"/>
          <p:cNvSpPr>
            <a:spLocks noGrp="1"/>
          </p:cNvSpPr>
          <p:nvPr>
            <p:ph type="dt" sz="half" idx="10"/>
          </p:nvPr>
        </p:nvSpPr>
        <p:spPr/>
        <p:txBody>
          <a:bodyPr/>
          <a:lstStyle/>
          <a:p>
            <a:endParaRPr lang="en-US"/>
          </a:p>
        </p:txBody>
      </p:sp>
      <p:sp>
        <p:nvSpPr>
          <p:cNvPr id="6" name="Rectangle 5"/>
          <p:cNvSpPr/>
          <p:nvPr/>
        </p:nvSpPr>
        <p:spPr>
          <a:xfrm>
            <a:off x="546846" y="1447801"/>
            <a:ext cx="9879107" cy="1754326"/>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2"/>
                </a:solidFill>
                <a:latin typeface="Verdana" pitchFamily="34" charset="0"/>
              </a:rPr>
              <a:t>sed</a:t>
            </a:r>
            <a:r>
              <a:rPr lang="en-US" dirty="0">
                <a:solidFill>
                  <a:schemeClr val="bg2"/>
                </a:solidFill>
                <a:latin typeface="Verdana" pitchFamily="34" charset="0"/>
              </a:rPr>
              <a:t> stands for stream editor </a:t>
            </a:r>
          </a:p>
          <a:p>
            <a:pPr indent="-342900">
              <a:buFont typeface="Arial" panose="020B0604020202020204" pitchFamily="34" charset="0"/>
              <a:buChar char="•"/>
            </a:pPr>
            <a:r>
              <a:rPr lang="en-US" dirty="0">
                <a:latin typeface="Verdana" pitchFamily="34" charset="0"/>
              </a:rPr>
              <a:t>A non-interactive , command line editor</a:t>
            </a:r>
          </a:p>
          <a:p>
            <a:pPr indent="-342900">
              <a:buFont typeface="Arial" panose="020B0604020202020204" pitchFamily="34" charset="0"/>
              <a:buChar char="•"/>
            </a:pPr>
            <a:r>
              <a:rPr lang="en-US" dirty="0">
                <a:latin typeface="Verdana" pitchFamily="34" charset="0"/>
              </a:rPr>
              <a:t>Can be on-liner </a:t>
            </a:r>
            <a:r>
              <a:rPr lang="en-US" dirty="0" err="1">
                <a:latin typeface="Verdana" pitchFamily="34" charset="0"/>
              </a:rPr>
              <a:t>sed</a:t>
            </a:r>
            <a:r>
              <a:rPr lang="en-US" dirty="0">
                <a:latin typeface="Verdana" pitchFamily="34" charset="0"/>
              </a:rPr>
              <a:t> command or a script with multiple commands</a:t>
            </a:r>
          </a:p>
          <a:p>
            <a:pPr indent="-342900">
              <a:buFont typeface="Arial" panose="020B0604020202020204" pitchFamily="34" charset="0"/>
              <a:buChar char="•"/>
            </a:pPr>
            <a:r>
              <a:rPr lang="en-US" dirty="0">
                <a:latin typeface="Verdana" pitchFamily="34" charset="0"/>
              </a:rPr>
              <a:t>Supports all regular text editing operations</a:t>
            </a:r>
          </a:p>
          <a:p>
            <a:pPr indent="-342900">
              <a:buFont typeface="Arial" panose="020B0604020202020204" pitchFamily="34" charset="0"/>
              <a:buChar char="•"/>
            </a:pPr>
            <a:r>
              <a:rPr lang="en-US" dirty="0">
                <a:latin typeface="Verdana" pitchFamily="34" charset="0"/>
              </a:rPr>
              <a:t>Used to perform series of edit operations on same file(s) </a:t>
            </a:r>
          </a:p>
          <a:p>
            <a:pPr indent="-342900">
              <a:buFont typeface="Arial" panose="020B0604020202020204" pitchFamily="34" charset="0"/>
              <a:buChar char="•"/>
            </a:pPr>
            <a:r>
              <a:rPr lang="en-US" dirty="0">
                <a:latin typeface="Verdana" pitchFamily="34" charset="0"/>
              </a:rPr>
              <a:t>Automates text editing of multiple large files</a:t>
            </a:r>
          </a:p>
        </p:txBody>
      </p:sp>
    </p:spTree>
    <p:extLst>
      <p:ext uri="{BB962C8B-B14F-4D97-AF65-F5344CB8AC3E}">
        <p14:creationId xmlns:p14="http://schemas.microsoft.com/office/powerpoint/2010/main" val="3536611090"/>
      </p:ext>
    </p:extLst>
  </p:cSld>
  <p:clrMapOvr>
    <a:overrideClrMapping bg1="dk1" tx1="lt1" bg2="dk2" tx2="lt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err="1">
                <a:latin typeface="Verdana" pitchFamily="34" charset="0"/>
              </a:rPr>
              <a:t>sed</a:t>
            </a:r>
            <a:r>
              <a:rPr lang="en-US" dirty="0">
                <a:latin typeface="Verdana" pitchFamily="34" charset="0"/>
              </a:rPr>
              <a:t> Architecture</a:t>
            </a:r>
            <a:endParaRPr lang="en-US" dirty="0"/>
          </a:p>
        </p:txBody>
      </p:sp>
      <p:sp>
        <p:nvSpPr>
          <p:cNvPr id="3" name="Date Placeholder 2"/>
          <p:cNvSpPr>
            <a:spLocks noGrp="1"/>
          </p:cNvSpPr>
          <p:nvPr>
            <p:ph type="dt" sz="half" idx="10"/>
          </p:nvPr>
        </p:nvSpPr>
        <p:spPr/>
        <p:txBody>
          <a:bodyPr/>
          <a:lstStyle/>
          <a:p>
            <a:endParaRPr lang="en-US"/>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194" y="2065525"/>
            <a:ext cx="4343400"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632079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Types:</a:t>
            </a:r>
          </a:p>
        </p:txBody>
      </p:sp>
      <p:sp>
        <p:nvSpPr>
          <p:cNvPr id="3" name="Content Placeholder 2"/>
          <p:cNvSpPr>
            <a:spLocks noGrp="1"/>
          </p:cNvSpPr>
          <p:nvPr>
            <p:ph idx="1"/>
          </p:nvPr>
        </p:nvSpPr>
        <p:spPr>
          <a:xfrm>
            <a:off x="646111" y="1568824"/>
            <a:ext cx="8946541" cy="4195481"/>
          </a:xfrm>
        </p:spPr>
        <p:txBody>
          <a:bodyPr>
            <a:normAutofit fontScale="92500" lnSpcReduction="20000"/>
          </a:bodyPr>
          <a:lstStyle/>
          <a:p>
            <a:r>
              <a:rPr lang="en-US" b="1" dirty="0"/>
              <a:t>In UNIX there are two major types of shells:</a:t>
            </a:r>
          </a:p>
          <a:p>
            <a:pPr lvl="3"/>
            <a:r>
              <a:rPr lang="en-US" sz="2000" dirty="0">
                <a:latin typeface="Verdana" pitchFamily="34" charset="0"/>
              </a:rPr>
              <a:t>The Bourne shell. If you are using a Bourne-type shell, the default prompt is the $ character.</a:t>
            </a:r>
          </a:p>
          <a:p>
            <a:pPr lvl="5"/>
            <a:r>
              <a:rPr lang="en-US" sz="2200" dirty="0">
                <a:latin typeface="Verdana" pitchFamily="34" charset="0"/>
              </a:rPr>
              <a:t>Bourne shell ( </a:t>
            </a:r>
            <a:r>
              <a:rPr lang="en-US" sz="2200" dirty="0" err="1">
                <a:latin typeface="Verdana" pitchFamily="34" charset="0"/>
              </a:rPr>
              <a:t>sh</a:t>
            </a:r>
            <a:r>
              <a:rPr lang="en-US" sz="2200" dirty="0">
                <a:latin typeface="Verdana" pitchFamily="34" charset="0"/>
              </a:rPr>
              <a:t>)</a:t>
            </a:r>
          </a:p>
          <a:p>
            <a:pPr lvl="5"/>
            <a:r>
              <a:rPr lang="en-US" sz="2200" dirty="0" err="1">
                <a:latin typeface="Verdana" pitchFamily="34" charset="0"/>
              </a:rPr>
              <a:t>Korn</a:t>
            </a:r>
            <a:r>
              <a:rPr lang="en-US" sz="2200" dirty="0">
                <a:latin typeface="Verdana" pitchFamily="34" charset="0"/>
              </a:rPr>
              <a:t> shell ( </a:t>
            </a:r>
            <a:r>
              <a:rPr lang="en-US" sz="2200" dirty="0" err="1">
                <a:latin typeface="Verdana" pitchFamily="34" charset="0"/>
              </a:rPr>
              <a:t>ksh</a:t>
            </a:r>
            <a:r>
              <a:rPr lang="en-US" sz="2200" dirty="0">
                <a:latin typeface="Verdana" pitchFamily="34" charset="0"/>
              </a:rPr>
              <a:t>)</a:t>
            </a:r>
          </a:p>
          <a:p>
            <a:pPr lvl="5"/>
            <a:r>
              <a:rPr lang="en-US" sz="2200" dirty="0">
                <a:latin typeface="Verdana" pitchFamily="34" charset="0"/>
              </a:rPr>
              <a:t>Bourne Again shell ( bash)</a:t>
            </a:r>
          </a:p>
          <a:p>
            <a:pPr lvl="5"/>
            <a:r>
              <a:rPr lang="en-US" sz="2200" dirty="0">
                <a:latin typeface="Verdana" pitchFamily="34" charset="0"/>
              </a:rPr>
              <a:t>POSIX shell ( </a:t>
            </a:r>
            <a:r>
              <a:rPr lang="en-US" sz="2200" dirty="0" err="1">
                <a:latin typeface="Verdana" pitchFamily="34" charset="0"/>
              </a:rPr>
              <a:t>sh</a:t>
            </a:r>
            <a:r>
              <a:rPr lang="en-US" sz="2200" dirty="0">
                <a:latin typeface="Verdana" pitchFamily="34" charset="0"/>
              </a:rPr>
              <a:t>)</a:t>
            </a:r>
            <a:br>
              <a:rPr lang="en-US" sz="2200" dirty="0">
                <a:latin typeface="Verdana" pitchFamily="34" charset="0"/>
              </a:rPr>
            </a:br>
            <a:endParaRPr lang="en-US" sz="2200" dirty="0">
              <a:latin typeface="Verdana" pitchFamily="34" charset="0"/>
            </a:endParaRPr>
          </a:p>
          <a:p>
            <a:pPr lvl="3"/>
            <a:r>
              <a:rPr lang="en-US" sz="2000" dirty="0">
                <a:latin typeface="Verdana" pitchFamily="34" charset="0"/>
              </a:rPr>
              <a:t>The C shell. If you are using a C-type shell, the default prompt is the % character.</a:t>
            </a:r>
          </a:p>
          <a:p>
            <a:pPr lvl="5"/>
            <a:r>
              <a:rPr lang="en-US" sz="2200" dirty="0">
                <a:latin typeface="Verdana" pitchFamily="34" charset="0"/>
              </a:rPr>
              <a:t>C shell ( </a:t>
            </a:r>
            <a:r>
              <a:rPr lang="en-US" sz="2200" dirty="0" err="1">
                <a:latin typeface="Verdana" pitchFamily="34" charset="0"/>
              </a:rPr>
              <a:t>csh</a:t>
            </a:r>
            <a:r>
              <a:rPr lang="en-US" sz="2200" dirty="0">
                <a:latin typeface="Verdana" pitchFamily="34" charset="0"/>
              </a:rPr>
              <a:t>)</a:t>
            </a:r>
          </a:p>
          <a:p>
            <a:pPr lvl="5"/>
            <a:r>
              <a:rPr lang="en-US" sz="2200" dirty="0">
                <a:latin typeface="Verdana" pitchFamily="34" charset="0"/>
              </a:rPr>
              <a:t>TENEX/TOPS C shell ( </a:t>
            </a:r>
            <a:r>
              <a:rPr lang="en-US" sz="2200" dirty="0" err="1">
                <a:latin typeface="Verdana" pitchFamily="34" charset="0"/>
              </a:rPr>
              <a:t>tcsh</a:t>
            </a:r>
            <a:r>
              <a:rPr lang="en-US" sz="2200" dirty="0">
                <a:latin typeface="Verdana" pitchFamily="34" charset="0"/>
              </a:rPr>
              <a:t>)</a:t>
            </a:r>
          </a:p>
          <a:p>
            <a:pPr lvl="3"/>
            <a:endParaRPr lang="en-US" sz="2000" dirty="0">
              <a:latin typeface="Verdana" pitchFamily="34" charset="0"/>
            </a:endParaRPr>
          </a:p>
          <a:p>
            <a:pPr marL="1371435" lvl="3" indent="0">
              <a:buNone/>
            </a:pPr>
            <a:endParaRPr lang="en-US" sz="2000" dirty="0">
              <a:latin typeface="Verdana" pitchFamily="34" charset="0"/>
            </a:endParaRPr>
          </a:p>
          <a:p>
            <a:pPr>
              <a:buFont typeface="Wingdings" panose="05000000000000000000" pitchFamily="2" charset="2"/>
              <a:buChar char="§"/>
            </a:pPr>
            <a:endParaRPr lang="en-US" sz="1800" b="1" dirty="0"/>
          </a:p>
        </p:txBody>
      </p:sp>
    </p:spTree>
    <p:extLst>
      <p:ext uri="{BB962C8B-B14F-4D97-AF65-F5344CB8AC3E}">
        <p14:creationId xmlns:p14="http://schemas.microsoft.com/office/powerpoint/2010/main" val="3848548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altLang="en-US" dirty="0">
                <a:latin typeface="Verdana" pitchFamily="34" charset="0"/>
              </a:rPr>
              <a:t>Scripts</a:t>
            </a:r>
            <a:endParaRPr lang="en-US" dirty="0"/>
          </a:p>
        </p:txBody>
      </p:sp>
      <p:sp>
        <p:nvSpPr>
          <p:cNvPr id="3" name="Date Placeholder 2"/>
          <p:cNvSpPr>
            <a:spLocks noGrp="1"/>
          </p:cNvSpPr>
          <p:nvPr>
            <p:ph type="dt" sz="half" idx="10"/>
          </p:nvPr>
        </p:nvSpPr>
        <p:spPr/>
        <p:txBody>
          <a:bodyPr/>
          <a:lstStyle/>
          <a:p>
            <a:endParaRPr lang="en-US"/>
          </a:p>
        </p:txBody>
      </p:sp>
      <p:sp>
        <p:nvSpPr>
          <p:cNvPr id="4" name="Rectangle 3"/>
          <p:cNvSpPr/>
          <p:nvPr/>
        </p:nvSpPr>
        <p:spPr>
          <a:xfrm>
            <a:off x="646111" y="1771907"/>
            <a:ext cx="9448148" cy="1477328"/>
          </a:xfrm>
          <a:prstGeom prst="rect">
            <a:avLst/>
          </a:prstGeom>
        </p:spPr>
        <p:txBody>
          <a:bodyPr wrap="square">
            <a:spAutoFit/>
          </a:bodyPr>
          <a:lstStyle/>
          <a:p>
            <a:pPr marL="342900" indent="-342900">
              <a:buFont typeface="Arial" panose="020B0604020202020204" pitchFamily="34" charset="0"/>
              <a:buChar char="•"/>
            </a:pPr>
            <a:r>
              <a:rPr lang="en-US" dirty="0"/>
              <a:t>A script is nothing more than a file of commands</a:t>
            </a:r>
          </a:p>
          <a:p>
            <a:pPr marL="342900" indent="-342900">
              <a:buFont typeface="Arial" panose="020B0604020202020204" pitchFamily="34" charset="0"/>
              <a:buChar char="•"/>
            </a:pPr>
            <a:r>
              <a:rPr lang="en-US" dirty="0"/>
              <a:t>Each commands consists of up to two addresses and an action , where the address can be a regular expression or line number </a:t>
            </a:r>
          </a:p>
          <a:p>
            <a:pPr marL="342900" indent="-342900">
              <a:buFont typeface="Arial" panose="020B0604020202020204" pitchFamily="34" charset="0"/>
              <a:buChar char="•"/>
            </a:pPr>
            <a:endParaRPr lang="en-US" dirty="0"/>
          </a:p>
          <a:p>
            <a:endParaRPr lang="en-US" dirty="0"/>
          </a:p>
        </p:txBody>
      </p:sp>
      <p:pic>
        <p:nvPicPr>
          <p:cNvPr id="6" name="Picture 5"/>
          <p:cNvPicPr>
            <a:picLocks noChangeAspect="1"/>
          </p:cNvPicPr>
          <p:nvPr/>
        </p:nvPicPr>
        <p:blipFill>
          <a:blip r:embed="rId3"/>
          <a:stretch>
            <a:fillRect/>
          </a:stretch>
        </p:blipFill>
        <p:spPr>
          <a:xfrm>
            <a:off x="3044098" y="3172437"/>
            <a:ext cx="4490157" cy="1568533"/>
          </a:xfrm>
          <a:prstGeom prst="rect">
            <a:avLst/>
          </a:prstGeom>
        </p:spPr>
      </p:pic>
    </p:spTree>
    <p:extLst>
      <p:ext uri="{BB962C8B-B14F-4D97-AF65-F5344CB8AC3E}">
        <p14:creationId xmlns:p14="http://schemas.microsoft.com/office/powerpoint/2010/main" val="1642007129"/>
      </p:ext>
    </p:extLst>
  </p:cSld>
  <p:clrMapOvr>
    <a:overrideClrMapping bg1="dk1" tx1="lt1" bg2="dk2" tx2="lt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altLang="en-US" dirty="0" err="1">
                <a:latin typeface="Verdana" pitchFamily="34" charset="0"/>
              </a:rPr>
              <a:t>Sed</a:t>
            </a:r>
            <a:r>
              <a:rPr lang="en-US" altLang="en-US" dirty="0">
                <a:latin typeface="Verdana" pitchFamily="34" charset="0"/>
              </a:rPr>
              <a:t> Flow of Control</a:t>
            </a:r>
            <a:endParaRPr lang="en-US" dirty="0"/>
          </a:p>
        </p:txBody>
      </p:sp>
      <p:sp>
        <p:nvSpPr>
          <p:cNvPr id="3" name="Date Placeholder 2"/>
          <p:cNvSpPr>
            <a:spLocks noGrp="1"/>
          </p:cNvSpPr>
          <p:nvPr>
            <p:ph type="dt" sz="half" idx="10"/>
          </p:nvPr>
        </p:nvSpPr>
        <p:spPr/>
        <p:txBody>
          <a:bodyPr/>
          <a:lstStyle/>
          <a:p>
            <a:endParaRPr lang="en-US"/>
          </a:p>
        </p:txBody>
      </p:sp>
      <p:sp>
        <p:nvSpPr>
          <p:cNvPr id="4" name="Rectangle 3"/>
          <p:cNvSpPr/>
          <p:nvPr/>
        </p:nvSpPr>
        <p:spPr>
          <a:xfrm>
            <a:off x="646111" y="1771907"/>
            <a:ext cx="9448148" cy="1200329"/>
          </a:xfrm>
          <a:prstGeom prst="rect">
            <a:avLst/>
          </a:prstGeom>
        </p:spPr>
        <p:txBody>
          <a:bodyPr wrap="square">
            <a:spAutoFit/>
          </a:bodyPr>
          <a:lstStyle/>
          <a:p>
            <a:pPr marL="342900" indent="-342900">
              <a:buFont typeface="Arial" panose="020B0604020202020204" pitchFamily="34" charset="0"/>
              <a:buChar char="•"/>
            </a:pPr>
            <a:r>
              <a:rPr lang="en-US" dirty="0" err="1"/>
              <a:t>sed</a:t>
            </a:r>
            <a:r>
              <a:rPr lang="en-US" dirty="0"/>
              <a:t> then reads the next line in the input file and restarts from the beginning of the script file</a:t>
            </a:r>
          </a:p>
          <a:p>
            <a:pPr marL="342900" indent="-342900">
              <a:buFont typeface="Arial" panose="020B0604020202020204" pitchFamily="34" charset="0"/>
              <a:buChar char="•"/>
            </a:pPr>
            <a:r>
              <a:rPr lang="en-US" dirty="0"/>
              <a:t>All commands in the script file are compared to , and potentially act on, all lines in the input file</a:t>
            </a:r>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081" y="2913062"/>
            <a:ext cx="5110400" cy="190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6164463"/>
      </p:ext>
    </p:extLst>
  </p:cSld>
  <p:clrMapOvr>
    <a:overrideClrMapping bg1="dk1" tx1="lt1" bg2="dk2" tx2="lt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Addressing</a:t>
            </a:r>
          </a:p>
        </p:txBody>
      </p:sp>
      <p:sp>
        <p:nvSpPr>
          <p:cNvPr id="3" name="Date Placeholder 2"/>
          <p:cNvSpPr>
            <a:spLocks noGrp="1"/>
          </p:cNvSpPr>
          <p:nvPr>
            <p:ph type="dt" sz="half" idx="10"/>
          </p:nvPr>
        </p:nvSpPr>
        <p:spPr/>
        <p:txBody>
          <a:bodyPr/>
          <a:lstStyle/>
          <a:p>
            <a:endParaRPr lang="en-US"/>
          </a:p>
        </p:txBody>
      </p:sp>
      <p:sp>
        <p:nvSpPr>
          <p:cNvPr id="4" name="Rectangle 3"/>
          <p:cNvSpPr/>
          <p:nvPr/>
        </p:nvSpPr>
        <p:spPr>
          <a:xfrm>
            <a:off x="646111" y="1771907"/>
            <a:ext cx="9448148" cy="2308324"/>
          </a:xfrm>
          <a:prstGeom prst="rect">
            <a:avLst/>
          </a:prstGeom>
        </p:spPr>
        <p:txBody>
          <a:bodyPr wrap="square">
            <a:spAutoFit/>
          </a:bodyPr>
          <a:lstStyle/>
          <a:p>
            <a:pPr indent="-342900">
              <a:buFont typeface="Arial" panose="020B0604020202020204" pitchFamily="34" charset="0"/>
              <a:buChar char="•"/>
            </a:pPr>
            <a:r>
              <a:rPr lang="en-US" dirty="0" err="1">
                <a:latin typeface="Verdana" pitchFamily="34" charset="0"/>
              </a:rPr>
              <a:t>sed</a:t>
            </a:r>
            <a:r>
              <a:rPr lang="en-US" dirty="0">
                <a:latin typeface="Verdana" pitchFamily="34" charset="0"/>
              </a:rPr>
              <a:t> stands for stream editor </a:t>
            </a:r>
          </a:p>
          <a:p>
            <a:pPr indent="-342900">
              <a:buFont typeface="Arial" panose="020B0604020202020204" pitchFamily="34" charset="0"/>
              <a:buChar char="•"/>
            </a:pPr>
            <a:r>
              <a:rPr lang="en-US" dirty="0">
                <a:latin typeface="Verdana" pitchFamily="34" charset="0"/>
              </a:rPr>
              <a:t>An address can be either a line number or a pattern, enclosed a slashes (/pattern/)</a:t>
            </a:r>
          </a:p>
          <a:p>
            <a:pPr indent="-342900">
              <a:buFont typeface="Arial" panose="020B0604020202020204" pitchFamily="34" charset="0"/>
              <a:buChar char="•"/>
            </a:pPr>
            <a:r>
              <a:rPr lang="en-US" dirty="0">
                <a:latin typeface="Verdana" pitchFamily="34" charset="0"/>
              </a:rPr>
              <a:t>A pattern is described using regular expressions</a:t>
            </a:r>
          </a:p>
          <a:p>
            <a:pPr indent="-342900">
              <a:buFont typeface="Arial" panose="020B0604020202020204" pitchFamily="34" charset="0"/>
              <a:buChar char="•"/>
            </a:pPr>
            <a:r>
              <a:rPr lang="en-US" dirty="0">
                <a:latin typeface="Verdana" pitchFamily="34" charset="0"/>
              </a:rPr>
              <a:t>If no pattern is specified , the command will be applied to all lines of the input file</a:t>
            </a:r>
          </a:p>
          <a:p>
            <a:pPr indent="-342900">
              <a:buFont typeface="Arial" panose="020B0604020202020204" pitchFamily="34" charset="0"/>
              <a:buChar char="•"/>
            </a:pPr>
            <a:r>
              <a:rPr lang="en-US" dirty="0">
                <a:latin typeface="Verdana" pitchFamily="34" charset="0"/>
              </a:rPr>
              <a:t>To refer to the last line: $</a:t>
            </a:r>
          </a:p>
          <a:p>
            <a:pPr marL="342900" indent="-342900">
              <a:buFont typeface="Arial" panose="020B0604020202020204" pitchFamily="34" charset="0"/>
              <a:buChar char="•"/>
            </a:pPr>
            <a:endParaRPr lang="en-US" dirty="0">
              <a:solidFill>
                <a:schemeClr val="bg2"/>
              </a:solidFill>
              <a:latin typeface="Verdana" pitchFamily="34" charset="0"/>
            </a:endParaRPr>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091945199"/>
      </p:ext>
    </p:extLst>
  </p:cSld>
  <p:clrMapOvr>
    <a:overrideClrMapping bg1="dk1" tx1="lt1" bg2="dk2" tx2="lt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b="1" dirty="0"/>
              <a:t>Addressing (con…)</a:t>
            </a:r>
            <a:endParaRPr lang="en-US" dirty="0"/>
          </a:p>
        </p:txBody>
      </p:sp>
      <p:sp>
        <p:nvSpPr>
          <p:cNvPr id="3" name="Date Placeholder 2"/>
          <p:cNvSpPr>
            <a:spLocks noGrp="1"/>
          </p:cNvSpPr>
          <p:nvPr>
            <p:ph type="dt" sz="half" idx="10"/>
          </p:nvPr>
        </p:nvSpPr>
        <p:spPr/>
        <p:txBody>
          <a:bodyPr/>
          <a:lstStyle/>
          <a:p>
            <a:endParaRPr lang="en-US"/>
          </a:p>
        </p:txBody>
      </p:sp>
      <p:sp>
        <p:nvSpPr>
          <p:cNvPr id="4" name="Rectangle 3"/>
          <p:cNvSpPr/>
          <p:nvPr/>
        </p:nvSpPr>
        <p:spPr>
          <a:xfrm>
            <a:off x="646111" y="1771907"/>
            <a:ext cx="9448148" cy="2308324"/>
          </a:xfrm>
          <a:prstGeom prst="rect">
            <a:avLst/>
          </a:prstGeom>
        </p:spPr>
        <p:txBody>
          <a:bodyPr wrap="square">
            <a:spAutoFit/>
          </a:bodyPr>
          <a:lstStyle/>
          <a:p>
            <a:pPr marL="342900" indent="-342900">
              <a:buFont typeface="Arial" panose="020B0604020202020204" pitchFamily="34" charset="0"/>
              <a:buChar char="•"/>
            </a:pPr>
            <a:r>
              <a:rPr lang="en-US" dirty="0">
                <a:latin typeface="Verdana" pitchFamily="34" charset="0"/>
              </a:rPr>
              <a:t>Most Commands will accept two addresses</a:t>
            </a:r>
          </a:p>
          <a:p>
            <a:pPr marL="800100" lvl="1" indent="-342900">
              <a:buFontTx/>
              <a:buChar char="-"/>
            </a:pPr>
            <a:r>
              <a:rPr lang="en-US" dirty="0">
                <a:latin typeface="Verdana" pitchFamily="34" charset="0"/>
              </a:rPr>
              <a:t>If only one address in given, the command operates only on that line</a:t>
            </a:r>
          </a:p>
          <a:p>
            <a:pPr marL="800100" lvl="1" indent="-342900">
              <a:buFontTx/>
              <a:buChar char="-"/>
            </a:pPr>
            <a:r>
              <a:rPr lang="en-US" dirty="0">
                <a:latin typeface="Verdana" pitchFamily="34" charset="0"/>
              </a:rPr>
              <a:t>If two comma separated addresses are given, then the command operates on a range of lines between the first and second address, inclusively</a:t>
            </a:r>
          </a:p>
          <a:p>
            <a:pPr lvl="1"/>
            <a:r>
              <a:rPr lang="en-US" dirty="0">
                <a:latin typeface="Verdana" pitchFamily="34" charset="0"/>
              </a:rPr>
              <a:t>The ! Operator can be used to negate an address, </a:t>
            </a:r>
            <a:r>
              <a:rPr lang="en-US" dirty="0" err="1">
                <a:latin typeface="Verdana" pitchFamily="34" charset="0"/>
              </a:rPr>
              <a:t>ie</a:t>
            </a:r>
            <a:r>
              <a:rPr lang="en-US" dirty="0">
                <a:latin typeface="Verdana" pitchFamily="34" charset="0"/>
              </a:rPr>
              <a:t>: address! command causes command to be applied to all lines that do not match address</a:t>
            </a:r>
          </a:p>
          <a:p>
            <a:pPr marL="342900" indent="-342900">
              <a:buFont typeface="Arial" panose="020B0604020202020204" pitchFamily="34" charset="0"/>
              <a:buChar char="•"/>
            </a:pPr>
            <a:endParaRPr lang="en-US" dirty="0">
              <a:solidFill>
                <a:schemeClr val="bg2"/>
              </a:solidFill>
              <a:latin typeface="Verdana" pitchFamily="34" charset="0"/>
            </a:endParaRPr>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066191670"/>
      </p:ext>
    </p:extLst>
  </p:cSld>
  <p:clrMapOvr>
    <a:overrideClrMapping bg1="dk1" tx1="lt1" bg2="dk2" tx2="lt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err="1"/>
              <a:t>Sed</a:t>
            </a:r>
            <a:r>
              <a:rPr lang="en-US" dirty="0"/>
              <a:t> commands</a:t>
            </a:r>
          </a:p>
        </p:txBody>
      </p:sp>
      <p:sp>
        <p:nvSpPr>
          <p:cNvPr id="3" name="Date Placeholder 2"/>
          <p:cNvSpPr>
            <a:spLocks noGrp="1"/>
          </p:cNvSpPr>
          <p:nvPr>
            <p:ph type="dt" sz="half" idx="10"/>
          </p:nvPr>
        </p:nvSpPr>
        <p:spPr/>
        <p:txBody>
          <a:bodyPr/>
          <a:lstStyle/>
          <a:p>
            <a:endParaRPr lang="en-US"/>
          </a:p>
        </p:txBody>
      </p:sp>
      <p:sp>
        <p:nvSpPr>
          <p:cNvPr id="4" name="Rectangle 3"/>
          <p:cNvSpPr/>
          <p:nvPr/>
        </p:nvSpPr>
        <p:spPr>
          <a:xfrm>
            <a:off x="646111" y="1771907"/>
            <a:ext cx="9448148" cy="2585323"/>
          </a:xfrm>
          <a:prstGeom prst="rect">
            <a:avLst/>
          </a:prstGeom>
        </p:spPr>
        <p:txBody>
          <a:bodyPr wrap="square">
            <a:spAutoFit/>
          </a:bodyPr>
          <a:lstStyle/>
          <a:p>
            <a:pPr marL="800100" lvl="1" indent="-342900">
              <a:buFontTx/>
              <a:buChar char="-"/>
            </a:pPr>
            <a:r>
              <a:rPr lang="en-US" dirty="0">
                <a:latin typeface="Verdana" pitchFamily="34" charset="0"/>
              </a:rPr>
              <a:t>Command is a single letter </a:t>
            </a:r>
          </a:p>
          <a:p>
            <a:pPr marL="800100" lvl="1" indent="-342900">
              <a:buFontTx/>
              <a:buChar char="-"/>
            </a:pPr>
            <a:r>
              <a:rPr lang="en-US" dirty="0">
                <a:latin typeface="Verdana" pitchFamily="34" charset="0"/>
              </a:rPr>
              <a:t>Example : Deletion : d</a:t>
            </a:r>
          </a:p>
          <a:p>
            <a:pPr marL="800100" lvl="1" indent="-342900">
              <a:buFontTx/>
              <a:buChar char="-"/>
            </a:pPr>
            <a:r>
              <a:rPr lang="en-US" dirty="0">
                <a:latin typeface="Verdana" pitchFamily="34" charset="0"/>
              </a:rPr>
              <a:t>[address 1][,address 2]d</a:t>
            </a:r>
          </a:p>
          <a:p>
            <a:pPr marL="800100" lvl="1" indent="-342900">
              <a:buFontTx/>
              <a:buChar char="-"/>
            </a:pPr>
            <a:r>
              <a:rPr lang="en-US" dirty="0">
                <a:latin typeface="Verdana" pitchFamily="34" charset="0"/>
              </a:rPr>
              <a:t>	-Delete the addressed line(s) from the pattern space;</a:t>
            </a:r>
          </a:p>
          <a:p>
            <a:pPr marL="800100" lvl="1" indent="-342900">
              <a:buFontTx/>
              <a:buChar char="-"/>
            </a:pPr>
            <a:r>
              <a:rPr lang="en-US" dirty="0">
                <a:latin typeface="Verdana" pitchFamily="34" charset="0"/>
              </a:rPr>
              <a:t>	 line(s) not passed to standard output</a:t>
            </a:r>
          </a:p>
          <a:p>
            <a:pPr marL="800100" lvl="1" indent="-342900">
              <a:buFontTx/>
              <a:buChar char="-"/>
            </a:pPr>
            <a:r>
              <a:rPr lang="en-US" dirty="0">
                <a:latin typeface="Verdana" pitchFamily="34" charset="0"/>
              </a:rPr>
              <a:t>	-A new line of input is read and editing resumes with the first command of the script.</a:t>
            </a:r>
          </a:p>
          <a:p>
            <a:pPr marL="800100" lvl="1" indent="-342900">
              <a:buFontTx/>
              <a:buChar char="-"/>
            </a:pPr>
            <a:br>
              <a:rPr lang="en-US" dirty="0">
                <a:latin typeface="Verdana" pitchFamily="34" charset="0"/>
              </a:rPr>
            </a:br>
            <a:endParaRPr lang="en-US" dirty="0">
              <a:latin typeface="Verdana" pitchFamily="34" charset="0"/>
            </a:endParaRPr>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49878898"/>
      </p:ext>
    </p:extLst>
  </p:cSld>
  <p:clrMapOvr>
    <a:overrideClrMapping bg1="dk1" tx1="lt1" bg2="dk2" tx2="lt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err="1"/>
              <a:t>Sed</a:t>
            </a:r>
            <a:r>
              <a:rPr lang="en-US" dirty="0"/>
              <a:t> commands</a:t>
            </a:r>
          </a:p>
        </p:txBody>
      </p:sp>
      <p:sp>
        <p:nvSpPr>
          <p:cNvPr id="3" name="Date Placeholder 2"/>
          <p:cNvSpPr>
            <a:spLocks noGrp="1"/>
          </p:cNvSpPr>
          <p:nvPr>
            <p:ph type="dt" sz="half" idx="10"/>
          </p:nvPr>
        </p:nvSpPr>
        <p:spPr/>
        <p:txBody>
          <a:bodyPr/>
          <a:lstStyle/>
          <a:p>
            <a:endParaRPr lang="en-US"/>
          </a:p>
        </p:txBody>
      </p:sp>
      <p:sp>
        <p:nvSpPr>
          <p:cNvPr id="4" name="Rectangle 3"/>
          <p:cNvSpPr/>
          <p:nvPr/>
        </p:nvSpPr>
        <p:spPr>
          <a:xfrm>
            <a:off x="646111" y="1771907"/>
            <a:ext cx="9448148" cy="3785652"/>
          </a:xfrm>
          <a:prstGeom prst="rect">
            <a:avLst/>
          </a:prstGeom>
        </p:spPr>
        <p:txBody>
          <a:bodyPr wrap="square">
            <a:spAutoFit/>
          </a:bodyPr>
          <a:lstStyle/>
          <a:p>
            <a:pPr marL="800100" lvl="1" indent="-342900">
              <a:buFontTx/>
              <a:buChar char="-"/>
            </a:pPr>
            <a:r>
              <a:rPr lang="en-US" dirty="0" err="1">
                <a:latin typeface="Verdana" pitchFamily="34" charset="0"/>
              </a:rPr>
              <a:t>sed</a:t>
            </a:r>
            <a:r>
              <a:rPr lang="en-US" dirty="0">
                <a:latin typeface="Verdana" pitchFamily="34" charset="0"/>
              </a:rPr>
              <a:t> commands have the general form</a:t>
            </a:r>
          </a:p>
          <a:p>
            <a:pPr marL="800100" lvl="1" indent="-342900">
              <a:buFontTx/>
              <a:buChar char="-"/>
            </a:pPr>
            <a:r>
              <a:rPr lang="en-US" dirty="0">
                <a:latin typeface="Verdana" pitchFamily="34" charset="0"/>
              </a:rPr>
              <a:t> -[address[, address]][!]command [arguments]</a:t>
            </a:r>
          </a:p>
          <a:p>
            <a:pPr marL="800100" lvl="1" indent="-342900">
              <a:buFontTx/>
              <a:buChar char="-"/>
            </a:pPr>
            <a:r>
              <a:rPr lang="en-US" dirty="0" err="1">
                <a:latin typeface="Verdana" pitchFamily="34" charset="0"/>
              </a:rPr>
              <a:t>sed</a:t>
            </a:r>
            <a:r>
              <a:rPr lang="en-US" dirty="0">
                <a:latin typeface="Verdana" pitchFamily="34" charset="0"/>
              </a:rPr>
              <a:t> copies each input line into a pattern space</a:t>
            </a:r>
          </a:p>
          <a:p>
            <a:pPr marL="800100" lvl="1" indent="-342900">
              <a:buFontTx/>
              <a:buChar char="-"/>
            </a:pPr>
            <a:r>
              <a:rPr lang="en-US" dirty="0">
                <a:latin typeface="Verdana" pitchFamily="34" charset="0"/>
              </a:rPr>
              <a:t>       -if the address of the command matches the line in the pattern space , the command is applied on that line</a:t>
            </a:r>
          </a:p>
          <a:p>
            <a:pPr marL="800100" lvl="1" indent="-342900">
              <a:buFontTx/>
              <a:buChar char="-"/>
            </a:pPr>
            <a:r>
              <a:rPr lang="en-US" dirty="0">
                <a:latin typeface="Verdana" pitchFamily="34" charset="0"/>
              </a:rPr>
              <a:t>      -if the command has no address , it is applied to each line as it enters pattern space </a:t>
            </a:r>
          </a:p>
          <a:p>
            <a:pPr marL="800100" lvl="1" indent="-342900">
              <a:buFontTx/>
              <a:buChar char="-"/>
            </a:pPr>
            <a:r>
              <a:rPr lang="en-US" dirty="0">
                <a:latin typeface="Verdana" pitchFamily="34" charset="0"/>
              </a:rPr>
              <a:t>      -if a command changes the line in pattern space, subsequent commands operate on the modified line</a:t>
            </a:r>
          </a:p>
          <a:p>
            <a:pPr marL="800100" lvl="1" indent="-342900">
              <a:buFontTx/>
              <a:buChar char="-"/>
            </a:pPr>
            <a:endParaRPr lang="en-US" dirty="0">
              <a:latin typeface="Verdana" pitchFamily="34" charset="0"/>
            </a:endParaRPr>
          </a:p>
          <a:p>
            <a:pPr marL="800100" lvl="1" indent="-342900">
              <a:buFontTx/>
              <a:buChar char="-"/>
            </a:pPr>
            <a:r>
              <a:rPr lang="en-US" dirty="0">
                <a:latin typeface="Verdana" pitchFamily="34" charset="0"/>
              </a:rPr>
              <a:t>When all commands have been read, the line in pattern space is written to standard output and a newline is read into pattern space</a:t>
            </a:r>
          </a:p>
          <a:p>
            <a:pPr marL="800100" lvl="1" indent="-342900">
              <a:buFontTx/>
              <a:buChar char="-"/>
            </a:pPr>
            <a:endParaRPr lang="en-US" dirty="0">
              <a:latin typeface="Verdana" pitchFamily="34" charset="0"/>
            </a:endParaRPr>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438232766"/>
      </p:ext>
    </p:extLst>
  </p:cSld>
  <p:clrMapOvr>
    <a:overrideClrMapping bg1="dk1" tx1="lt1" bg2="dk2" tx2="lt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err="1"/>
              <a:t>Sed</a:t>
            </a:r>
            <a:r>
              <a:rPr lang="en-US" dirty="0"/>
              <a:t> commands</a:t>
            </a:r>
          </a:p>
        </p:txBody>
      </p:sp>
      <p:sp>
        <p:nvSpPr>
          <p:cNvPr id="3" name="Date Placeholder 2"/>
          <p:cNvSpPr>
            <a:spLocks noGrp="1"/>
          </p:cNvSpPr>
          <p:nvPr>
            <p:ph type="dt" sz="half" idx="10"/>
          </p:nvPr>
        </p:nvSpPr>
        <p:spPr/>
        <p:txBody>
          <a:bodyPr/>
          <a:lstStyle/>
          <a:p>
            <a:endParaRPr lang="en-US"/>
          </a:p>
        </p:txBody>
      </p:sp>
      <p:sp>
        <p:nvSpPr>
          <p:cNvPr id="4" name="Rectangle 3"/>
          <p:cNvSpPr/>
          <p:nvPr/>
        </p:nvSpPr>
        <p:spPr>
          <a:xfrm>
            <a:off x="646111" y="1771907"/>
            <a:ext cx="9448148" cy="2308324"/>
          </a:xfrm>
          <a:prstGeom prst="rect">
            <a:avLst/>
          </a:prstGeom>
        </p:spPr>
        <p:txBody>
          <a:bodyPr wrap="square">
            <a:spAutoFit/>
          </a:bodyPr>
          <a:lstStyle/>
          <a:p>
            <a:pPr marL="342900" indent="-342900">
              <a:buFont typeface="Arial" panose="020B0604020202020204" pitchFamily="34" charset="0"/>
              <a:buChar char="•"/>
            </a:pPr>
            <a:r>
              <a:rPr lang="en-US" dirty="0"/>
              <a:t>Although </a:t>
            </a:r>
            <a:r>
              <a:rPr lang="en-US" dirty="0" err="1"/>
              <a:t>sed</a:t>
            </a:r>
            <a:r>
              <a:rPr lang="en-US" dirty="0"/>
              <a:t> contains many editing commands, we are only going to cover the following subset:</a:t>
            </a:r>
          </a:p>
          <a:p>
            <a:pPr marL="342900" indent="-342900">
              <a:buFont typeface="Arial" panose="020B0604020202020204" pitchFamily="34" charset="0"/>
              <a:buChar char="•"/>
            </a:pPr>
            <a:endParaRPr lang="en-US" dirty="0"/>
          </a:p>
          <a:p>
            <a:pPr marL="2400053" lvl="4" indent="-342900"/>
            <a:r>
              <a:rPr lang="en-US" dirty="0">
                <a:solidFill>
                  <a:srgbClr val="0070C0"/>
                </a:solidFill>
              </a:rPr>
              <a:t>s – substitute	d - deletion		</a:t>
            </a:r>
          </a:p>
          <a:p>
            <a:pPr marL="2400053" lvl="4" indent="-342900"/>
            <a:r>
              <a:rPr lang="en-US" dirty="0">
                <a:solidFill>
                  <a:srgbClr val="0070C0"/>
                </a:solidFill>
              </a:rPr>
              <a:t>a – append		p –print</a:t>
            </a:r>
          </a:p>
          <a:p>
            <a:pPr marL="2400053" lvl="4" indent="-342900"/>
            <a:r>
              <a:rPr lang="en-US" dirty="0" err="1">
                <a:solidFill>
                  <a:srgbClr val="0070C0"/>
                </a:solidFill>
              </a:rPr>
              <a:t>i</a:t>
            </a:r>
            <a:r>
              <a:rPr lang="en-US" dirty="0">
                <a:solidFill>
                  <a:srgbClr val="0070C0"/>
                </a:solidFill>
              </a:rPr>
              <a:t> – insert		y- transform</a:t>
            </a:r>
          </a:p>
          <a:p>
            <a:endParaRPr lang="en-US" b="1" dirty="0"/>
          </a:p>
          <a:p>
            <a:pPr marL="800100" lvl="1" indent="-342900">
              <a:buFontTx/>
              <a:buChar char="-"/>
            </a:pPr>
            <a:endParaRPr lang="en-US" dirty="0">
              <a:latin typeface="Verdana" pitchFamily="34" charset="0"/>
            </a:endParaRPr>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413144730"/>
      </p:ext>
    </p:extLst>
  </p:cSld>
  <p:clrMapOvr>
    <a:overrideClrMapping bg1="dk1" tx1="lt1" bg2="dk2" tx2="lt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b="1" dirty="0"/>
              <a:t>Example	</a:t>
            </a:r>
            <a:endParaRPr lang="en-US" dirty="0"/>
          </a:p>
        </p:txBody>
      </p:sp>
      <p:sp>
        <p:nvSpPr>
          <p:cNvPr id="3" name="Date Placeholder 2"/>
          <p:cNvSpPr>
            <a:spLocks noGrp="1"/>
          </p:cNvSpPr>
          <p:nvPr>
            <p:ph type="dt" sz="half" idx="10"/>
          </p:nvPr>
        </p:nvSpPr>
        <p:spPr/>
        <p:txBody>
          <a:bodyPr/>
          <a:lstStyle/>
          <a:p>
            <a:endParaRPr lang="en-US"/>
          </a:p>
        </p:txBody>
      </p:sp>
      <p:sp>
        <p:nvSpPr>
          <p:cNvPr id="4" name="Rectangle 3"/>
          <p:cNvSpPr/>
          <p:nvPr/>
        </p:nvSpPr>
        <p:spPr>
          <a:xfrm>
            <a:off x="646111" y="1771907"/>
            <a:ext cx="9448148" cy="1200329"/>
          </a:xfrm>
          <a:prstGeom prst="rect">
            <a:avLst/>
          </a:prstGeom>
        </p:spPr>
        <p:txBody>
          <a:bodyPr wrap="square">
            <a:spAutoFit/>
          </a:bodyPr>
          <a:lstStyle/>
          <a:p>
            <a:pPr marL="342900" indent="-342900">
              <a:buFont typeface="Arial" panose="020B0604020202020204" pitchFamily="34" charset="0"/>
              <a:buChar char="•"/>
            </a:pPr>
            <a:r>
              <a:rPr lang="en-US" dirty="0" err="1"/>
              <a:t>sed</a:t>
            </a:r>
            <a:r>
              <a:rPr lang="en-US" dirty="0"/>
              <a:t> example</a:t>
            </a:r>
          </a:p>
          <a:p>
            <a:r>
              <a:rPr lang="en-US" dirty="0"/>
              <a:t>	- </a:t>
            </a:r>
            <a:r>
              <a:rPr lang="en-US" dirty="0" err="1"/>
              <a:t>sed</a:t>
            </a:r>
            <a:r>
              <a:rPr lang="en-US" dirty="0"/>
              <a:t> –e ‘s/</a:t>
            </a:r>
            <a:r>
              <a:rPr lang="en-US" dirty="0" err="1"/>
              <a:t>sed</a:t>
            </a:r>
            <a:r>
              <a:rPr lang="en-US" dirty="0"/>
              <a:t>/SED/I’ input.txt</a:t>
            </a:r>
          </a:p>
          <a:p>
            <a:r>
              <a:rPr lang="en-US" dirty="0"/>
              <a:t>	- </a:t>
            </a:r>
            <a:r>
              <a:rPr lang="en-US" dirty="0" err="1"/>
              <a:t>sed</a:t>
            </a:r>
            <a:r>
              <a:rPr lang="en-US" dirty="0"/>
              <a:t> –e ‘1,3s/</a:t>
            </a:r>
            <a:r>
              <a:rPr lang="en-US" dirty="0" err="1"/>
              <a:t>sed</a:t>
            </a:r>
            <a:r>
              <a:rPr lang="en-US" dirty="0"/>
              <a:t>/SED/I’ input file</a:t>
            </a:r>
            <a:br>
              <a:rPr lang="en-US" dirty="0"/>
            </a:br>
            <a:r>
              <a:rPr lang="en-US" dirty="0"/>
              <a:t>	- </a:t>
            </a:r>
            <a:r>
              <a:rPr lang="en-US" dirty="0" err="1"/>
              <a:t>sed</a:t>
            </a:r>
            <a:r>
              <a:rPr lang="en-US" dirty="0"/>
              <a:t> –e ‘s/old/new/’ –e ‘s/fast/slow/’ &lt;in.txt &gt;out.txt</a:t>
            </a:r>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638196142"/>
      </p:ext>
    </p:extLst>
  </p:cSld>
  <p:clrMapOvr>
    <a:overrideClrMapping bg1="dk1" tx1="lt1" bg2="dk2" tx2="lt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Print Command</a:t>
            </a:r>
          </a:p>
        </p:txBody>
      </p:sp>
      <p:sp>
        <p:nvSpPr>
          <p:cNvPr id="3" name="Date Placeholder 2"/>
          <p:cNvSpPr>
            <a:spLocks noGrp="1"/>
          </p:cNvSpPr>
          <p:nvPr>
            <p:ph type="dt" sz="half" idx="10"/>
          </p:nvPr>
        </p:nvSpPr>
        <p:spPr/>
        <p:txBody>
          <a:bodyPr/>
          <a:lstStyle/>
          <a:p>
            <a:endParaRPr lang="en-US"/>
          </a:p>
        </p:txBody>
      </p:sp>
      <p:sp>
        <p:nvSpPr>
          <p:cNvPr id="4" name="Rectangle 3"/>
          <p:cNvSpPr/>
          <p:nvPr/>
        </p:nvSpPr>
        <p:spPr>
          <a:xfrm>
            <a:off x="646111" y="1771907"/>
            <a:ext cx="9448148" cy="2031325"/>
          </a:xfrm>
          <a:prstGeom prst="rect">
            <a:avLst/>
          </a:prstGeom>
        </p:spPr>
        <p:txBody>
          <a:bodyPr wrap="square">
            <a:spAutoFit/>
          </a:bodyPr>
          <a:lstStyle/>
          <a:p>
            <a:pPr marL="342900" indent="-342900">
              <a:buFont typeface="Arial" panose="020B0604020202020204" pitchFamily="34" charset="0"/>
              <a:buChar char="•"/>
            </a:pPr>
            <a:r>
              <a:rPr lang="en-US" dirty="0"/>
              <a:t>The print command can be used to force the pattern space to be output, useful if –n option has been specified</a:t>
            </a:r>
          </a:p>
          <a:p>
            <a:pPr marL="342900" indent="-342900">
              <a:buFont typeface="Arial" panose="020B0604020202020204" pitchFamily="34" charset="0"/>
              <a:buChar char="•"/>
            </a:pPr>
            <a:r>
              <a:rPr lang="en-US" dirty="0"/>
              <a:t>Syntax : [adress1[,address2]]p</a:t>
            </a:r>
          </a:p>
          <a:p>
            <a:pPr marL="342900" indent="-342900">
              <a:buFont typeface="Arial" panose="020B0604020202020204" pitchFamily="34" charset="0"/>
              <a:buChar char="•"/>
            </a:pPr>
            <a:r>
              <a:rPr lang="en-US" dirty="0"/>
              <a:t>Example:</a:t>
            </a:r>
          </a:p>
          <a:p>
            <a:pPr marL="800100" lvl="1" indent="-342900">
              <a:buFont typeface="Arial" panose="020B0604020202020204" pitchFamily="34" charset="0"/>
              <a:buChar char="•"/>
            </a:pPr>
            <a:r>
              <a:rPr lang="en-US" dirty="0"/>
              <a:t>1,5p will display lines 1 through 5</a:t>
            </a:r>
          </a:p>
          <a:p>
            <a:pPr marL="800100" lvl="1" indent="-342900">
              <a:buFont typeface="Arial" panose="020B0604020202020204" pitchFamily="34" charset="0"/>
              <a:buChar char="•"/>
            </a:pPr>
            <a:r>
              <a:rPr lang="en-US" dirty="0"/>
              <a:t>/^$/ ,$p will display the lines from the first blank line through the last line of the file</a:t>
            </a:r>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613916158"/>
      </p:ext>
    </p:extLst>
  </p:cSld>
  <p:clrMapOvr>
    <a:overrideClrMapping bg1="dk1" tx1="lt1" bg2="dk2" tx2="lt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Substitute command:</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1" y="1731963"/>
            <a:ext cx="6438900"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148082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Verdana" pitchFamily="34" charset="0"/>
              </a:rPr>
              <a:t>DIRECTORY STRUCTURE</a:t>
            </a:r>
            <a:endParaRPr lang="en-US" dirty="0"/>
          </a:p>
        </p:txBody>
      </p:sp>
      <p:sp>
        <p:nvSpPr>
          <p:cNvPr id="3" name="Content Placeholder 2"/>
          <p:cNvSpPr>
            <a:spLocks noGrp="1"/>
          </p:cNvSpPr>
          <p:nvPr>
            <p:ph idx="1"/>
          </p:nvPr>
        </p:nvSpPr>
        <p:spPr>
          <a:xfrm>
            <a:off x="646111" y="1568824"/>
            <a:ext cx="8946541" cy="4195481"/>
          </a:xfrm>
        </p:spPr>
        <p:txBody>
          <a:bodyPr>
            <a:normAutofit/>
          </a:bodyPr>
          <a:lstStyle/>
          <a:p>
            <a:pPr marL="342900" lvl="2" indent="-342900">
              <a:buFont typeface="Wingdings" panose="05000000000000000000" pitchFamily="2" charset="2"/>
              <a:buChar char="§"/>
            </a:pPr>
            <a:r>
              <a:rPr lang="en-US" altLang="en-US" dirty="0">
                <a:latin typeface="Verdana" pitchFamily="34" charset="0"/>
              </a:rPr>
              <a:t>All the files are grouped together in the directory structure. The file-system is arranged in a hierarchical structure, like an inverted tree. The top of the hierarchy is traditionally called </a:t>
            </a:r>
            <a:r>
              <a:rPr lang="en-US" altLang="en-US" b="1" dirty="0">
                <a:latin typeface="Verdana" pitchFamily="34" charset="0"/>
              </a:rPr>
              <a:t>root</a:t>
            </a:r>
            <a:r>
              <a:rPr lang="en-US" altLang="en-US" dirty="0">
                <a:latin typeface="Verdana" pitchFamily="34" charset="0"/>
              </a:rPr>
              <a:t> (written as a slash / ) </a:t>
            </a:r>
          </a:p>
          <a:p>
            <a:pPr>
              <a:buFont typeface="Wingdings" panose="05000000000000000000" pitchFamily="2" charset="2"/>
              <a:buChar char="§"/>
            </a:pPr>
            <a:endParaRPr lang="en-US" sz="18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823" y="2835088"/>
            <a:ext cx="9721516" cy="3041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66608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Substitute command:</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127" y="1943100"/>
            <a:ext cx="6048375"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5082764"/>
      </p:ext>
    </p:extLst>
  </p:cSld>
  <p:clrMapOvr>
    <a:overrideClrMapping bg1="dk1" tx1="lt1" bg2="dk2" tx2="lt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err="1"/>
              <a:t>Sed</a:t>
            </a:r>
            <a:r>
              <a:rPr lang="en-US" dirty="0"/>
              <a:t> is not recursive</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1" y="1647265"/>
            <a:ext cx="6915151"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5605031"/>
      </p:ext>
    </p:extLst>
  </p:cSld>
  <p:clrMapOvr>
    <a:overrideClrMapping bg1="dk1" tx1="lt1" bg2="dk2" tx2="lt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Delete &amp; print	</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606" y="1675093"/>
            <a:ext cx="6610351"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7680643"/>
      </p:ext>
    </p:extLst>
  </p:cSld>
  <p:clrMapOvr>
    <a:overrideClrMapping bg1="dk1" tx1="lt1" bg2="dk2" tx2="lt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Delete and print</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18" y="1638300"/>
            <a:ext cx="7762875"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6321089"/>
      </p:ext>
    </p:extLst>
  </p:cSld>
  <p:clrMapOvr>
    <a:overrideClrMapping bg1="dk1" tx1="lt1" bg2="dk2" tx2="lt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Editing Command-Append</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1" y="1853248"/>
            <a:ext cx="643890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5177387"/>
      </p:ext>
    </p:extLst>
  </p:cSld>
  <p:clrMapOvr>
    <a:overrideClrMapping bg1="dk1" tx1="lt1" bg2="dk2" tx2="lt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Editing Command-Insert</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288" y="1853248"/>
            <a:ext cx="7381875"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913875"/>
      </p:ext>
    </p:extLst>
  </p:cSld>
  <p:clrMapOvr>
    <a:overrideClrMapping bg1="dk1" tx1="lt1" bg2="dk2" tx2="lt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Editing Command – change:</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847" y="1673785"/>
            <a:ext cx="64770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9496107"/>
      </p:ext>
    </p:extLst>
  </p:cSld>
  <p:clrMapOvr>
    <a:overrideClrMapping bg1="dk1" tx1="lt1" bg2="dk2" tx2="lt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Remembered patterns in </a:t>
            </a:r>
            <a:r>
              <a:rPr lang="en-US" dirty="0" err="1"/>
              <a:t>sed</a:t>
            </a:r>
            <a:endParaRPr lang="en-US" dirty="0"/>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1" y="1354142"/>
            <a:ext cx="8401051"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3559762"/>
      </p:ext>
    </p:extLst>
  </p:cSld>
  <p:clrMapOvr>
    <a:overrideClrMapping bg1="dk1" tx1="lt1" bg2="dk2" tx2="lt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Replacement pattern Examples:</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3"/>
          <p:cNvPicPr>
            <a:picLocks noChangeAspect="1" noChangeArrowheads="1"/>
          </p:cNvPicPr>
          <p:nvPr/>
        </p:nvPicPr>
        <p:blipFill>
          <a:blip r:embed="rId3"/>
          <a:srcRect/>
          <a:stretch>
            <a:fillRect/>
          </a:stretch>
        </p:blipFill>
        <p:spPr bwMode="auto">
          <a:xfrm>
            <a:off x="876769" y="1761849"/>
            <a:ext cx="3743325" cy="2352675"/>
          </a:xfrm>
          <a:prstGeom prst="rect">
            <a:avLst/>
          </a:prstGeom>
          <a:noFill/>
          <a:ln w="9525">
            <a:noFill/>
            <a:miter lim="800000"/>
            <a:headEnd/>
            <a:tailEnd/>
          </a:ln>
          <a:effectLst/>
        </p:spPr>
      </p:pic>
    </p:spTree>
    <p:extLst>
      <p:ext uri="{BB962C8B-B14F-4D97-AF65-F5344CB8AC3E}">
        <p14:creationId xmlns:p14="http://schemas.microsoft.com/office/powerpoint/2010/main" val="2227856704"/>
      </p:ext>
    </p:extLst>
  </p:cSld>
  <p:clrMapOvr>
    <a:overrideClrMapping bg1="dk1" tx1="lt1" bg2="dk2" tx2="lt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Editing Commands - Transform</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67" y="1619344"/>
            <a:ext cx="80486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59885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Commands-An Overview</a:t>
            </a:r>
          </a:p>
        </p:txBody>
      </p:sp>
      <p:sp>
        <p:nvSpPr>
          <p:cNvPr id="3" name="Content Placeholder 2"/>
          <p:cNvSpPr>
            <a:spLocks noGrp="1"/>
          </p:cNvSpPr>
          <p:nvPr>
            <p:ph idx="1"/>
          </p:nvPr>
        </p:nvSpPr>
        <p:spPr>
          <a:xfrm>
            <a:off x="646111" y="1568824"/>
            <a:ext cx="8946541" cy="4195481"/>
          </a:xfrm>
        </p:spPr>
        <p:txBody>
          <a:bodyPr>
            <a:normAutofit fontScale="70000" lnSpcReduction="20000"/>
          </a:bodyPr>
          <a:lstStyle/>
          <a:p>
            <a:r>
              <a:rPr lang="en-US" sz="1800" b="1" dirty="0"/>
              <a:t>FILE COMMANDS:</a:t>
            </a:r>
          </a:p>
          <a:p>
            <a:r>
              <a:rPr lang="en-US" sz="1800" dirty="0">
                <a:latin typeface="Courier New" panose="02070309020205020404" pitchFamily="49" charset="0"/>
                <a:cs typeface="Courier New" panose="02070309020205020404" pitchFamily="49" charset="0"/>
              </a:rPr>
              <a:t>touch</a:t>
            </a:r>
            <a:r>
              <a:rPr lang="en-US" sz="1800" dirty="0"/>
              <a:t>		 Create a new file</a:t>
            </a:r>
            <a:br>
              <a:rPr lang="en-US" sz="1800" dirty="0"/>
            </a:br>
            <a:r>
              <a:rPr lang="en-US" sz="1800" dirty="0"/>
              <a:t>		  	Usage: touch &lt;filename&gt;</a:t>
            </a:r>
            <a:br>
              <a:rPr lang="en-US" sz="1800" dirty="0"/>
            </a:br>
            <a:endParaRPr lang="en-US" sz="1800" dirty="0"/>
          </a:p>
          <a:p>
            <a:r>
              <a:rPr lang="en-US" sz="1800" dirty="0" err="1">
                <a:latin typeface="Courier New" panose="02070309020205020404" pitchFamily="49" charset="0"/>
                <a:cs typeface="Courier New" panose="02070309020205020404" pitchFamily="49" charset="0"/>
              </a:rPr>
              <a:t>cp</a:t>
            </a:r>
            <a:r>
              <a:rPr lang="en-US" sz="1800" dirty="0"/>
              <a:t>                          Copy Files</a:t>
            </a:r>
            <a:br>
              <a:rPr lang="en-US" sz="1800" dirty="0"/>
            </a:br>
            <a:r>
              <a:rPr lang="en-US" sz="1800" dirty="0"/>
              <a:t>			 Usage: </a:t>
            </a:r>
            <a:r>
              <a:rPr lang="en-US" sz="1800" dirty="0" err="1"/>
              <a:t>cp</a:t>
            </a:r>
            <a:r>
              <a:rPr lang="en-US" sz="1800" dirty="0"/>
              <a:t> [options] </a:t>
            </a:r>
            <a:r>
              <a:rPr lang="en-US" sz="1800" dirty="0" err="1"/>
              <a:t>source_file</a:t>
            </a:r>
            <a:r>
              <a:rPr lang="en-US" sz="1800" dirty="0"/>
              <a:t> </a:t>
            </a:r>
            <a:r>
              <a:rPr lang="en-US" sz="1800" dirty="0" err="1"/>
              <a:t>destination_file</a:t>
            </a:r>
            <a:br>
              <a:rPr lang="en-US" sz="1800" dirty="0"/>
            </a:br>
            <a:r>
              <a:rPr lang="en-US" sz="1800" dirty="0"/>
              <a:t>		 	Options: -r recursively copy directory structures.</a:t>
            </a:r>
          </a:p>
          <a:p>
            <a:endParaRPr lang="en-US" sz="1800" dirty="0"/>
          </a:p>
          <a:p>
            <a:r>
              <a:rPr lang="en-US" sz="1800" dirty="0">
                <a:latin typeface="Courier New" panose="02070309020205020404" pitchFamily="49" charset="0"/>
                <a:cs typeface="Courier New" panose="02070309020205020404" pitchFamily="49" charset="0"/>
              </a:rPr>
              <a:t>mv </a:t>
            </a:r>
            <a:r>
              <a:rPr lang="en-US" sz="1800" dirty="0"/>
              <a:t>                         Move or Rename files or directories</a:t>
            </a:r>
            <a:br>
              <a:rPr lang="en-US" sz="1800" dirty="0"/>
            </a:br>
            <a:r>
              <a:rPr lang="en-US" sz="1800" dirty="0"/>
              <a:t>		  	Usage: mv [options] &lt;old-</a:t>
            </a:r>
            <a:r>
              <a:rPr lang="en-US" sz="1800" dirty="0" err="1"/>
              <a:t>filepath</a:t>
            </a:r>
            <a:r>
              <a:rPr lang="en-US" sz="1800" dirty="0"/>
              <a:t>&gt; &lt;new-</a:t>
            </a:r>
            <a:r>
              <a:rPr lang="en-US" sz="1800" dirty="0" err="1"/>
              <a:t>filepath</a:t>
            </a:r>
            <a:r>
              <a:rPr lang="en-US" sz="1800" dirty="0"/>
              <a:t>&gt;</a:t>
            </a:r>
            <a:br>
              <a:rPr lang="en-US" sz="1800" dirty="0"/>
            </a:br>
            <a:r>
              <a:rPr lang="en-US" sz="1800" dirty="0"/>
              <a:t>		  	Options: -</a:t>
            </a:r>
            <a:r>
              <a:rPr lang="en-US" sz="1800" dirty="0" err="1"/>
              <a:t>i</a:t>
            </a:r>
            <a:r>
              <a:rPr lang="en-US" sz="1800" dirty="0"/>
              <a:t> query user for confirmation</a:t>
            </a:r>
            <a:br>
              <a:rPr lang="en-US" sz="1800" dirty="0"/>
            </a:br>
            <a:br>
              <a:rPr lang="en-US" sz="1800" dirty="0"/>
            </a:br>
            <a:r>
              <a:rPr lang="en-US" sz="1800" dirty="0" err="1">
                <a:latin typeface="Courier New" panose="02070309020205020404" pitchFamily="49" charset="0"/>
                <a:cs typeface="Courier New" panose="02070309020205020404" pitchFamily="49" charset="0"/>
              </a:rPr>
              <a:t>rm</a:t>
            </a:r>
            <a:r>
              <a:rPr lang="en-US" sz="1800" dirty="0"/>
              <a:t>                           Remove Files</a:t>
            </a:r>
          </a:p>
          <a:p>
            <a:r>
              <a:rPr lang="en-US" sz="1800" dirty="0"/>
              <a:t>		  	Usage: </a:t>
            </a:r>
            <a:r>
              <a:rPr lang="en-US" sz="1800" dirty="0" err="1"/>
              <a:t>rm</a:t>
            </a:r>
            <a:r>
              <a:rPr lang="en-US" sz="1800" dirty="0"/>
              <a:t> [options] &lt;</a:t>
            </a:r>
            <a:r>
              <a:rPr lang="en-US" sz="1800" dirty="0" err="1"/>
              <a:t>filname</a:t>
            </a:r>
            <a:r>
              <a:rPr lang="en-US" sz="1800" dirty="0"/>
              <a:t>&gt;</a:t>
            </a:r>
            <a:br>
              <a:rPr lang="en-US" sz="1800" dirty="0"/>
            </a:br>
            <a:r>
              <a:rPr lang="en-US" sz="1800" dirty="0"/>
              <a:t>		  	Options:  -r recursively remove directory structures.</a:t>
            </a:r>
          </a:p>
          <a:p>
            <a:r>
              <a:rPr lang="en-US" sz="1800" dirty="0"/>
              <a:t>			  	 -</a:t>
            </a:r>
            <a:r>
              <a:rPr lang="en-US" sz="1800" dirty="0" err="1"/>
              <a:t>i</a:t>
            </a:r>
            <a:r>
              <a:rPr lang="en-US" sz="1800" dirty="0"/>
              <a:t> query user for confirmation. </a:t>
            </a:r>
            <a:br>
              <a:rPr lang="en-US" sz="1800" dirty="0"/>
            </a:br>
            <a:br>
              <a:rPr lang="en-US" sz="1800" dirty="0"/>
            </a:br>
            <a:r>
              <a:rPr lang="en-US" sz="1800" dirty="0">
                <a:latin typeface="Courier New" panose="02070309020205020404" pitchFamily="49" charset="0"/>
                <a:cs typeface="Courier New" panose="02070309020205020404" pitchFamily="49" charset="0"/>
              </a:rPr>
              <a:t>cat </a:t>
            </a:r>
            <a:r>
              <a:rPr lang="en-US" sz="1800" dirty="0"/>
              <a:t>		  View complete file content.</a:t>
            </a:r>
          </a:p>
          <a:p>
            <a:r>
              <a:rPr lang="en-US" sz="1800" dirty="0"/>
              <a:t>		  	Usage: cat &lt;filename&gt;</a:t>
            </a:r>
          </a:p>
          <a:p>
            <a:pPr>
              <a:buFont typeface="Wingdings" panose="05000000000000000000" pitchFamily="2" charset="2"/>
              <a:buChar char="§"/>
            </a:pPr>
            <a:endParaRPr lang="en-US" sz="1800" b="1" dirty="0"/>
          </a:p>
        </p:txBody>
      </p:sp>
    </p:spTree>
    <p:extLst>
      <p:ext uri="{BB962C8B-B14F-4D97-AF65-F5344CB8AC3E}">
        <p14:creationId xmlns:p14="http://schemas.microsoft.com/office/powerpoint/2010/main" val="42772232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Using ! (not)</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311" y="1616393"/>
            <a:ext cx="8782051" cy="453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8055770"/>
      </p:ext>
    </p:extLst>
  </p:cSld>
  <p:clrMapOvr>
    <a:overrideClrMapping bg1="dk1" tx1="lt1" bg2="dk2" tx2="lt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Quit</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1" y="1343309"/>
            <a:ext cx="7734300" cy="467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0269734"/>
      </p:ext>
    </p:extLst>
  </p:cSld>
  <p:clrMapOvr>
    <a:overrideClrMapping bg1="dk1" tx1="lt1" bg2="dk2" tx2="lt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Advantages and Disadvantages:</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460" y="1447801"/>
            <a:ext cx="7800975"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9905723"/>
      </p:ext>
    </p:extLst>
  </p:cSld>
  <p:clrMapOvr>
    <a:overrideClrMapping bg1="dk1" tx1="lt1" bg2="dk2" tx2="lt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Advantages of </a:t>
            </a:r>
            <a:r>
              <a:rPr lang="en-US" dirty="0" err="1"/>
              <a:t>awk</a:t>
            </a:r>
            <a:r>
              <a:rPr lang="en-US" dirty="0"/>
              <a:t> over </a:t>
            </a:r>
            <a:r>
              <a:rPr lang="en-US" dirty="0" err="1"/>
              <a:t>sed</a:t>
            </a:r>
            <a:endParaRPr lang="en-US" dirty="0"/>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srcRect/>
          <a:stretch>
            <a:fillRect/>
          </a:stretch>
        </p:blipFill>
        <p:spPr bwMode="auto">
          <a:xfrm>
            <a:off x="505854" y="1635685"/>
            <a:ext cx="6143625" cy="3981450"/>
          </a:xfrm>
          <a:prstGeom prst="rect">
            <a:avLst/>
          </a:prstGeom>
          <a:noFill/>
          <a:ln w="9525">
            <a:noFill/>
            <a:miter lim="800000"/>
            <a:headEnd/>
            <a:tailEnd/>
          </a:ln>
          <a:effectLst/>
        </p:spPr>
      </p:pic>
    </p:spTree>
    <p:extLst>
      <p:ext uri="{BB962C8B-B14F-4D97-AF65-F5344CB8AC3E}">
        <p14:creationId xmlns:p14="http://schemas.microsoft.com/office/powerpoint/2010/main" val="3391494611"/>
      </p:ext>
    </p:extLst>
  </p:cSld>
  <p:clrMapOvr>
    <a:overrideClrMapping bg1="dk1" tx1="lt1" bg2="dk2" tx2="lt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err="1"/>
              <a:t>Awk</a:t>
            </a:r>
            <a:r>
              <a:rPr lang="en-US" dirty="0"/>
              <a:t> - syntax</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22" y="1447801"/>
            <a:ext cx="7848600"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939736"/>
      </p:ext>
    </p:extLst>
  </p:cSld>
  <p:clrMapOvr>
    <a:overrideClrMapping bg1="dk1" tx1="lt1" bg2="dk2" tx2="lt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Running AWK Program</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srcRect/>
          <a:stretch>
            <a:fillRect/>
          </a:stretch>
        </p:blipFill>
        <p:spPr bwMode="auto">
          <a:xfrm>
            <a:off x="476251" y="1853248"/>
            <a:ext cx="6515100" cy="3743325"/>
          </a:xfrm>
          <a:prstGeom prst="rect">
            <a:avLst/>
          </a:prstGeom>
          <a:noFill/>
          <a:ln w="9525">
            <a:noFill/>
            <a:miter lim="800000"/>
            <a:headEnd/>
            <a:tailEnd/>
          </a:ln>
          <a:effectLst/>
        </p:spPr>
      </p:pic>
    </p:spTree>
    <p:extLst>
      <p:ext uri="{BB962C8B-B14F-4D97-AF65-F5344CB8AC3E}">
        <p14:creationId xmlns:p14="http://schemas.microsoft.com/office/powerpoint/2010/main" val="4060499034"/>
      </p:ext>
    </p:extLst>
  </p:cSld>
  <p:clrMapOvr>
    <a:overrideClrMapping bg1="dk1" tx1="lt1" bg2="dk2" tx2="lt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Running </a:t>
            </a:r>
            <a:r>
              <a:rPr lang="en-US" dirty="0" err="1"/>
              <a:t>awk</a:t>
            </a:r>
            <a:r>
              <a:rPr lang="en-US" dirty="0"/>
              <a:t> program</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srcRect/>
          <a:stretch>
            <a:fillRect/>
          </a:stretch>
        </p:blipFill>
        <p:spPr bwMode="auto">
          <a:xfrm>
            <a:off x="405606" y="1684431"/>
            <a:ext cx="6896100" cy="4095750"/>
          </a:xfrm>
          <a:prstGeom prst="rect">
            <a:avLst/>
          </a:prstGeom>
          <a:noFill/>
          <a:ln w="9525">
            <a:noFill/>
            <a:miter lim="800000"/>
            <a:headEnd/>
            <a:tailEnd/>
          </a:ln>
          <a:effectLst/>
        </p:spPr>
      </p:pic>
    </p:spTree>
    <p:extLst>
      <p:ext uri="{BB962C8B-B14F-4D97-AF65-F5344CB8AC3E}">
        <p14:creationId xmlns:p14="http://schemas.microsoft.com/office/powerpoint/2010/main" val="2167585115"/>
      </p:ext>
    </p:extLst>
  </p:cSld>
  <p:clrMapOvr>
    <a:overrideClrMapping bg1="dk1" tx1="lt1" bg2="dk2" tx2="lt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Running AWK program</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srcRect/>
          <a:stretch>
            <a:fillRect/>
          </a:stretch>
        </p:blipFill>
        <p:spPr bwMode="auto">
          <a:xfrm>
            <a:off x="579440" y="1604033"/>
            <a:ext cx="6791325" cy="3990975"/>
          </a:xfrm>
          <a:prstGeom prst="rect">
            <a:avLst/>
          </a:prstGeom>
          <a:noFill/>
          <a:ln w="9525">
            <a:noFill/>
            <a:miter lim="800000"/>
            <a:headEnd/>
            <a:tailEnd/>
          </a:ln>
          <a:effectLst/>
        </p:spPr>
      </p:pic>
    </p:spTree>
    <p:extLst>
      <p:ext uri="{BB962C8B-B14F-4D97-AF65-F5344CB8AC3E}">
        <p14:creationId xmlns:p14="http://schemas.microsoft.com/office/powerpoint/2010/main" val="1150125839"/>
      </p:ext>
    </p:extLst>
  </p:cSld>
  <p:clrMapOvr>
    <a:overrideClrMapping bg1="dk1" tx1="lt1" bg2="dk2" tx2="lt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Running AWK Program	</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6" name="Picture 2"/>
          <p:cNvPicPr>
            <a:picLocks noChangeAspect="1" noChangeArrowheads="1"/>
          </p:cNvPicPr>
          <p:nvPr/>
        </p:nvPicPr>
        <p:blipFill>
          <a:blip r:embed="rId3"/>
          <a:srcRect/>
          <a:stretch>
            <a:fillRect/>
          </a:stretch>
        </p:blipFill>
        <p:spPr bwMode="auto">
          <a:xfrm>
            <a:off x="646111" y="1481137"/>
            <a:ext cx="6705600" cy="3895725"/>
          </a:xfrm>
          <a:prstGeom prst="rect">
            <a:avLst/>
          </a:prstGeom>
          <a:noFill/>
          <a:ln w="9525">
            <a:noFill/>
            <a:miter lim="800000"/>
            <a:headEnd/>
            <a:tailEnd/>
          </a:ln>
          <a:effectLst/>
        </p:spPr>
      </p:pic>
    </p:spTree>
    <p:extLst>
      <p:ext uri="{BB962C8B-B14F-4D97-AF65-F5344CB8AC3E}">
        <p14:creationId xmlns:p14="http://schemas.microsoft.com/office/powerpoint/2010/main" val="2360898377"/>
      </p:ext>
    </p:extLst>
  </p:cSld>
  <p:clrMapOvr>
    <a:overrideClrMapping bg1="dk1" tx1="lt1" bg2="dk2" tx2="lt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7418" cy="1400530"/>
          </a:xfrm>
        </p:spPr>
        <p:txBody>
          <a:bodyPr/>
          <a:lstStyle/>
          <a:p>
            <a:r>
              <a:rPr lang="en-US" dirty="0"/>
              <a:t>Running AWK Program</a:t>
            </a:r>
          </a:p>
        </p:txBody>
      </p:sp>
      <p:sp>
        <p:nvSpPr>
          <p:cNvPr id="3" name="Date Placeholder 2"/>
          <p:cNvSpPr>
            <a:spLocks noGrp="1"/>
          </p:cNvSpPr>
          <p:nvPr>
            <p:ph type="dt" sz="half" idx="10"/>
          </p:nvPr>
        </p:nvSpPr>
        <p:spPr/>
        <p:txBody>
          <a:bodyPr/>
          <a:lstStyle/>
          <a:p>
            <a:endParaRPr lang="en-US"/>
          </a:p>
        </p:txBody>
      </p:sp>
      <p:sp>
        <p:nvSpPr>
          <p:cNvPr id="7" name="Content Placeholder 3"/>
          <p:cNvSpPr>
            <a:spLocks noGrp="1"/>
          </p:cNvSpPr>
          <p:nvPr/>
        </p:nvSpPr>
        <p:spPr>
          <a:xfrm>
            <a:off x="405606" y="944563"/>
            <a:ext cx="11380788" cy="4968875"/>
          </a:xfrm>
          <a:prstGeom prst="rect">
            <a:avLst/>
          </a:prstGeom>
        </p:spPr>
        <p:txBody>
          <a:bodyPr/>
          <a:lstStyle>
            <a:lvl1pPr marL="0" indent="0" algn="l" defTabSz="914290" rtl="0" eaLnBrk="1" latinLnBrk="0" hangingPunct="1">
              <a:spcBef>
                <a:spcPct val="20000"/>
              </a:spcBef>
              <a:buFont typeface="Arial" pitchFamily="34" charset="0"/>
              <a:buNone/>
              <a:defRPr sz="2400" kern="1200">
                <a:solidFill>
                  <a:schemeClr val="bg2"/>
                </a:solidFill>
                <a:latin typeface="+mn-lt"/>
                <a:ea typeface="+mn-ea"/>
                <a:cs typeface="+mn-cs"/>
              </a:defRPr>
            </a:lvl1pPr>
            <a:lvl2pPr marL="742861" indent="-285716" algn="l" defTabSz="914290" rtl="0" eaLnBrk="1" latinLnBrk="0" hangingPunct="1">
              <a:spcBef>
                <a:spcPct val="20000"/>
              </a:spcBef>
              <a:buFont typeface="Arial" pitchFamily="34" charset="0"/>
              <a:buChar char="•"/>
              <a:defRPr sz="2000" kern="1200">
                <a:solidFill>
                  <a:schemeClr val="bg2"/>
                </a:solidFill>
                <a:latin typeface="+mn-lt"/>
                <a:ea typeface="+mn-ea"/>
                <a:cs typeface="+mn-cs"/>
              </a:defRPr>
            </a:lvl2pPr>
            <a:lvl3pPr marL="1142863" indent="-228573" algn="l" defTabSz="914290" rtl="0" eaLnBrk="1" latinLnBrk="0" hangingPunct="1">
              <a:spcBef>
                <a:spcPct val="20000"/>
              </a:spcBef>
              <a:buFont typeface="Calibri" pitchFamily="34" charset="0"/>
              <a:buChar char="–"/>
              <a:defRPr sz="1800" kern="1200">
                <a:solidFill>
                  <a:schemeClr val="bg2"/>
                </a:solidFill>
                <a:latin typeface="+mn-lt"/>
                <a:ea typeface="+mn-ea"/>
                <a:cs typeface="+mn-cs"/>
              </a:defRPr>
            </a:lvl3pPr>
            <a:lvl4pPr marL="1600008"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562" y="1447801"/>
            <a:ext cx="8543925"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298378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0.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0.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0.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0.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0.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117</TotalTime>
  <Words>5596</Words>
  <Application>Microsoft Office PowerPoint</Application>
  <PresentationFormat>Widescreen</PresentationFormat>
  <Paragraphs>626</Paragraphs>
  <Slides>120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120</vt:i4>
      </vt:variant>
    </vt:vector>
  </HeadingPairs>
  <TitlesOfParts>
    <vt:vector size="127" baseType="lpstr">
      <vt:lpstr>Arial</vt:lpstr>
      <vt:lpstr>Century Gothic</vt:lpstr>
      <vt:lpstr>Courier New</vt:lpstr>
      <vt:lpstr>Verdana</vt:lpstr>
      <vt:lpstr>Wingdings</vt:lpstr>
      <vt:lpstr>Wingdings 3</vt:lpstr>
      <vt:lpstr>Ion</vt:lpstr>
      <vt:lpstr>UNIX SHELL SCRIPTING</vt:lpstr>
      <vt:lpstr>Unix – An Introduction :</vt:lpstr>
      <vt:lpstr>Components of UNIX OS</vt:lpstr>
      <vt:lpstr>Cont…</vt:lpstr>
      <vt:lpstr>Cont…</vt:lpstr>
      <vt:lpstr>Unix flavours:</vt:lpstr>
      <vt:lpstr>Shell Types:</vt:lpstr>
      <vt:lpstr>DIRECTORY STRUCTURE</vt:lpstr>
      <vt:lpstr>Unix Commands-An Overview</vt:lpstr>
      <vt:lpstr>Unix Commands-An Overview</vt:lpstr>
      <vt:lpstr>Unix Commands-An Overview</vt:lpstr>
      <vt:lpstr>Unix Commands-An Overview</vt:lpstr>
      <vt:lpstr>Unix Commands-An Overview</vt:lpstr>
      <vt:lpstr>Unix Commands-An Overview</vt:lpstr>
      <vt:lpstr>Unix Commands-An Overview</vt:lpstr>
      <vt:lpstr>Unix Commands-An Overview</vt:lpstr>
      <vt:lpstr>Unix Commands-An Overview</vt:lpstr>
      <vt:lpstr>Unix Commands-An Overview</vt:lpstr>
      <vt:lpstr>Unix Commands-An Overview</vt:lpstr>
      <vt:lpstr>Unix Commands-An Overview</vt:lpstr>
      <vt:lpstr>Unix Commands-An Overview</vt:lpstr>
      <vt:lpstr>Vi - Editor</vt:lpstr>
      <vt:lpstr>Vi - Editor</vt:lpstr>
      <vt:lpstr>Vi - Editor</vt:lpstr>
      <vt:lpstr>Vi - Editor</vt:lpstr>
      <vt:lpstr>Vi - Editor</vt:lpstr>
      <vt:lpstr>Vi - Editor</vt:lpstr>
      <vt:lpstr>Vi - Editor</vt:lpstr>
      <vt:lpstr>What is Shell?</vt:lpstr>
      <vt:lpstr>What is a Shell Script?</vt:lpstr>
      <vt:lpstr>Shell Variables</vt:lpstr>
      <vt:lpstr>Defining &amp; Accessing Variables:</vt:lpstr>
      <vt:lpstr>Variable Types</vt:lpstr>
      <vt:lpstr>Shell Variables</vt:lpstr>
      <vt:lpstr>Info…</vt:lpstr>
      <vt:lpstr>Info…</vt:lpstr>
      <vt:lpstr>Special Variables:</vt:lpstr>
      <vt:lpstr>Conditional Statements</vt:lpstr>
      <vt:lpstr>The if...else statements</vt:lpstr>
      <vt:lpstr>Shell Basic Operators</vt:lpstr>
      <vt:lpstr>Relational Operator</vt:lpstr>
      <vt:lpstr>String Operator</vt:lpstr>
      <vt:lpstr>Boolean Operator</vt:lpstr>
      <vt:lpstr>Arithmetic Operator</vt:lpstr>
      <vt:lpstr>File Test Operator</vt:lpstr>
      <vt:lpstr>The case...esac Statement</vt:lpstr>
      <vt:lpstr>Shell Loop</vt:lpstr>
      <vt:lpstr>The while loop</vt:lpstr>
      <vt:lpstr>The for loop</vt:lpstr>
      <vt:lpstr>The until loop</vt:lpstr>
      <vt:lpstr>The select Loop:</vt:lpstr>
      <vt:lpstr>break and continue Statement</vt:lpstr>
      <vt:lpstr>Command Substitution</vt:lpstr>
      <vt:lpstr>Variable Substitution</vt:lpstr>
      <vt:lpstr>The Metacharacters</vt:lpstr>
      <vt:lpstr>Cont…</vt:lpstr>
      <vt:lpstr>Shell Input/Output Redirections</vt:lpstr>
      <vt:lpstr>Arrays</vt:lpstr>
      <vt:lpstr>Shell Functions</vt:lpstr>
      <vt:lpstr>Pass Parameters to a Function</vt:lpstr>
      <vt:lpstr>Returning Values from Functions</vt:lpstr>
      <vt:lpstr>Nested Functions</vt:lpstr>
      <vt:lpstr>Database Connection:</vt:lpstr>
      <vt:lpstr>Regular Expressions: </vt:lpstr>
      <vt:lpstr>Regular Expressions(Contd…)</vt:lpstr>
      <vt:lpstr>Regular Expressions(Contd…)</vt:lpstr>
      <vt:lpstr>Summary of Regular Expressions</vt:lpstr>
      <vt:lpstr>Introduction to sed</vt:lpstr>
      <vt:lpstr>sed Architecture</vt:lpstr>
      <vt:lpstr>Scripts</vt:lpstr>
      <vt:lpstr>Sed Flow of Control</vt:lpstr>
      <vt:lpstr>Addressing</vt:lpstr>
      <vt:lpstr>Addressing (con…)</vt:lpstr>
      <vt:lpstr>Sed commands</vt:lpstr>
      <vt:lpstr>Sed commands</vt:lpstr>
      <vt:lpstr>Sed commands</vt:lpstr>
      <vt:lpstr>Example </vt:lpstr>
      <vt:lpstr>Print Command</vt:lpstr>
      <vt:lpstr>Substitute command:</vt:lpstr>
      <vt:lpstr>Substitute command:</vt:lpstr>
      <vt:lpstr>Sed is not recursive</vt:lpstr>
      <vt:lpstr>Delete &amp; print </vt:lpstr>
      <vt:lpstr>Delete and print</vt:lpstr>
      <vt:lpstr>Editing Command-Append</vt:lpstr>
      <vt:lpstr>Editing Command-Insert</vt:lpstr>
      <vt:lpstr>Editing Command – change:</vt:lpstr>
      <vt:lpstr>Remembered patterns in sed</vt:lpstr>
      <vt:lpstr>Replacement pattern Examples:</vt:lpstr>
      <vt:lpstr>Editing Commands - Transform</vt:lpstr>
      <vt:lpstr>Using ! (not)</vt:lpstr>
      <vt:lpstr>Quit</vt:lpstr>
      <vt:lpstr>Advantages and Disadvantages:</vt:lpstr>
      <vt:lpstr>Advantages of awk over sed</vt:lpstr>
      <vt:lpstr>Awk - syntax</vt:lpstr>
      <vt:lpstr>Running AWK Program</vt:lpstr>
      <vt:lpstr>Running awk program</vt:lpstr>
      <vt:lpstr>Running AWK program</vt:lpstr>
      <vt:lpstr>Running AWK Program </vt:lpstr>
      <vt:lpstr>Running AWK Program</vt:lpstr>
      <vt:lpstr>How does awk work?</vt:lpstr>
      <vt:lpstr>Awk program structure </vt:lpstr>
      <vt:lpstr>BEGIN and END patterns</vt:lpstr>
      <vt:lpstr>AWK Variable:</vt:lpstr>
      <vt:lpstr>Awk built in variables</vt:lpstr>
      <vt:lpstr>Selection in Awk</vt:lpstr>
      <vt:lpstr>Awk variables –Type conversion</vt:lpstr>
      <vt:lpstr>Reading input files</vt:lpstr>
      <vt:lpstr>Printing Output</vt:lpstr>
      <vt:lpstr>Sample Output from awk</vt:lpstr>
      <vt:lpstr>Computing with awk</vt:lpstr>
      <vt:lpstr>Example:</vt:lpstr>
      <vt:lpstr>Handling Text</vt:lpstr>
      <vt:lpstr>SELF STUDY:- awk operatios</vt:lpstr>
      <vt:lpstr>Awk operators</vt:lpstr>
      <vt:lpstr>Awk operators</vt:lpstr>
      <vt:lpstr>Awk operators</vt:lpstr>
      <vt:lpstr>Awk operators</vt:lpstr>
      <vt:lpstr>Functions</vt:lpstr>
      <vt:lpstr>Qns: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SHELL SCRIPTING</dc:title>
  <dc:creator>Ramesh Kandasamy</dc:creator>
  <cp:lastModifiedBy>Raghul Ramesh</cp:lastModifiedBy>
  <cp:revision>9</cp:revision>
  <dcterms:created xsi:type="dcterms:W3CDTF">2021-09-21T10:56:49Z</dcterms:created>
  <dcterms:modified xsi:type="dcterms:W3CDTF">2022-08-22T13:44:20Z</dcterms:modified>
</cp:coreProperties>
</file>