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74" r:id="rId37"/>
    <p:sldId id="3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l Ramesh" userId="63565bf456f280ee" providerId="LiveId" clId="{1B2DC777-8632-42C1-A519-A2C6C3423FE4}"/>
    <pc:docChg chg="custSel addSld modSld">
      <pc:chgData name="Raghul Ramesh" userId="63565bf456f280ee" providerId="LiveId" clId="{1B2DC777-8632-42C1-A519-A2C6C3423FE4}" dt="2022-08-12T04:54:06.176" v="89" actId="6549"/>
      <pc:docMkLst>
        <pc:docMk/>
      </pc:docMkLst>
      <pc:sldChg chg="modSp mod">
        <pc:chgData name="Raghul Ramesh" userId="63565bf456f280ee" providerId="LiveId" clId="{1B2DC777-8632-42C1-A519-A2C6C3423FE4}" dt="2022-08-12T04:45:59.224" v="35" actId="27636"/>
        <pc:sldMkLst>
          <pc:docMk/>
          <pc:sldMk cId="557420976" sldId="378"/>
        </pc:sldMkLst>
        <pc:spChg chg="mod">
          <ac:chgData name="Raghul Ramesh" userId="63565bf456f280ee" providerId="LiveId" clId="{1B2DC777-8632-42C1-A519-A2C6C3423FE4}" dt="2022-08-12T03:55:06.629" v="16" actId="20577"/>
          <ac:spMkLst>
            <pc:docMk/>
            <pc:sldMk cId="557420976" sldId="378"/>
            <ac:spMk id="2" creationId="{00000000-0000-0000-0000-000000000000}"/>
          </ac:spMkLst>
        </pc:spChg>
        <pc:spChg chg="mod">
          <ac:chgData name="Raghul Ramesh" userId="63565bf456f280ee" providerId="LiveId" clId="{1B2DC777-8632-42C1-A519-A2C6C3423FE4}" dt="2022-08-12T04:45:59.224" v="35" actId="27636"/>
          <ac:spMkLst>
            <pc:docMk/>
            <pc:sldMk cId="557420976" sldId="378"/>
            <ac:spMk id="3" creationId="{00000000-0000-0000-0000-000000000000}"/>
          </ac:spMkLst>
        </pc:spChg>
      </pc:sldChg>
      <pc:sldChg chg="modSp add mod">
        <pc:chgData name="Raghul Ramesh" userId="63565bf456f280ee" providerId="LiveId" clId="{1B2DC777-8632-42C1-A519-A2C6C3423FE4}" dt="2022-08-12T04:47:06.159" v="44" actId="6549"/>
        <pc:sldMkLst>
          <pc:docMk/>
          <pc:sldMk cId="1048572984" sldId="379"/>
        </pc:sldMkLst>
        <pc:spChg chg="mod">
          <ac:chgData name="Raghul Ramesh" userId="63565bf456f280ee" providerId="LiveId" clId="{1B2DC777-8632-42C1-A519-A2C6C3423FE4}" dt="2022-08-12T04:47:06.159" v="44" actId="6549"/>
          <ac:spMkLst>
            <pc:docMk/>
            <pc:sldMk cId="1048572984" sldId="379"/>
            <ac:spMk id="3" creationId="{00000000-0000-0000-0000-000000000000}"/>
          </ac:spMkLst>
        </pc:spChg>
      </pc:sldChg>
      <pc:sldChg chg="modSp add mod">
        <pc:chgData name="Raghul Ramesh" userId="63565bf456f280ee" providerId="LiveId" clId="{1B2DC777-8632-42C1-A519-A2C6C3423FE4}" dt="2022-08-12T04:49:25.826" v="58" actId="108"/>
        <pc:sldMkLst>
          <pc:docMk/>
          <pc:sldMk cId="2011396583" sldId="380"/>
        </pc:sldMkLst>
        <pc:spChg chg="mod">
          <ac:chgData name="Raghul Ramesh" userId="63565bf456f280ee" providerId="LiveId" clId="{1B2DC777-8632-42C1-A519-A2C6C3423FE4}" dt="2022-08-12T04:47:19.189" v="50" actId="20577"/>
          <ac:spMkLst>
            <pc:docMk/>
            <pc:sldMk cId="2011396583" sldId="380"/>
            <ac:spMk id="2" creationId="{00000000-0000-0000-0000-000000000000}"/>
          </ac:spMkLst>
        </pc:spChg>
        <pc:spChg chg="mod">
          <ac:chgData name="Raghul Ramesh" userId="63565bf456f280ee" providerId="LiveId" clId="{1B2DC777-8632-42C1-A519-A2C6C3423FE4}" dt="2022-08-12T04:49:25.826" v="58" actId="108"/>
          <ac:spMkLst>
            <pc:docMk/>
            <pc:sldMk cId="2011396583" sldId="380"/>
            <ac:spMk id="3" creationId="{00000000-0000-0000-0000-000000000000}"/>
          </ac:spMkLst>
        </pc:spChg>
      </pc:sldChg>
      <pc:sldChg chg="modSp add mod">
        <pc:chgData name="Raghul Ramesh" userId="63565bf456f280ee" providerId="LiveId" clId="{1B2DC777-8632-42C1-A519-A2C6C3423FE4}" dt="2022-08-12T04:51:10.475" v="68"/>
        <pc:sldMkLst>
          <pc:docMk/>
          <pc:sldMk cId="1530057697" sldId="381"/>
        </pc:sldMkLst>
        <pc:spChg chg="mod">
          <ac:chgData name="Raghul Ramesh" userId="63565bf456f280ee" providerId="LiveId" clId="{1B2DC777-8632-42C1-A519-A2C6C3423FE4}" dt="2022-08-12T04:49:41.748" v="65" actId="20577"/>
          <ac:spMkLst>
            <pc:docMk/>
            <pc:sldMk cId="1530057697" sldId="381"/>
            <ac:spMk id="2" creationId="{00000000-0000-0000-0000-000000000000}"/>
          </ac:spMkLst>
        </pc:spChg>
        <pc:spChg chg="mod">
          <ac:chgData name="Raghul Ramesh" userId="63565bf456f280ee" providerId="LiveId" clId="{1B2DC777-8632-42C1-A519-A2C6C3423FE4}" dt="2022-08-12T04:51:10.475" v="68"/>
          <ac:spMkLst>
            <pc:docMk/>
            <pc:sldMk cId="1530057697" sldId="381"/>
            <ac:spMk id="3" creationId="{00000000-0000-0000-0000-000000000000}"/>
          </ac:spMkLst>
        </pc:spChg>
      </pc:sldChg>
      <pc:sldChg chg="modSp add mod">
        <pc:chgData name="Raghul Ramesh" userId="63565bf456f280ee" providerId="LiveId" clId="{1B2DC777-8632-42C1-A519-A2C6C3423FE4}" dt="2022-08-12T04:54:06.176" v="89" actId="6549"/>
        <pc:sldMkLst>
          <pc:docMk/>
          <pc:sldMk cId="3976004556" sldId="382"/>
        </pc:sldMkLst>
        <pc:spChg chg="mod">
          <ac:chgData name="Raghul Ramesh" userId="63565bf456f280ee" providerId="LiveId" clId="{1B2DC777-8632-42C1-A519-A2C6C3423FE4}" dt="2022-08-12T04:51:22.319" v="79" actId="20577"/>
          <ac:spMkLst>
            <pc:docMk/>
            <pc:sldMk cId="3976004556" sldId="382"/>
            <ac:spMk id="2" creationId="{00000000-0000-0000-0000-000000000000}"/>
          </ac:spMkLst>
        </pc:spChg>
        <pc:spChg chg="mod">
          <ac:chgData name="Raghul Ramesh" userId="63565bf456f280ee" providerId="LiveId" clId="{1B2DC777-8632-42C1-A519-A2C6C3423FE4}" dt="2022-08-12T04:54:06.176" v="89" actId="6549"/>
          <ac:spMkLst>
            <pc:docMk/>
            <pc:sldMk cId="3976004556" sldId="38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154" y="1447800"/>
            <a:ext cx="9789458" cy="332958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UNIX SHELL SCRIPTING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- RAGHUL RAMESH</a:t>
            </a:r>
          </a:p>
        </p:txBody>
      </p:sp>
    </p:spTree>
    <p:extLst>
      <p:ext uri="{BB962C8B-B14F-4D97-AF65-F5344CB8AC3E}">
        <p14:creationId xmlns:p14="http://schemas.microsoft.com/office/powerpoint/2010/main" val="252065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defTabSz="91440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more 		</a:t>
            </a:r>
            <a:r>
              <a:rPr lang="en-US" sz="1800" dirty="0"/>
              <a:t>View file contents in sections determined by the size of the terminal.</a:t>
            </a:r>
          </a:p>
          <a:p>
            <a:pPr defTabSz="914400"/>
            <a:r>
              <a:rPr lang="en-US" sz="1800" dirty="0"/>
              <a:t>			Usage: more &lt;filename&gt;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sz="1800" dirty="0"/>
              <a:t> 		View file contents in sections determined by the size of the terminal.</a:t>
            </a:r>
          </a:p>
          <a:p>
            <a:pPr defTabSz="914400"/>
            <a:r>
              <a:rPr lang="en-US" sz="1800" dirty="0"/>
              <a:t>		Has more options and search features than more.</a:t>
            </a:r>
          </a:p>
          <a:p>
            <a:pPr defTabSz="914400"/>
            <a:r>
              <a:rPr lang="en-US" sz="1800" dirty="0"/>
              <a:t>			Usage: less [options] &lt;filename&gt;</a:t>
            </a:r>
          </a:p>
          <a:p>
            <a:pPr defTabSz="914400"/>
            <a:endParaRPr lang="en-US" sz="1800" dirty="0"/>
          </a:p>
          <a:p>
            <a:pPr defTabSz="91440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compress</a:t>
            </a:r>
            <a:r>
              <a:rPr lang="en-US" sz="1800" dirty="0"/>
              <a:t> 	Reduces the size of the file. and adds the extension .Z</a:t>
            </a:r>
          </a:p>
          <a:p>
            <a:pPr defTabSz="914400"/>
            <a:r>
              <a:rPr lang="en-US" sz="1800" dirty="0"/>
              <a:t>			Usage: compress &lt;filename&gt;</a:t>
            </a:r>
          </a:p>
          <a:p>
            <a:pPr defTabSz="914400"/>
            <a:endParaRPr lang="en-US" sz="1800" dirty="0"/>
          </a:p>
          <a:p>
            <a:pPr defTabSz="914400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uncompress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dirty="0"/>
              <a:t>	Restores a compressed file.</a:t>
            </a:r>
          </a:p>
          <a:p>
            <a:pPr defTabSz="914400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zcat</a:t>
            </a:r>
            <a:r>
              <a:rPr lang="en-US" sz="1800" dirty="0"/>
              <a:t>			Usage: </a:t>
            </a:r>
            <a:r>
              <a:rPr lang="en-US" sz="1800" dirty="0" err="1"/>
              <a:t>uncompress</a:t>
            </a:r>
            <a:r>
              <a:rPr lang="en-US" sz="1800" dirty="0"/>
              <a:t> &lt;filename&gt;</a:t>
            </a:r>
          </a:p>
          <a:p>
            <a:pPr defTabSz="914400"/>
            <a:r>
              <a:rPr lang="en-US" sz="1800" dirty="0"/>
              <a:t>			Usage: </a:t>
            </a:r>
            <a:r>
              <a:rPr lang="en-US" sz="1800" dirty="0" err="1"/>
              <a:t>zcat</a:t>
            </a:r>
            <a:r>
              <a:rPr lang="en-US" sz="1800" dirty="0"/>
              <a:t> &lt;filename&gt;</a:t>
            </a:r>
          </a:p>
          <a:p>
            <a:pPr defTabSz="914400"/>
            <a:br>
              <a:rPr lang="en-US" sz="1800" dirty="0"/>
            </a:b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73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/>
              <a:t>DIRECTORY</a:t>
            </a:r>
            <a:r>
              <a:rPr lang="en-US" sz="1400" dirty="0"/>
              <a:t> </a:t>
            </a:r>
            <a:r>
              <a:rPr lang="en-US" sz="1800" b="1" dirty="0"/>
              <a:t>COMMANDS: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1800" b="1" dirty="0"/>
              <a:t>		Change directory.</a:t>
            </a:r>
          </a:p>
          <a:p>
            <a:r>
              <a:rPr lang="en-US" sz="1800" b="1" dirty="0"/>
              <a:t>		Usage: cd &lt;filename&gt;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Eg</a:t>
            </a:r>
            <a:r>
              <a:rPr lang="en-US" sz="1800" b="1" dirty="0"/>
              <a:t>: cd my-directory</a:t>
            </a:r>
          </a:p>
          <a:p>
            <a:r>
              <a:rPr lang="en-US" sz="1800" b="1" dirty="0"/>
              <a:t>			cd go to home directory</a:t>
            </a:r>
          </a:p>
          <a:p>
            <a:r>
              <a:rPr lang="en-US" sz="1800" b="1" dirty="0"/>
              <a:t>			cd .. go up one directory</a:t>
            </a:r>
          </a:p>
          <a:p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800" b="1" dirty="0"/>
              <a:t> 		Print working directory on the terminal.</a:t>
            </a:r>
          </a:p>
          <a:p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800" b="1" dirty="0"/>
              <a:t> 		List the content of a directory.</a:t>
            </a:r>
          </a:p>
          <a:p>
            <a:r>
              <a:rPr lang="en-US" sz="1800" b="1" dirty="0"/>
              <a:t>		Usage: </a:t>
            </a:r>
            <a:r>
              <a:rPr lang="en-US" sz="1800" b="1" dirty="0" err="1"/>
              <a:t>ls</a:t>
            </a:r>
            <a:r>
              <a:rPr lang="en-US" sz="1800" b="1" dirty="0"/>
              <a:t> [options] or </a:t>
            </a:r>
            <a:r>
              <a:rPr lang="en-US" sz="1800" b="1" dirty="0" err="1"/>
              <a:t>ls</a:t>
            </a:r>
            <a:r>
              <a:rPr lang="en-US" sz="1800" b="1" dirty="0"/>
              <a:t> [options] &lt;directory-path&gt;</a:t>
            </a:r>
          </a:p>
          <a:p>
            <a:r>
              <a:rPr lang="en-US" sz="1800" b="1" dirty="0"/>
              <a:t>			Options: -l list all files in long format.</a:t>
            </a:r>
          </a:p>
          <a:p>
            <a:r>
              <a:rPr lang="en-US" sz="1800" b="1" dirty="0"/>
              <a:t>		(permissions, users, </a:t>
            </a:r>
            <a:r>
              <a:rPr lang="en-US" sz="1800" b="1" dirty="0" err="1"/>
              <a:t>filesize,date</a:t>
            </a:r>
            <a:r>
              <a:rPr lang="en-US" sz="1800" b="1" dirty="0"/>
              <a:t>, and time are displayed).</a:t>
            </a:r>
          </a:p>
          <a:p>
            <a:r>
              <a:rPr lang="en-US" sz="1800" b="1" dirty="0"/>
              <a:t>		-a list all files including those beginning with a “.” / -R recursively list subdirectories 		encountered.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0068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800" dirty="0"/>
              <a:t>Create a new directory.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/>
              <a:t>Usage: </a:t>
            </a:r>
            <a:r>
              <a:rPr lang="en-US" sz="1800" dirty="0" err="1"/>
              <a:t>mkdir</a:t>
            </a:r>
            <a:r>
              <a:rPr lang="en-US" sz="1800" dirty="0"/>
              <a:t> &lt;directory-path&gt;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800" dirty="0"/>
              <a:t>Remove a directory if its empty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/>
              <a:t>Usage: </a:t>
            </a:r>
            <a:r>
              <a:rPr lang="en-US" sz="1800" dirty="0" err="1"/>
              <a:t>rmdir</a:t>
            </a:r>
            <a:r>
              <a:rPr lang="en-US" sz="1800" dirty="0"/>
              <a:t> &lt;directory-path&gt;</a:t>
            </a:r>
            <a:br>
              <a:rPr lang="en-US" sz="1800" dirty="0"/>
            </a:br>
            <a:r>
              <a:rPr lang="en-US" sz="1800" b="1" dirty="0"/>
              <a:t>SYMBOLIC LINKS: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/>
              <a:t>ln</a:t>
            </a:r>
            <a:r>
              <a:rPr lang="en-US" sz="1800" b="1" dirty="0"/>
              <a:t> 		</a:t>
            </a:r>
            <a:r>
              <a:rPr lang="en-US" sz="1800" dirty="0"/>
              <a:t>Create symbolic links between files or between directories.</a:t>
            </a:r>
          </a:p>
          <a:p>
            <a:r>
              <a:rPr lang="en-US" sz="1800" dirty="0"/>
              <a:t>			Usage: </a:t>
            </a:r>
            <a:r>
              <a:rPr lang="en-US" sz="1800" dirty="0" err="1"/>
              <a:t>ln</a:t>
            </a:r>
            <a:r>
              <a:rPr lang="en-US" sz="1800" dirty="0"/>
              <a:t> [options] &lt;file-to-be-linked&gt; &lt;new-file&gt;</a:t>
            </a:r>
          </a:p>
          <a:p>
            <a:r>
              <a:rPr lang="en-US" sz="1800" dirty="0"/>
              <a:t>			</a:t>
            </a:r>
            <a:r>
              <a:rPr lang="en-US" sz="1800" dirty="0" err="1"/>
              <a:t>ln</a:t>
            </a:r>
            <a:r>
              <a:rPr lang="en-US" sz="1800" dirty="0"/>
              <a:t> [options] &lt;directory-to-be-linked&gt; &lt;my-directory&gt;</a:t>
            </a:r>
          </a:p>
          <a:p>
            <a:r>
              <a:rPr lang="en-US" sz="1800" dirty="0"/>
              <a:t>			Options: -s allows linking across file systems and allows the display of the link’s 				name upon </a:t>
            </a:r>
            <a:r>
              <a:rPr lang="en-US" sz="1800" dirty="0" err="1"/>
              <a:t>ls</a:t>
            </a:r>
            <a:r>
              <a:rPr lang="en-US" sz="1800" dirty="0"/>
              <a:t> -l.</a:t>
            </a:r>
          </a:p>
          <a:p>
            <a:r>
              <a:rPr lang="en-US" sz="1800" dirty="0"/>
              <a:t>				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/>
              <a:t>ln</a:t>
            </a:r>
            <a:r>
              <a:rPr lang="en-US" sz="1800" dirty="0"/>
              <a:t> -s course-file </a:t>
            </a:r>
            <a:r>
              <a:rPr lang="en-US" sz="1800" dirty="0" err="1"/>
              <a:t>myfile</a:t>
            </a:r>
            <a:endParaRPr lang="en-US" sz="1800" dirty="0"/>
          </a:p>
          <a:p>
            <a:r>
              <a:rPr lang="en-US" sz="1800" dirty="0"/>
              <a:t>				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/>
              <a:t>ln</a:t>
            </a:r>
            <a:r>
              <a:rPr lang="en-US" sz="1800" dirty="0"/>
              <a:t> -s course-directory </a:t>
            </a:r>
            <a:r>
              <a:rPr lang="en-US" sz="1800" dirty="0" err="1"/>
              <a:t>myspace</a:t>
            </a:r>
            <a:endParaRPr lang="en-US" sz="18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8849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TERMINAL</a:t>
            </a:r>
            <a:r>
              <a:rPr lang="en-US" sz="1800" dirty="0"/>
              <a:t> </a:t>
            </a:r>
            <a:r>
              <a:rPr lang="en-US" sz="1800" b="1" dirty="0"/>
              <a:t>COMMANDS: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1800" b="1" dirty="0"/>
              <a:t> 		Clears the terminal.</a:t>
            </a:r>
          </a:p>
          <a:p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800" b="1" dirty="0"/>
              <a:t>		 Write a string to standard output.</a:t>
            </a:r>
          </a:p>
          <a:p>
            <a:r>
              <a:rPr lang="en-US" sz="1800" b="1" dirty="0"/>
              <a:t>			 Usage: echo “string” or</a:t>
            </a:r>
          </a:p>
          <a:p>
            <a:r>
              <a:rPr lang="en-US" sz="1800" b="1" dirty="0"/>
              <a:t>			 echo ‘string’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1800" b="1" dirty="0"/>
              <a:t> 		Repeats commands.</a:t>
            </a:r>
          </a:p>
          <a:p>
            <a:r>
              <a:rPr lang="en-US" sz="1800" b="1" dirty="0"/>
              <a:t>			Usage: repeat &lt;number&gt; &lt;command&gt;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INFORMATION COMMANDS: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sz="1800" b="1" dirty="0"/>
              <a:t> 		Lists the commands typed during the session.</a:t>
            </a:r>
          </a:p>
          <a:p>
            <a:r>
              <a:rPr lang="en-US" sz="1800" b="1" dirty="0"/>
              <a:t>			Options: -r displays the list in reverse.</a:t>
            </a:r>
          </a:p>
        </p:txBody>
      </p:sp>
    </p:spTree>
    <p:extLst>
      <p:ext uri="{BB962C8B-B14F-4D97-AF65-F5344CB8AC3E}">
        <p14:creationId xmlns:p14="http://schemas.microsoft.com/office/powerpoint/2010/main" val="353428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sz="1800" dirty="0"/>
              <a:t> 	</a:t>
            </a:r>
            <a:r>
              <a:rPr lang="en-US" sz="1800" b="1" dirty="0"/>
              <a:t>Displays</a:t>
            </a:r>
            <a:r>
              <a:rPr lang="en-US" sz="1800" dirty="0"/>
              <a:t> </a:t>
            </a:r>
            <a:r>
              <a:rPr lang="en-US" sz="1800" b="1" dirty="0"/>
              <a:t>the computer’s or server’s name on the terminal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		</a:t>
            </a:r>
            <a:r>
              <a:rPr lang="en-US" sz="1800" b="1" dirty="0"/>
              <a:t>Displays who is on the system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/>
              <a:t>	Displays the invoking user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b="1" dirty="0"/>
              <a:t> 		Counts and displays the number of lines, words and characters of a file,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wc</a:t>
            </a:r>
            <a:r>
              <a:rPr lang="en-US" sz="1800" b="1" dirty="0"/>
              <a:t> [options] &lt;filename&gt;</a:t>
            </a:r>
          </a:p>
          <a:p>
            <a:r>
              <a:rPr lang="en-US" sz="1800" b="1" dirty="0"/>
              <a:t>			Options: -c count character only.</a:t>
            </a:r>
          </a:p>
          <a:p>
            <a:r>
              <a:rPr lang="en-US" sz="1800" b="1" dirty="0"/>
              <a:t>				  -l count lines only.</a:t>
            </a:r>
          </a:p>
          <a:p>
            <a:r>
              <a:rPr lang="en-US" sz="1800" b="1" dirty="0"/>
              <a:t>				  -w count words only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/>
              <a:t>Display Date and </a:t>
            </a:r>
            <a:r>
              <a:rPr lang="en-US" sz="1800" b="1" dirty="0" err="1"/>
              <a:t>cal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whatis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/>
              <a:t>whatis</a:t>
            </a:r>
            <a:r>
              <a:rPr lang="en-US" sz="1800" b="1" dirty="0"/>
              <a:t> </a:t>
            </a:r>
            <a:r>
              <a:rPr lang="en-US" sz="1800" b="1" dirty="0" err="1"/>
              <a:t>cp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/>
              <a:t>cp</a:t>
            </a:r>
            <a:r>
              <a:rPr lang="en-US" sz="1800" b="1" dirty="0"/>
              <a:t>(1)   - Copies files.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cp</a:t>
            </a:r>
            <a:r>
              <a:rPr lang="en-US" sz="1800" b="1" dirty="0"/>
              <a:t> ("1")                - copy files and directories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8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PERMISSIONS AND FILE STORAGE: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800" dirty="0"/>
              <a:t>		</a:t>
            </a:r>
            <a:r>
              <a:rPr lang="en-US" sz="1800" b="1" dirty="0"/>
              <a:t>Set the permission on a file or a directory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chmod</a:t>
            </a:r>
            <a:r>
              <a:rPr lang="en-US" sz="1800" b="1" dirty="0"/>
              <a:t> [options] &lt; permission&gt; 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1800" b="1" dirty="0"/>
              <a:t> 		Change the password.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b="1" dirty="0"/>
              <a:t> 		Displays the amount of free and used disk space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r>
              <a:rPr lang="en-US" sz="1800" b="1" dirty="0"/>
              <a:t> 		Displays the amount of disk usage.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quota</a:t>
            </a:r>
            <a:r>
              <a:rPr lang="en-US" sz="1800" b="1" dirty="0"/>
              <a:t> 		Displays the amount of disk space used.</a:t>
            </a:r>
          </a:p>
          <a:p>
            <a:r>
              <a:rPr lang="en-US" sz="1800" b="1" dirty="0"/>
              <a:t>		Options: -v Display user’s quota on all file systems</a:t>
            </a:r>
            <a:br>
              <a:rPr lang="en-US" sz="1800" b="1" dirty="0"/>
            </a:br>
            <a:r>
              <a:rPr lang="en-US" sz="1800" b="1" dirty="0"/>
              <a:t>			</a:t>
            </a:r>
            <a:r>
              <a:rPr lang="nb-NO" sz="1800" b="1" dirty="0"/>
              <a:t>quota -v</a:t>
            </a:r>
          </a:p>
          <a:p>
            <a:r>
              <a:rPr lang="nb-NO" sz="1800" b="1" dirty="0"/>
              <a:t>			Disk quotas for user ecibat01 (uid ramesh_k): 11MB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199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b="1" dirty="0"/>
              <a:t>PROCESSES: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/>
              <a:t> 		Displays the active processes.</a:t>
            </a:r>
            <a:br>
              <a:rPr lang="en-US" sz="1800" b="1" dirty="0"/>
            </a:br>
            <a:r>
              <a:rPr lang="en-US" sz="1800" b="1" dirty="0"/>
              <a:t>		Includes the process number, process name and process time.</a:t>
            </a:r>
          </a:p>
          <a:p>
            <a:r>
              <a:rPr lang="en-US" sz="1800" b="1" dirty="0"/>
              <a:t>			Options: -a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sz="1800" b="1" dirty="0"/>
              <a:t> 		Terminates a process.</a:t>
            </a:r>
          </a:p>
          <a:p>
            <a:r>
              <a:rPr lang="en-US" sz="1800" b="1" dirty="0"/>
              <a:t>			Usage: kill [options] &lt;process-number&gt;</a:t>
            </a:r>
          </a:p>
          <a:p>
            <a:r>
              <a:rPr lang="en-US" sz="1800" b="1" dirty="0"/>
              <a:t>			Options: -9 absolute kill.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z </a:t>
            </a:r>
            <a:r>
              <a:rPr lang="en-US" sz="1800" b="1" dirty="0"/>
              <a:t>	Stops a current process.</a:t>
            </a:r>
          </a:p>
        </p:txBody>
      </p:sp>
    </p:spTree>
    <p:extLst>
      <p:ext uri="{BB962C8B-B14F-4D97-AF65-F5344CB8AC3E}">
        <p14:creationId xmlns:p14="http://schemas.microsoft.com/office/powerpoint/2010/main" val="60854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ENVIRONMENT: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b="1" dirty="0"/>
              <a:t> 		Show all the environment variables.</a:t>
            </a:r>
          </a:p>
          <a:p>
            <a:r>
              <a:rPr lang="en-US" sz="1800" b="1" dirty="0"/>
              <a:t>		Usage: </a:t>
            </a:r>
            <a:r>
              <a:rPr lang="en-US" sz="1800" b="1" dirty="0" err="1"/>
              <a:t>env</a:t>
            </a:r>
            <a:endParaRPr lang="en-US" sz="1800" b="1" dirty="0"/>
          </a:p>
          <a:p>
            <a:r>
              <a:rPr lang="en-US" sz="1800" b="1" dirty="0"/>
              <a:t>			Some Environment variables:</a:t>
            </a:r>
          </a:p>
          <a:p>
            <a:r>
              <a:rPr lang="en-US" sz="1800" b="1" dirty="0"/>
              <a:t>			HOME : home directory</a:t>
            </a:r>
          </a:p>
          <a:p>
            <a:r>
              <a:rPr lang="en-US" sz="1800" b="1" dirty="0"/>
              <a:t>			PATH: search path for commands</a:t>
            </a:r>
          </a:p>
          <a:p>
            <a:r>
              <a:rPr lang="en-US" sz="1800" b="1" dirty="0"/>
              <a:t>			TERM: terminal type</a:t>
            </a:r>
          </a:p>
          <a:p>
            <a:r>
              <a:rPr lang="en-US" sz="1800" b="1" dirty="0"/>
              <a:t>			USER: username</a:t>
            </a:r>
          </a:p>
          <a:p>
            <a:r>
              <a:rPr lang="en-US" sz="1800" b="1" dirty="0"/>
              <a:t>			DISPLAY: the name of the machine to which the display is sent.</a:t>
            </a:r>
          </a:p>
          <a:p>
            <a:r>
              <a:rPr lang="en-US" sz="1800" b="1" dirty="0"/>
              <a:t>			SHELL: the current shell</a:t>
            </a:r>
          </a:p>
          <a:p>
            <a:r>
              <a:rPr lang="en-US" sz="1800" b="1" dirty="0"/>
              <a:t>			PWD: the current directory.</a:t>
            </a:r>
          </a:p>
          <a:p>
            <a:r>
              <a:rPr lang="en-US" sz="1800" b="1" dirty="0"/>
              <a:t>			EDITOR : the default text editor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81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1800" b="1" dirty="0"/>
              <a:t> 		Show all or specified environment variable.</a:t>
            </a:r>
          </a:p>
          <a:p>
            <a:r>
              <a:rPr lang="en-US" sz="1800" b="1" dirty="0"/>
              <a:t>				Usage: </a:t>
            </a:r>
            <a:r>
              <a:rPr lang="en-US" sz="1800" b="1" dirty="0" err="1"/>
              <a:t>printenv</a:t>
            </a:r>
            <a:endParaRPr lang="en-US" sz="1800" b="1" dirty="0"/>
          </a:p>
          <a:p>
            <a:r>
              <a:rPr lang="en-US" sz="1800" b="1" dirty="0"/>
              <a:t>				</a:t>
            </a:r>
            <a:r>
              <a:rPr lang="en-US" sz="1800" b="1" dirty="0" err="1"/>
              <a:t>printenv</a:t>
            </a:r>
            <a:r>
              <a:rPr lang="en-US" sz="1800" b="1" dirty="0"/>
              <a:t> &lt;variable-name&gt; will print only this variable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sz="1800" b="1" dirty="0"/>
              <a:t> 			Sets a particular environment variable.</a:t>
            </a:r>
          </a:p>
          <a:p>
            <a:r>
              <a:rPr lang="en-US" sz="1800" b="1" dirty="0"/>
              <a:t>				Usage: </a:t>
            </a:r>
            <a:r>
              <a:rPr lang="en-US" sz="1800" b="1" dirty="0" err="1"/>
              <a:t>setenv</a:t>
            </a:r>
            <a:r>
              <a:rPr lang="en-US" sz="1800" b="1" dirty="0"/>
              <a:t> &lt;variable-name&gt; &lt;value&gt;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setenv</a:t>
            </a:r>
            <a:r>
              <a:rPr lang="en-US" sz="1800" b="1" dirty="0"/>
              <a:t> EDITOR </a:t>
            </a:r>
            <a:r>
              <a:rPr lang="en-US" sz="1800" b="1" dirty="0" err="1"/>
              <a:t>emacs</a:t>
            </a:r>
            <a:r>
              <a:rPr lang="en-US" sz="1800" b="1" dirty="0"/>
              <a:t>.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setenv</a:t>
            </a:r>
            <a:r>
              <a:rPr lang="en-US" sz="1800" b="1" dirty="0"/>
              <a:t> DISPLAY bernini.arc.cmu.edu:0.0</a:t>
            </a:r>
            <a:br>
              <a:rPr lang="en-US" sz="1800" b="1" dirty="0"/>
            </a:br>
            <a:r>
              <a:rPr lang="en-US" sz="1800" b="1" dirty="0"/>
              <a:t>NETWORKING: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telnet</a:t>
            </a:r>
            <a:r>
              <a:rPr lang="en-US" sz="1800" b="1" dirty="0"/>
              <a:t> 			Connects to a remote computer.</a:t>
            </a:r>
            <a:br>
              <a:rPr lang="en-US" sz="1800" b="1" dirty="0"/>
            </a:br>
            <a:r>
              <a:rPr lang="en-US" sz="1800" b="1" dirty="0"/>
              <a:t>			Essential </a:t>
            </a:r>
            <a:r>
              <a:rPr lang="en-US" sz="1800" b="1" dirty="0" err="1"/>
              <a:t>telnetting</a:t>
            </a:r>
            <a:r>
              <a:rPr lang="en-US" sz="1800" b="1" dirty="0"/>
              <a:t> steps:</a:t>
            </a:r>
          </a:p>
          <a:p>
            <a:r>
              <a:rPr lang="en-US" sz="1800" b="1" dirty="0"/>
              <a:t>				telnet &lt;remote-hostname&gt;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telnet janus.arc.cmu.edu</a:t>
            </a:r>
          </a:p>
        </p:txBody>
      </p:sp>
    </p:spTree>
    <p:extLst>
      <p:ext uri="{BB962C8B-B14F-4D97-AF65-F5344CB8AC3E}">
        <p14:creationId xmlns:p14="http://schemas.microsoft.com/office/powerpoint/2010/main" val="186210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  <a:r>
              <a:rPr lang="en-US" sz="1800" dirty="0"/>
              <a:t> 		</a:t>
            </a:r>
            <a:r>
              <a:rPr lang="en-US" sz="1800" b="1" dirty="0"/>
              <a:t>File transfer program: Allows the get and put of files between computer accounts.</a:t>
            </a:r>
          </a:p>
          <a:p>
            <a:r>
              <a:rPr lang="en-US" sz="1800" b="1" dirty="0"/>
              <a:t>			Usage: ftp &lt;remote-hostname&gt;</a:t>
            </a:r>
          </a:p>
          <a:p>
            <a:r>
              <a:rPr lang="en-US" sz="1800" b="1" dirty="0"/>
              <a:t>			Inside 	ftp:	 put &lt;local-filename&gt;</a:t>
            </a:r>
          </a:p>
          <a:p>
            <a:r>
              <a:rPr lang="en-US" sz="1800" b="1" dirty="0"/>
              <a:t>					get &lt;remote-filename&gt;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mget</a:t>
            </a:r>
            <a:r>
              <a:rPr lang="en-US" sz="1800" b="1" dirty="0"/>
              <a:t> &lt;filename&gt;gets multiple files.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mget</a:t>
            </a:r>
            <a:r>
              <a:rPr lang="en-US" sz="1800" b="1" dirty="0"/>
              <a:t> *	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mput</a:t>
            </a:r>
            <a:r>
              <a:rPr lang="en-US" sz="1800" b="1" dirty="0"/>
              <a:t> &lt;filename&gt; puts multiple files.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eg</a:t>
            </a:r>
            <a:r>
              <a:rPr lang="en-US" sz="1800" b="1" dirty="0"/>
              <a:t> </a:t>
            </a:r>
            <a:r>
              <a:rPr lang="en-US" sz="1800" b="1" dirty="0" err="1"/>
              <a:t>mput</a:t>
            </a:r>
            <a:r>
              <a:rPr lang="en-US" sz="1800" b="1" dirty="0"/>
              <a:t> *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lcd</a:t>
            </a:r>
            <a:r>
              <a:rPr lang="en-US" sz="1800" b="1" dirty="0"/>
              <a:t> changes the local directory.</a:t>
            </a:r>
          </a:p>
          <a:p>
            <a:r>
              <a:rPr lang="en-US" sz="1800" b="1" dirty="0"/>
              <a:t>					help lists all ftp commands.</a:t>
            </a:r>
          </a:p>
          <a:p>
            <a:r>
              <a:rPr lang="en-US" sz="1800" b="1" dirty="0"/>
              <a:t>					quit or bye exits ftp.</a:t>
            </a:r>
          </a:p>
        </p:txBody>
      </p:sp>
    </p:spTree>
    <p:extLst>
      <p:ext uri="{BB962C8B-B14F-4D97-AF65-F5344CB8AC3E}">
        <p14:creationId xmlns:p14="http://schemas.microsoft.com/office/powerpoint/2010/main" val="10053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– An 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7083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UNIX operating system is a set of programs that act as a link between the computer and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computer programs that allocate the system resources and coordinate all the details of the computer's internals is called the operating system or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was originally developed in 1969 by a group of AT&amp;T employees at Bell Labs, including Ken Thompson, Dennis Ritchie.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is a multi-user, multi-tasking and time sharing operating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is a machine independent operating system (Portable)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has a very organized file and directory system that allows users to organize and maintain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finger</a:t>
            </a:r>
            <a:r>
              <a:rPr lang="en-US" sz="1800" b="1" dirty="0"/>
              <a:t> 		Display information about local or remote users.</a:t>
            </a:r>
          </a:p>
          <a:p>
            <a:r>
              <a:rPr lang="en-US" sz="1800" b="1" dirty="0"/>
              <a:t>			Usage: finger &lt;user-name&gt;</a:t>
            </a:r>
          </a:p>
          <a:p>
            <a:r>
              <a:rPr lang="en-US" sz="1800" b="1" dirty="0"/>
              <a:t>			finger &lt;user-id&gt;</a:t>
            </a:r>
          </a:p>
          <a:p>
            <a:endParaRPr lang="en-US" sz="1800" b="1" dirty="0"/>
          </a:p>
          <a:p>
            <a:r>
              <a:rPr lang="en-US" sz="1800" b="1" dirty="0"/>
              <a:t>UNIX FILTERS: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800" b="1" dirty="0"/>
              <a:t> 		Search a file for a matching pattern or regular expression.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grep</a:t>
            </a:r>
            <a:r>
              <a:rPr lang="en-US" sz="1800" b="1" dirty="0"/>
              <a:t> [options] &lt;regular-expression&gt; &lt;file-name&gt;</a:t>
            </a:r>
          </a:p>
          <a:p>
            <a:r>
              <a:rPr lang="en-US" sz="1800" b="1" dirty="0"/>
              <a:t>			Options: -n print lines and line numbers</a:t>
            </a:r>
          </a:p>
          <a:p>
            <a:r>
              <a:rPr lang="en-US" sz="1800" b="1" dirty="0"/>
              <a:t>			-v prints all the lines that do not contain the expression.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grep</a:t>
            </a:r>
            <a:r>
              <a:rPr lang="en-US" sz="1800" b="1" dirty="0"/>
              <a:t> [a-z]*.C filename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grep</a:t>
            </a:r>
            <a:r>
              <a:rPr lang="en-US" sz="1800" b="1" dirty="0"/>
              <a:t> *[SITE]* filename</a:t>
            </a:r>
          </a:p>
        </p:txBody>
      </p:sp>
    </p:spTree>
    <p:extLst>
      <p:ext uri="{BB962C8B-B14F-4D97-AF65-F5344CB8AC3E}">
        <p14:creationId xmlns:p14="http://schemas.microsoft.com/office/powerpoint/2010/main" val="107399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spell</a:t>
            </a:r>
            <a:r>
              <a:rPr lang="en-US" sz="1800" b="1" dirty="0"/>
              <a:t>     	To report the incorrect spells  </a:t>
            </a:r>
            <a:br>
              <a:rPr lang="en-US" sz="1800" b="1" dirty="0"/>
            </a:br>
            <a:r>
              <a:rPr lang="en-US" sz="1800" b="1" dirty="0"/>
              <a:t>			Usage: </a:t>
            </a:r>
            <a:r>
              <a:rPr lang="en-US" sz="1800" b="1" dirty="0" err="1"/>
              <a:t>Welcom</a:t>
            </a:r>
            <a:r>
              <a:rPr lang="en-US" sz="1800" b="1" dirty="0"/>
              <a:t> to </a:t>
            </a:r>
            <a:r>
              <a:rPr lang="en-US" sz="1800" b="1" dirty="0" err="1"/>
              <a:t>Learneng</a:t>
            </a:r>
            <a:r>
              <a:rPr lang="en-US" sz="1800" b="1" dirty="0"/>
              <a:t>  </a:t>
            </a:r>
            <a:r>
              <a:rPr lang="en-US" sz="1800" b="1" dirty="0" err="1"/>
              <a:t>ctrl+d</a:t>
            </a:r>
            <a:br>
              <a:rPr lang="en-US" sz="1800" b="1" dirty="0"/>
            </a:br>
            <a:r>
              <a:rPr lang="en-US" sz="1800" b="1" dirty="0"/>
              <a:t>				Welcome</a:t>
            </a:r>
          </a:p>
          <a:p>
            <a:r>
              <a:rPr lang="en-US" sz="1800" b="1" dirty="0"/>
              <a:t>				Learning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800" b="1" dirty="0"/>
              <a:t>		To print top 10 lines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800" b="1" dirty="0"/>
              <a:t>		To Print 10 lines from the bottom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		</a:t>
            </a:r>
            <a:r>
              <a:rPr lang="en-US" sz="1800" b="1" dirty="0"/>
              <a:t>sorts the contents of a text file, line by line.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800" b="1" dirty="0"/>
              <a:t>		Search the system for filenames</a:t>
            </a:r>
          </a:p>
          <a:p>
            <a:r>
              <a:rPr lang="en-US" sz="1800" b="1" dirty="0"/>
              <a:t>			Usage: find &lt;pathname&gt; &lt;condition&gt;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800" b="1" dirty="0"/>
              <a:t>		Compare 2 files.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cmp</a:t>
            </a:r>
            <a:r>
              <a:rPr lang="en-US" sz="1800" b="1" dirty="0"/>
              <a:t> &lt;file1&gt; &lt;file2&gt;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diff		Reports the lines that differ between 2 files</a:t>
            </a:r>
            <a:br>
              <a:rPr lang="en-US" sz="1800" b="1" dirty="0"/>
            </a:br>
            <a:r>
              <a:rPr lang="en-US" sz="1800" b="1" dirty="0"/>
              <a:t>			Usage: </a:t>
            </a:r>
            <a:r>
              <a:rPr lang="en-US" sz="1800" b="1" dirty="0" err="1"/>
              <a:t>cmp</a:t>
            </a:r>
            <a:r>
              <a:rPr lang="en-US" sz="1800" b="1" dirty="0"/>
              <a:t> &lt;file1&gt; &lt;file2&gt;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333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Verdana" pitchFamily="34" charset="0"/>
              </a:rPr>
              <a:t>Modes of operation of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  1) Command mode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2) Insert mode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Verdana" pitchFamily="34" charset="0"/>
              </a:rPr>
              <a:t>COMMAND MODE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Vi starts up with this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Whatever we type in this mode is taken as a command and not as a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  text that needs to be inserted into the file.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This mode helps us to move around the file.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Verdana" pitchFamily="34" charset="0"/>
              </a:rPr>
              <a:t>INSERT MODE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We must give '</a:t>
            </a:r>
            <a:r>
              <a:rPr lang="en-US" altLang="en-US" dirty="0" err="1">
                <a:latin typeface="Verdana" pitchFamily="34" charset="0"/>
              </a:rPr>
              <a:t>i</a:t>
            </a:r>
            <a:r>
              <a:rPr lang="en-US" altLang="en-US" dirty="0">
                <a:latin typeface="Verdana" pitchFamily="34" charset="0"/>
              </a:rPr>
              <a:t>' to get into insert mode from the command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This text that we type will get into the file only on this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We must give ESC (escape) to quit from the insert mode and get into the command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0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>
                <a:latin typeface="Verdana" pitchFamily="34" charset="0"/>
              </a:rPr>
              <a:t>Vi Commands</a:t>
            </a:r>
          </a:p>
          <a:p>
            <a:pPr lvl="2"/>
            <a:endParaRPr lang="en-US" altLang="en-US" b="1" dirty="0">
              <a:latin typeface="Verdana" pitchFamily="34" charset="0"/>
            </a:endParaRP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Entering into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Command used : 1) </a:t>
            </a:r>
            <a:r>
              <a:rPr lang="en-US" altLang="en-US" b="1" dirty="0">
                <a:latin typeface="Verdana" pitchFamily="34" charset="0"/>
              </a:rPr>
              <a:t>vi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r>
              <a:rPr lang="en-US" altLang="en-US" dirty="0">
                <a:latin typeface="Verdana" pitchFamily="34" charset="0"/>
              </a:rPr>
              <a:t>  2) </a:t>
            </a:r>
            <a:r>
              <a:rPr lang="en-US" altLang="en-US" b="1" dirty="0">
                <a:latin typeface="Verdana" pitchFamily="34" charset="0"/>
              </a:rPr>
              <a:t>view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b="1" dirty="0">
                <a:latin typeface="Verdana" pitchFamily="34" charset="0"/>
              </a:rPr>
              <a:t>NOTE :</a:t>
            </a:r>
            <a:r>
              <a:rPr lang="en-US" altLang="en-US" dirty="0">
                <a:latin typeface="Verdana" pitchFamily="34" charset="0"/>
              </a:rPr>
              <a:t> "view" command will open the file in read only mode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Moving by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w --&gt; beginning of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nw</a:t>
            </a:r>
            <a:r>
              <a:rPr lang="en-US" altLang="en-US" dirty="0">
                <a:latin typeface="Verdana" pitchFamily="34" charset="0"/>
              </a:rPr>
              <a:t> --&gt; beginning of nth word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b --&gt; back to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nb</a:t>
            </a:r>
            <a:r>
              <a:rPr lang="en-US" altLang="en-US" dirty="0">
                <a:latin typeface="Verdana" pitchFamily="34" charset="0"/>
              </a:rPr>
              <a:t> --&gt; back to nth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e --&gt; end of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ne --&gt; end of nth next word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7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Moving by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down arrow --&gt; move down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up arrow --&gt; move up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j --&gt; down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k --&gt; up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+ --&gt; </a:t>
            </a:r>
            <a:r>
              <a:rPr lang="en-US" altLang="en-US" dirty="0" err="1">
                <a:latin typeface="Verdana" pitchFamily="34" charset="0"/>
              </a:rPr>
              <a:t>begenning</a:t>
            </a:r>
            <a:r>
              <a:rPr lang="en-US" altLang="en-US" dirty="0">
                <a:latin typeface="Verdana" pitchFamily="34" charset="0"/>
              </a:rPr>
              <a:t> of next line down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- --&gt; </a:t>
            </a:r>
            <a:r>
              <a:rPr lang="en-US" altLang="en-US" dirty="0" err="1">
                <a:latin typeface="Verdana" pitchFamily="34" charset="0"/>
              </a:rPr>
              <a:t>begenning</a:t>
            </a:r>
            <a:r>
              <a:rPr lang="en-US" altLang="en-US" dirty="0">
                <a:latin typeface="Verdana" pitchFamily="34" charset="0"/>
              </a:rPr>
              <a:t> of next line up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^ --&gt; first character of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$ --&gt; last character of the current line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/>
            <a:r>
              <a:rPr lang="en-US" altLang="en-US" b="1" dirty="0">
                <a:latin typeface="Verdana" pitchFamily="34" charset="0"/>
              </a:rPr>
              <a:t> Moving by block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( --&gt; beginning of the </a:t>
            </a:r>
            <a:r>
              <a:rPr lang="en-US" altLang="en-US" dirty="0" err="1">
                <a:latin typeface="Verdana" pitchFamily="34" charset="0"/>
              </a:rPr>
              <a:t>sentance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) --&gt; end of the </a:t>
            </a:r>
            <a:r>
              <a:rPr lang="en-US" altLang="en-US" dirty="0" err="1">
                <a:latin typeface="Verdana" pitchFamily="34" charset="0"/>
              </a:rPr>
              <a:t>sentance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{ --&gt; </a:t>
            </a:r>
            <a:r>
              <a:rPr lang="en-US" altLang="en-US" dirty="0" err="1">
                <a:latin typeface="Verdana" pitchFamily="34" charset="0"/>
              </a:rPr>
              <a:t>begining</a:t>
            </a:r>
            <a:r>
              <a:rPr lang="en-US" altLang="en-US" dirty="0">
                <a:latin typeface="Verdana" pitchFamily="34" charset="0"/>
              </a:rPr>
              <a:t>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} --&gt; end of the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5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Moving by screen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f --&gt; forward 1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b --&gt; backward 1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d --&gt; down 1/2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u --&gt; up 1/2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H --&gt; top line on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M --&gt; mid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L --&gt; last line on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Moving within the file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1G --&gt; first line in the file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G --&gt; last line in the file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nG</a:t>
            </a:r>
            <a:r>
              <a:rPr lang="en-US" altLang="en-US" dirty="0">
                <a:latin typeface="Verdana" pitchFamily="34" charset="0"/>
              </a:rPr>
              <a:t> --&gt; nth line in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Inserting text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i</a:t>
            </a:r>
            <a:r>
              <a:rPr lang="en-US" altLang="en-US" dirty="0">
                <a:latin typeface="Verdana" pitchFamily="34" charset="0"/>
              </a:rPr>
              <a:t> --&gt; insert test after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I --&gt; insert text at the beginning of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a --&gt; append test after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A --&gt; append test at the end of the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o --&gt; open a blank line after the current line for inserting text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O --&gt; open a blank line before the current line for inserting 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		text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Exiting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:q --&gt; quit - if you have made any changes, vi will warn you 			of this, and you'll need to use one of the other quits.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:w --&gt; write edit buffer to disk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:w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r>
              <a:rPr lang="en-US" altLang="en-US" dirty="0">
                <a:latin typeface="Verdana" pitchFamily="34" charset="0"/>
              </a:rPr>
              <a:t> --&gt; write edit buffer to disk as filename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</a:t>
            </a:r>
            <a:r>
              <a:rPr lang="en-US" altLang="en-US" dirty="0" err="1">
                <a:latin typeface="Verdana" pitchFamily="34" charset="0"/>
              </a:rPr>
              <a:t>wq</a:t>
            </a:r>
            <a:r>
              <a:rPr lang="en-US" altLang="en-US" dirty="0">
                <a:latin typeface="Verdana" pitchFamily="34" charset="0"/>
              </a:rPr>
              <a:t> --&gt; write edit buffer to disk and quit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ZZ --&gt; write edit buffer to disk and quit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:q! --&gt; quit without writing edit buffer to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Deleting text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x --&gt; delete character at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dh --&gt; delete the character before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nx</a:t>
            </a:r>
            <a:r>
              <a:rPr lang="en-US" altLang="en-US" dirty="0">
                <a:latin typeface="Verdana" pitchFamily="34" charset="0"/>
              </a:rPr>
              <a:t> --&gt; delete n characters at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dw</a:t>
            </a:r>
            <a:r>
              <a:rPr lang="en-US" altLang="en-US" dirty="0">
                <a:latin typeface="Verdana" pitchFamily="34" charset="0"/>
              </a:rPr>
              <a:t> --&gt; delete the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db</a:t>
            </a:r>
            <a:r>
              <a:rPr lang="en-US" altLang="en-US" dirty="0">
                <a:latin typeface="Verdana" pitchFamily="34" charset="0"/>
              </a:rPr>
              <a:t> --&gt; delete the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dnw</a:t>
            </a:r>
            <a:r>
              <a:rPr lang="en-US" altLang="en-US" dirty="0">
                <a:latin typeface="Verdana" pitchFamily="34" charset="0"/>
              </a:rPr>
              <a:t> --&gt; delete n words from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dnb</a:t>
            </a:r>
            <a:r>
              <a:rPr lang="en-US" altLang="en-US" dirty="0">
                <a:latin typeface="Verdana" pitchFamily="34" charset="0"/>
              </a:rPr>
              <a:t> --&gt; delete n words before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d0 --&gt; delete to the beginning of the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d( --&gt; delete to the beginning of the sentence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d) --&gt; delete to the end of the sentence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d{ --&gt; delete to the beginning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d} --&gt; delete to the end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dd</a:t>
            </a:r>
            <a:r>
              <a:rPr lang="en-US" altLang="en-US" dirty="0">
                <a:latin typeface="Verdana" pitchFamily="34" charset="0"/>
              </a:rPr>
              <a:t> --&gt; delete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ndd</a:t>
            </a:r>
            <a:r>
              <a:rPr lang="en-US" altLang="en-US" dirty="0">
                <a:latin typeface="Verdana" pitchFamily="34" charset="0"/>
              </a:rPr>
              <a:t> --&gt; delete n lines from the current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0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altLang="en-US" b="1" dirty="0">
                <a:latin typeface="Verdana" pitchFamily="34" charset="0"/>
              </a:rPr>
              <a:t> Searching &amp; replacing words</a:t>
            </a:r>
          </a:p>
          <a:p>
            <a:pPr lvl="2">
              <a:buFontTx/>
              <a:buNone/>
            </a:pPr>
            <a:endParaRPr lang="en-US" altLang="en-US" b="1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    /</a:t>
            </a:r>
            <a:r>
              <a:rPr lang="en-US" altLang="en-US" dirty="0" err="1">
                <a:latin typeface="Verdana" pitchFamily="34" charset="0"/>
              </a:rPr>
              <a:t>str</a:t>
            </a:r>
            <a:r>
              <a:rPr lang="en-US" altLang="en-US" dirty="0">
                <a:latin typeface="Verdana" pitchFamily="34" charset="0"/>
              </a:rPr>
              <a:t> --&gt; search forward for a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?</a:t>
            </a:r>
            <a:r>
              <a:rPr lang="en-US" altLang="en-US" dirty="0" err="1">
                <a:latin typeface="Verdana" pitchFamily="34" charset="0"/>
              </a:rPr>
              <a:t>str</a:t>
            </a:r>
            <a:r>
              <a:rPr lang="en-US" altLang="en-US" dirty="0">
                <a:latin typeface="Verdana" pitchFamily="34" charset="0"/>
              </a:rPr>
              <a:t> --&gt; search backward for a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n --&gt; find next occurrence of the current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N --&gt; find next occurrence of the current string in the reverse direction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:s/old/new --&gt; substitute the new for the first occurrence of the old in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:s/old/new/g --&gt; substitute the new for the all occurrence of the old in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:1,10s/old/new --&gt; substitute the new for the all occurrence of the old within the 1st and the 10th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:.,$s/old/new --&gt; substitute the new for the all occurrence of the old from the current line to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7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Verdana" pitchFamily="34" charset="0"/>
              </a:rPr>
              <a:t>• test network connection – </a:t>
            </a:r>
            <a:r>
              <a:rPr lang="en-US" altLang="en-US" b="1" dirty="0">
                <a:solidFill>
                  <a:srgbClr val="FFFF00"/>
                </a:solidFill>
                <a:latin typeface="Verdana" pitchFamily="34" charset="0"/>
              </a:rPr>
              <a:t>ping</a:t>
            </a:r>
          </a:p>
          <a:p>
            <a:pPr marL="342900" lvl="2" indent="-342900"/>
            <a:r>
              <a:rPr lang="en-US" altLang="en-US" sz="2000" b="1" dirty="0">
                <a:latin typeface="Verdana" pitchFamily="34" charset="0"/>
              </a:rPr>
              <a:t>• getting network configuration – </a:t>
            </a:r>
            <a:r>
              <a:rPr lang="en-US" altLang="en-US" sz="2000" b="1" dirty="0" err="1">
                <a:solidFill>
                  <a:srgbClr val="FFFF00"/>
                </a:solidFill>
                <a:latin typeface="Verdana" pitchFamily="34" charset="0"/>
              </a:rPr>
              <a:t>ifconfig</a:t>
            </a:r>
            <a:endParaRPr lang="en-US" altLang="en-US" sz="2000" b="1" dirty="0">
              <a:solidFill>
                <a:srgbClr val="FFFF00"/>
              </a:solidFill>
              <a:latin typeface="Verdana" pitchFamily="34" charset="0"/>
            </a:endParaRPr>
          </a:p>
          <a:p>
            <a:pPr marL="342900" lvl="2" indent="-342900"/>
            <a:r>
              <a:rPr lang="en-US" altLang="en-US" sz="2000" b="1" dirty="0">
                <a:latin typeface="Verdana" pitchFamily="34" charset="0"/>
              </a:rPr>
              <a:t>• Network connections, routing tables, interface statistics – </a:t>
            </a:r>
            <a:r>
              <a:rPr lang="en-US" altLang="en-US" sz="2000" b="1" dirty="0">
                <a:solidFill>
                  <a:srgbClr val="FFFF00"/>
                </a:solidFill>
                <a:latin typeface="Verdana" pitchFamily="34" charset="0"/>
              </a:rPr>
              <a:t>netstat</a:t>
            </a:r>
          </a:p>
          <a:p>
            <a:pPr marL="342900" lvl="2" indent="-342900"/>
            <a:r>
              <a:rPr lang="en-US" altLang="en-US" sz="2000" b="1" dirty="0">
                <a:latin typeface="Verdana" pitchFamily="34" charset="0"/>
              </a:rPr>
              <a:t>• finding host/domain name and IP address - </a:t>
            </a:r>
            <a:r>
              <a:rPr lang="en-US" altLang="en-US" sz="2000" b="1" dirty="0">
                <a:solidFill>
                  <a:srgbClr val="FFFF00"/>
                </a:solidFill>
                <a:latin typeface="Verdana" pitchFamily="34" charset="0"/>
              </a:rPr>
              <a:t>hostname</a:t>
            </a:r>
          </a:p>
          <a:p>
            <a:pPr marL="342900" lvl="2" indent="-342900"/>
            <a:r>
              <a:rPr lang="en-US" altLang="en-US" sz="2000" b="1" dirty="0">
                <a:latin typeface="Verdana" pitchFamily="34" charset="0"/>
              </a:rPr>
              <a:t>• query DNS lookup name – </a:t>
            </a:r>
            <a:r>
              <a:rPr lang="en-US" altLang="en-US" sz="2000" b="1" dirty="0" err="1">
                <a:solidFill>
                  <a:srgbClr val="FFFF00"/>
                </a:solidFill>
                <a:latin typeface="Verdana" pitchFamily="34" charset="0"/>
              </a:rPr>
              <a:t>nslookup</a:t>
            </a:r>
            <a:endParaRPr lang="en-US" altLang="en-US" sz="2000" b="1" dirty="0">
              <a:solidFill>
                <a:srgbClr val="FFFF00"/>
              </a:solidFill>
              <a:latin typeface="Verdana" pitchFamily="34" charset="0"/>
            </a:endParaRPr>
          </a:p>
          <a:p>
            <a:pPr marL="342900" lvl="2" indent="-342900"/>
            <a:r>
              <a:rPr lang="en-US" altLang="en-US" sz="2000" b="1" dirty="0">
                <a:latin typeface="Verdana" pitchFamily="34" charset="0"/>
              </a:rPr>
              <a:t>• communicate with another hostname – </a:t>
            </a:r>
            <a:r>
              <a:rPr lang="en-US" altLang="en-US" sz="2000" b="1" dirty="0">
                <a:solidFill>
                  <a:srgbClr val="FFFF00"/>
                </a:solidFill>
                <a:latin typeface="Verdana" pitchFamily="34" charset="0"/>
              </a:rPr>
              <a:t>telnet</a:t>
            </a:r>
            <a:endParaRPr lang="en-US" sz="2000" b="1" dirty="0">
              <a:solidFill>
                <a:srgbClr val="FFFF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3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7083"/>
            <a:ext cx="8946541" cy="4195481"/>
          </a:xfrm>
        </p:spPr>
        <p:txBody>
          <a:bodyPr/>
          <a:lstStyle/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The components of UNIX OS are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1)Kernel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2)Shell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3)Utilities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52" y="168843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78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>
                <a:latin typeface="Verdana" pitchFamily="34" charset="0"/>
              </a:rPr>
              <a:t>-name pattern: Returns true if the file’s name matches the provided shell pattern.</a:t>
            </a:r>
          </a:p>
          <a:p>
            <a:r>
              <a:rPr lang="en-US" altLang="en-US" b="1" dirty="0">
                <a:latin typeface="Verdana" pitchFamily="34" charset="0"/>
              </a:rPr>
              <a:t>-</a:t>
            </a:r>
            <a:r>
              <a:rPr lang="en-US" altLang="en-US" b="1" dirty="0" err="1">
                <a:latin typeface="Verdana" pitchFamily="34" charset="0"/>
              </a:rPr>
              <a:t>iname</a:t>
            </a:r>
            <a:r>
              <a:rPr lang="en-US" altLang="en-US" b="1" dirty="0">
                <a:latin typeface="Verdana" pitchFamily="34" charset="0"/>
              </a:rPr>
              <a:t> pattern: Returns true if the file’s name matches the provided shell pattern. The matching here is case insensitive.</a:t>
            </a:r>
          </a:p>
          <a:p>
            <a:r>
              <a:rPr lang="en-US" altLang="en-US" b="1" dirty="0">
                <a:latin typeface="Verdana" pitchFamily="34" charset="0"/>
              </a:rPr>
              <a:t>-type c: Returns true if the file is of type c (e.g. ‘b’ for block device file, ‘d’ for directory etc.).</a:t>
            </a:r>
          </a:p>
          <a:p>
            <a:r>
              <a:rPr lang="en-US" altLang="en-US" b="1" dirty="0">
                <a:latin typeface="Verdana" pitchFamily="34" charset="0"/>
              </a:rPr>
              <a:t>-</a:t>
            </a:r>
            <a:r>
              <a:rPr lang="en-US" altLang="en-US" b="1" dirty="0" err="1">
                <a:latin typeface="Verdana" pitchFamily="34" charset="0"/>
              </a:rPr>
              <a:t>atime</a:t>
            </a:r>
            <a:r>
              <a:rPr lang="en-US" altLang="en-US" b="1" dirty="0">
                <a:latin typeface="Verdana" pitchFamily="34" charset="0"/>
              </a:rPr>
              <a:t> n: Returns true if the file was accessed n days ago.</a:t>
            </a:r>
          </a:p>
          <a:p>
            <a:r>
              <a:rPr lang="en-US" altLang="en-US" b="1" dirty="0">
                <a:latin typeface="Verdana" pitchFamily="34" charset="0"/>
              </a:rPr>
              <a:t>-</a:t>
            </a:r>
            <a:r>
              <a:rPr lang="en-US" altLang="en-US" b="1" dirty="0" err="1">
                <a:latin typeface="Verdana" pitchFamily="34" charset="0"/>
              </a:rPr>
              <a:t>ctime</a:t>
            </a:r>
            <a:r>
              <a:rPr lang="en-US" altLang="en-US" b="1" dirty="0">
                <a:latin typeface="Verdana" pitchFamily="34" charset="0"/>
              </a:rPr>
              <a:t> n: Returns true if the file’s status was changed n days ago.</a:t>
            </a:r>
          </a:p>
          <a:p>
            <a:r>
              <a:rPr lang="en-US" altLang="en-US" b="1" dirty="0">
                <a:latin typeface="Verdana" pitchFamily="34" charset="0"/>
              </a:rPr>
              <a:t>-</a:t>
            </a:r>
            <a:r>
              <a:rPr lang="en-US" altLang="en-US" b="1" dirty="0" err="1">
                <a:latin typeface="Verdana" pitchFamily="34" charset="0"/>
              </a:rPr>
              <a:t>mtime</a:t>
            </a:r>
            <a:r>
              <a:rPr lang="en-US" altLang="en-US" b="1" dirty="0">
                <a:latin typeface="Verdana" pitchFamily="34" charset="0"/>
              </a:rPr>
              <a:t> n: Returns true if the file’s contents were modified n days ago.</a:t>
            </a:r>
          </a:p>
          <a:p>
            <a:r>
              <a:rPr lang="en-US" altLang="en-US" b="1" dirty="0">
                <a:latin typeface="Verdana" pitchFamily="34" charset="0"/>
              </a:rPr>
              <a:t>-size n: Returns true if the file size is n blocks.</a:t>
            </a:r>
          </a:p>
          <a:p>
            <a:r>
              <a:rPr lang="en-US" altLang="en-US" b="1" dirty="0">
                <a:latin typeface="Verdana" pitchFamily="34" charset="0"/>
              </a:rPr>
              <a:t>-perm – mode: Returns true if all the permission bits for mode are set for the file.</a:t>
            </a:r>
          </a:p>
          <a:p>
            <a:r>
              <a:rPr lang="en-US" altLang="en-US" b="1" dirty="0">
                <a:latin typeface="Verdana" pitchFamily="34" charset="0"/>
              </a:rPr>
              <a:t>-username: Returns true if the file is owned by username ‘name’.</a:t>
            </a:r>
            <a:endParaRPr lang="en-US" sz="2000" b="1" dirty="0">
              <a:solidFill>
                <a:srgbClr val="FFFF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28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 err="1">
                <a:latin typeface="Verdana" pitchFamily="34" charset="0"/>
              </a:rPr>
              <a:t>chmod</a:t>
            </a:r>
            <a:r>
              <a:rPr lang="en-US" altLang="en-US" b="1" dirty="0">
                <a:latin typeface="Verdana" pitchFamily="34" charset="0"/>
              </a:rPr>
              <a:t> changes the permissions of each given file according to mode, where mode describes the permissions to modify. Mode can be specified with octal numbers or with letters.</a:t>
            </a:r>
          </a:p>
          <a:p>
            <a:endParaRPr lang="en-US" sz="2000" b="1" dirty="0">
              <a:solidFill>
                <a:srgbClr val="FFFF00"/>
              </a:solidFill>
              <a:latin typeface="Verdana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Read by owner only</a:t>
            </a:r>
          </a:p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sz="2000" b="1" dirty="0" err="1">
                <a:solidFill>
                  <a:srgbClr val="FFFF00"/>
                </a:solidFill>
                <a:latin typeface="Verdana" pitchFamily="34" charset="0"/>
              </a:rPr>
              <a:t>chmod</a:t>
            </a:r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 400 sample.txt</a:t>
            </a:r>
          </a:p>
          <a:p>
            <a:endParaRPr lang="en-US" sz="2000" b="1" dirty="0">
              <a:solidFill>
                <a:srgbClr val="FFFF00"/>
              </a:solidFill>
              <a:latin typeface="Verdana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Read by group only</a:t>
            </a:r>
          </a:p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sz="2000" b="1" dirty="0" err="1">
                <a:solidFill>
                  <a:srgbClr val="FFFF00"/>
                </a:solidFill>
                <a:latin typeface="Verdana" pitchFamily="34" charset="0"/>
              </a:rPr>
              <a:t>chmod</a:t>
            </a:r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 040 sample.txt</a:t>
            </a:r>
          </a:p>
          <a:p>
            <a:endParaRPr lang="en-US" sz="2000" b="1" dirty="0">
              <a:solidFill>
                <a:srgbClr val="FFFF00"/>
              </a:solidFill>
              <a:latin typeface="Verdana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Read by anyone</a:t>
            </a:r>
          </a:p>
          <a:p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sz="2000" b="1" dirty="0" err="1">
                <a:solidFill>
                  <a:srgbClr val="FFFF00"/>
                </a:solidFill>
                <a:latin typeface="Verdana" pitchFamily="34" charset="0"/>
              </a:rPr>
              <a:t>chmod</a:t>
            </a:r>
            <a:r>
              <a:rPr lang="en-US" sz="2000" b="1" dirty="0">
                <a:solidFill>
                  <a:srgbClr val="FFFF00"/>
                </a:solidFill>
                <a:latin typeface="Verdana" pitchFamily="34" charset="0"/>
              </a:rPr>
              <a:t> 004 sample.txt</a:t>
            </a:r>
          </a:p>
          <a:p>
            <a:pPr marL="0" indent="0">
              <a:buNone/>
            </a:pPr>
            <a:endParaRPr lang="en-US" sz="2000" b="1" dirty="0">
              <a:solidFill>
                <a:srgbClr val="FFFF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2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Write by owner only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chmod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200 sample.txt</a:t>
            </a: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Write by group only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chmod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020 sample.txt</a:t>
            </a: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Execute by owner only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chmod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100 sample.txt</a:t>
            </a: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Execute by group only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chmod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010 sample.txt</a:t>
            </a:r>
          </a:p>
        </p:txBody>
      </p:sp>
    </p:spTree>
    <p:extLst>
      <p:ext uri="{BB962C8B-B14F-4D97-AF65-F5344CB8AC3E}">
        <p14:creationId xmlns:p14="http://schemas.microsoft.com/office/powerpoint/2010/main" val="1048572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Verdana" pitchFamily="34" charset="0"/>
              </a:rPr>
              <a:t>To change owner, change the user and/or group ownership of each given File to a new Owner. </a:t>
            </a:r>
            <a:r>
              <a:rPr lang="en-US" sz="1900" b="1" dirty="0" err="1">
                <a:latin typeface="Verdana" pitchFamily="34" charset="0"/>
              </a:rPr>
              <a:t>Chown</a:t>
            </a:r>
            <a:r>
              <a:rPr lang="en-US" sz="1900" b="1" dirty="0">
                <a:latin typeface="Verdana" pitchFamily="34" charset="0"/>
              </a:rPr>
              <a:t> can also change the ownership of a file to match the user/group of an existing reference file.</a:t>
            </a:r>
          </a:p>
          <a:p>
            <a:pPr marL="0" indent="0">
              <a:buNone/>
            </a:pPr>
            <a:endParaRPr lang="en-US" sz="1900" b="1" dirty="0">
              <a:latin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Change the owner of file.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chown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user1 sample.txt</a:t>
            </a: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Verdana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Change both the owner and group of file in single command.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chown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user1:mygroup file.txt</a:t>
            </a:r>
          </a:p>
          <a:p>
            <a:pPr marL="0" indent="0">
              <a:buNone/>
            </a:pPr>
            <a:endParaRPr lang="en-US" sz="1900" b="1" dirty="0">
              <a:latin typeface="Verdana" pitchFamily="34" charset="0"/>
            </a:endParaRPr>
          </a:p>
          <a:p>
            <a:pPr marL="0" indent="0">
              <a:buNone/>
            </a:pPr>
            <a:endParaRPr lang="en-US" sz="19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96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chgrp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Verdana" pitchFamily="34" charset="0"/>
              </a:rPr>
              <a:t>'</a:t>
            </a:r>
            <a:r>
              <a:rPr lang="en-US" sz="1900" b="1" dirty="0" err="1">
                <a:latin typeface="Verdana" pitchFamily="34" charset="0"/>
              </a:rPr>
              <a:t>chgrp</a:t>
            </a:r>
            <a:r>
              <a:rPr lang="en-US" sz="1900" b="1" dirty="0">
                <a:latin typeface="Verdana" pitchFamily="34" charset="0"/>
              </a:rPr>
              <a:t>' command changes the group ownership of each given File to Group (which can be either a group name or a numeric group id) or to match the same group as an existing reference file</a:t>
            </a:r>
          </a:p>
          <a:p>
            <a:pPr marL="0" indent="0">
              <a:buNone/>
            </a:pPr>
            <a:endParaRPr lang="en-US" sz="1900" b="1" dirty="0">
              <a:latin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To Make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oracleadmin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the owner of the database directory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$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chgrp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oracleadmin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/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usr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/database</a:t>
            </a: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Verdana" pitchFamily="34" charset="0"/>
            </a:endParaRPr>
          </a:p>
          <a:p>
            <a:pPr marL="0" indent="0">
              <a:buNone/>
            </a:pPr>
            <a:endParaRPr lang="en-US" sz="1900" b="1" dirty="0">
              <a:latin typeface="Verdana" pitchFamily="34" charset="0"/>
            </a:endParaRPr>
          </a:p>
          <a:p>
            <a:pPr marL="0" indent="0">
              <a:buNone/>
            </a:pPr>
            <a:endParaRPr lang="en-US" sz="19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57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11175775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Verdana" pitchFamily="34" charset="0"/>
              </a:rPr>
              <a:t>The </a:t>
            </a:r>
            <a:r>
              <a:rPr lang="en-US" sz="1900" b="1" dirty="0" err="1">
                <a:latin typeface="Verdana" pitchFamily="34" charset="0"/>
              </a:rPr>
              <a:t>umask</a:t>
            </a:r>
            <a:r>
              <a:rPr lang="en-US" sz="1900" b="1" dirty="0">
                <a:latin typeface="Verdana" pitchFamily="34" charset="0"/>
              </a:rPr>
              <a:t> ( UNIX shorthand for "user file-creation mode mask") is a four-digit octal number that UNIX uses to determine the file permission for newly created files. Every process has its own </a:t>
            </a:r>
            <a:r>
              <a:rPr lang="en-US" sz="1900" b="1" dirty="0" err="1">
                <a:latin typeface="Verdana" pitchFamily="34" charset="0"/>
              </a:rPr>
              <a:t>umask</a:t>
            </a:r>
            <a:r>
              <a:rPr lang="en-US" sz="1900" b="1" dirty="0">
                <a:latin typeface="Verdana" pitchFamily="34" charset="0"/>
              </a:rPr>
              <a:t>, inherited from its parent process.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Common “unmask”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By default, most UNIX versions specify an octal mode of 666 (any user can read or write the file) when they create new files. Likewise, new programs are created with a mode of 777 (any user can read, write, or execute the program).</a:t>
            </a:r>
          </a:p>
          <a:p>
            <a:pPr marL="0" indent="0">
              <a:buNone/>
            </a:pPr>
            <a:r>
              <a:rPr lang="en-US" b="1">
                <a:solidFill>
                  <a:srgbClr val="FFFF00"/>
                </a:solidFill>
                <a:latin typeface="Verdana" pitchFamily="34" charset="0"/>
              </a:rPr>
              <a:t>The 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most common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umask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values are 022, 027, and 077. A </a:t>
            </a:r>
            <a:r>
              <a:rPr lang="en-US" b="1" dirty="0" err="1">
                <a:solidFill>
                  <a:srgbClr val="FFFF00"/>
                </a:solidFill>
                <a:latin typeface="Verdana" pitchFamily="34" charset="0"/>
              </a:rPr>
              <a:t>umask</a:t>
            </a: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 value of 022 lets the owner both read and write all newly created files, but everybody else can only read them: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0666: Default file creation mode.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022: resultant mode.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Verdana" pitchFamily="34" charset="0"/>
              </a:rPr>
              <a:t>0644: resultant mode.</a:t>
            </a:r>
          </a:p>
          <a:p>
            <a:pPr marL="0" indent="0">
              <a:buNone/>
            </a:pPr>
            <a:endParaRPr lang="en-US" sz="1900" b="1" dirty="0">
              <a:latin typeface="Verdana" pitchFamily="34" charset="0"/>
            </a:endParaRPr>
          </a:p>
          <a:p>
            <a:pPr marL="0" indent="0">
              <a:buNone/>
            </a:pPr>
            <a:endParaRPr lang="en-US" sz="19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04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Qns</a:t>
            </a:r>
            <a:r>
              <a:rPr lang="en-US" dirty="0"/>
              <a:t>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854245"/>
            <a:ext cx="7943851" cy="494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067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6913" y="2967335"/>
            <a:ext cx="73981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0439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en-US" altLang="en-US" b="1" dirty="0">
                <a:latin typeface="Verdana" pitchFamily="34" charset="0"/>
              </a:rPr>
              <a:t>KERNEL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Kernel is the heart of the system. It contains a set of programs  normally written in C to communicate with the hardware.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Kernel acts as the interface between the computer hardware and various programs/application/shell.</a:t>
            </a:r>
          </a:p>
          <a:p>
            <a:pPr lvl="3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3">
              <a:buFontTx/>
              <a:buNone/>
            </a:pPr>
            <a:r>
              <a:rPr lang="en-US" altLang="en-US" dirty="0">
                <a:latin typeface="Verdana" pitchFamily="34" charset="0"/>
              </a:rPr>
              <a:t>The following are the tasks done by the Kernel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1) I/O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2) Process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3) Device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4) File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5) Memory management</a:t>
            </a:r>
          </a:p>
          <a:p>
            <a:pPr lvl="2"/>
            <a:r>
              <a:rPr lang="en-US" altLang="en-US" b="1" dirty="0">
                <a:latin typeface="Verdana" pitchFamily="34" charset="0"/>
              </a:rPr>
              <a:t>SHELL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Computer understands the language of  0's and 1's called the binary language.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Shell is an special program that takes in the human understandable command and if it is an valid one it will pass on to the Kernel for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Verdana" pitchFamily="34" charset="0"/>
              </a:rPr>
              <a:t>-COMMANDS and UTILITIES: </a:t>
            </a:r>
          </a:p>
          <a:p>
            <a:pPr lvl="3"/>
            <a:r>
              <a:rPr lang="en-US" sz="2000" dirty="0">
                <a:latin typeface="Verdana" pitchFamily="34" charset="0"/>
              </a:rPr>
              <a:t>There are various command and utilities which you would use in your day to day activities. </a:t>
            </a:r>
            <a:r>
              <a:rPr lang="en-US" sz="2000" dirty="0" err="1">
                <a:latin typeface="Verdana" pitchFamily="34" charset="0"/>
              </a:rPr>
              <a:t>cp</a:t>
            </a:r>
            <a:r>
              <a:rPr lang="en-US" sz="2000" dirty="0">
                <a:latin typeface="Verdana" pitchFamily="34" charset="0"/>
              </a:rPr>
              <a:t>, mv, cat and </a:t>
            </a:r>
            <a:r>
              <a:rPr lang="en-US" sz="2000" dirty="0" err="1">
                <a:latin typeface="Verdana" pitchFamily="34" charset="0"/>
              </a:rPr>
              <a:t>grep</a:t>
            </a:r>
            <a:r>
              <a:rPr lang="en-US" sz="2000" dirty="0">
                <a:latin typeface="Verdana" pitchFamily="34" charset="0"/>
              </a:rPr>
              <a:t> etc. are few examples of commands and utilities. There are over 250 standard commands plus numerous others provided through 3rd party software. All the commands come along with various optional options.</a:t>
            </a:r>
          </a:p>
          <a:p>
            <a:pPr lvl="3"/>
            <a:endParaRPr lang="en-US" dirty="0">
              <a:latin typeface="Verdana" pitchFamily="34" charset="0"/>
            </a:endParaRPr>
          </a:p>
          <a:p>
            <a:pPr lvl="3"/>
            <a:endParaRPr lang="en-US" dirty="0">
              <a:latin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flavours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AIX</a:t>
            </a:r>
            <a:r>
              <a:rPr lang="en-US" sz="1800" dirty="0"/>
              <a:t> - developed by IBM for use on its mainframe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HP-UX</a:t>
            </a:r>
            <a:r>
              <a:rPr lang="en-US" sz="1800" dirty="0"/>
              <a:t> - developed by Hewlett-Packard for its HP 9000 series of business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SCO Unix </a:t>
            </a:r>
            <a:r>
              <a:rPr lang="en-US" sz="1800" dirty="0"/>
              <a:t>by The Santa Cruz Operation Inc.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Solaris</a:t>
            </a:r>
            <a:r>
              <a:rPr lang="en-US" sz="1800" dirty="0"/>
              <a:t> by Sun Microsystems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Irix</a:t>
            </a:r>
            <a:r>
              <a:rPr lang="en-US" sz="1800" dirty="0"/>
              <a:t> by Silicon Graphics, Inc.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Linux</a:t>
            </a:r>
            <a:r>
              <a:rPr lang="en-US" sz="1800" dirty="0"/>
              <a:t> by several groups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Xenix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686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 UNIX there are two major types of shells:</a:t>
            </a:r>
          </a:p>
          <a:p>
            <a:pPr lvl="3"/>
            <a:r>
              <a:rPr lang="en-US" sz="2000" dirty="0">
                <a:latin typeface="Verdana" pitchFamily="34" charset="0"/>
              </a:rPr>
              <a:t>The Bourne shell. If you are using a Bourne-type shell, the default prompt is the $ character.</a:t>
            </a:r>
          </a:p>
          <a:p>
            <a:pPr lvl="5"/>
            <a:r>
              <a:rPr lang="en-US" sz="2200" dirty="0">
                <a:latin typeface="Verdana" pitchFamily="34" charset="0"/>
              </a:rPr>
              <a:t>Bourne shell ( </a:t>
            </a:r>
            <a:r>
              <a:rPr lang="en-US" sz="2200" dirty="0" err="1">
                <a:latin typeface="Verdana" pitchFamily="34" charset="0"/>
              </a:rPr>
              <a:t>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 err="1">
                <a:latin typeface="Verdana" pitchFamily="34" charset="0"/>
              </a:rPr>
              <a:t>Korn</a:t>
            </a:r>
            <a:r>
              <a:rPr lang="en-US" sz="2200" dirty="0">
                <a:latin typeface="Verdana" pitchFamily="34" charset="0"/>
              </a:rPr>
              <a:t> shell ( </a:t>
            </a:r>
            <a:r>
              <a:rPr lang="en-US" sz="2200" dirty="0" err="1">
                <a:latin typeface="Verdana" pitchFamily="34" charset="0"/>
              </a:rPr>
              <a:t>ksh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>
                <a:latin typeface="Verdana" pitchFamily="34" charset="0"/>
              </a:rPr>
              <a:t>Bourne Again shell ( bash)</a:t>
            </a:r>
          </a:p>
          <a:p>
            <a:pPr lvl="5"/>
            <a:r>
              <a:rPr lang="en-US" sz="2200" dirty="0">
                <a:latin typeface="Verdana" pitchFamily="34" charset="0"/>
              </a:rPr>
              <a:t>POSIX shell ( </a:t>
            </a:r>
            <a:r>
              <a:rPr lang="en-US" sz="2200" dirty="0" err="1">
                <a:latin typeface="Verdana" pitchFamily="34" charset="0"/>
              </a:rPr>
              <a:t>sh</a:t>
            </a:r>
            <a:r>
              <a:rPr lang="en-US" sz="2200" dirty="0">
                <a:latin typeface="Verdana" pitchFamily="34" charset="0"/>
              </a:rPr>
              <a:t>)</a:t>
            </a:r>
            <a:br>
              <a:rPr lang="en-US" sz="2200" dirty="0">
                <a:latin typeface="Verdana" pitchFamily="34" charset="0"/>
              </a:rPr>
            </a:br>
            <a:endParaRPr lang="en-US" sz="2200" dirty="0">
              <a:latin typeface="Verdana" pitchFamily="34" charset="0"/>
            </a:endParaRPr>
          </a:p>
          <a:p>
            <a:pPr lvl="3"/>
            <a:r>
              <a:rPr lang="en-US" sz="2000" dirty="0">
                <a:latin typeface="Verdana" pitchFamily="34" charset="0"/>
              </a:rPr>
              <a:t>The C shell. If you are using a C-type shell, the default prompt is the % character.</a:t>
            </a:r>
          </a:p>
          <a:p>
            <a:pPr lvl="5"/>
            <a:r>
              <a:rPr lang="en-US" sz="2200" dirty="0">
                <a:latin typeface="Verdana" pitchFamily="34" charset="0"/>
              </a:rPr>
              <a:t>C shell ( </a:t>
            </a:r>
            <a:r>
              <a:rPr lang="en-US" sz="2200" dirty="0" err="1">
                <a:latin typeface="Verdana" pitchFamily="34" charset="0"/>
              </a:rPr>
              <a:t>csh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>
                <a:latin typeface="Verdana" pitchFamily="34" charset="0"/>
              </a:rPr>
              <a:t>TENEX/TOPS C shell ( </a:t>
            </a:r>
            <a:r>
              <a:rPr lang="en-US" sz="2200" dirty="0" err="1">
                <a:latin typeface="Verdana" pitchFamily="34" charset="0"/>
              </a:rPr>
              <a:t>tcsh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3"/>
            <a:endParaRPr lang="en-US" sz="2000" dirty="0">
              <a:latin typeface="Verdana" pitchFamily="34" charset="0"/>
            </a:endParaRPr>
          </a:p>
          <a:p>
            <a:pPr marL="1371435" lvl="3" indent="0">
              <a:buNone/>
            </a:pPr>
            <a:endParaRPr lang="en-US" sz="2000" dirty="0"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4854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itchFamily="34" charset="0"/>
              </a:rPr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Verdana" pitchFamily="34" charset="0"/>
              </a:rPr>
              <a:t>All the files are grouped together in the directory structure. The file-system is arranged in a hierarchical structure, like an inverted tree. The top of the hierarchy is traditionally called </a:t>
            </a:r>
            <a:r>
              <a:rPr lang="en-US" altLang="en-US" b="1" dirty="0">
                <a:latin typeface="Verdana" pitchFamily="34" charset="0"/>
              </a:rPr>
              <a:t>root</a:t>
            </a:r>
            <a:r>
              <a:rPr lang="en-US" altLang="en-US" dirty="0">
                <a:latin typeface="Verdana" pitchFamily="34" charset="0"/>
              </a:rPr>
              <a:t> (written as a slash / 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23" y="2835088"/>
            <a:ext cx="9721516" cy="304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66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/>
              <a:t>FILE COMMANDS: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sz="1800" dirty="0"/>
              <a:t>		 Create a new file</a:t>
            </a:r>
            <a:br>
              <a:rPr lang="en-US" sz="1800" dirty="0"/>
            </a:br>
            <a:r>
              <a:rPr lang="en-US" sz="1800" dirty="0"/>
              <a:t>		  	Usage: touch &lt;filename&gt;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/>
              <a:t>                          Copy Files</a:t>
            </a:r>
            <a:br>
              <a:rPr lang="en-US" sz="1800" dirty="0"/>
            </a:br>
            <a:r>
              <a:rPr lang="en-US" sz="1800" dirty="0"/>
              <a:t>			 Usage: </a:t>
            </a:r>
            <a:r>
              <a:rPr lang="en-US" sz="1800" dirty="0" err="1"/>
              <a:t>cp</a:t>
            </a:r>
            <a:r>
              <a:rPr lang="en-US" sz="1800" dirty="0"/>
              <a:t> [options] </a:t>
            </a:r>
            <a:r>
              <a:rPr lang="en-US" sz="1800" dirty="0" err="1"/>
              <a:t>source_file</a:t>
            </a:r>
            <a:r>
              <a:rPr lang="en-US" sz="1800" dirty="0"/>
              <a:t> </a:t>
            </a:r>
            <a:r>
              <a:rPr lang="en-US" sz="1800" dirty="0" err="1"/>
              <a:t>destination_file</a:t>
            </a:r>
            <a:br>
              <a:rPr lang="en-US" sz="1800" dirty="0"/>
            </a:br>
            <a:r>
              <a:rPr lang="en-US" sz="1800" dirty="0"/>
              <a:t>		 	Options: -r recursively copy directory structures.</a:t>
            </a:r>
          </a:p>
          <a:p>
            <a:endParaRPr lang="en-US" sz="18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800" dirty="0"/>
              <a:t>                         Move or Rename files or directories</a:t>
            </a:r>
            <a:br>
              <a:rPr lang="en-US" sz="1800" dirty="0"/>
            </a:br>
            <a:r>
              <a:rPr lang="en-US" sz="1800" dirty="0"/>
              <a:t>		  	Usage: mv [options] &lt;old-</a:t>
            </a:r>
            <a:r>
              <a:rPr lang="en-US" sz="1800" dirty="0" err="1"/>
              <a:t>filepath</a:t>
            </a:r>
            <a:r>
              <a:rPr lang="en-US" sz="1800" dirty="0"/>
              <a:t>&gt; &lt;new-</a:t>
            </a:r>
            <a:r>
              <a:rPr lang="en-US" sz="1800" dirty="0" err="1"/>
              <a:t>filepath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		  	Options: -</a:t>
            </a:r>
            <a:r>
              <a:rPr lang="en-US" sz="1800" dirty="0" err="1"/>
              <a:t>i</a:t>
            </a:r>
            <a:r>
              <a:rPr lang="en-US" sz="1800" dirty="0"/>
              <a:t> query user for confirmation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/>
              <a:t>                           Remove Files</a:t>
            </a:r>
          </a:p>
          <a:p>
            <a:r>
              <a:rPr lang="en-US" sz="1800" dirty="0"/>
              <a:t>		  	Usage: </a:t>
            </a:r>
            <a:r>
              <a:rPr lang="en-US" sz="1800" dirty="0" err="1"/>
              <a:t>rm</a:t>
            </a:r>
            <a:r>
              <a:rPr lang="en-US" sz="1800" dirty="0"/>
              <a:t> [options] &lt;</a:t>
            </a:r>
            <a:r>
              <a:rPr lang="en-US" sz="1800" dirty="0" err="1"/>
              <a:t>filname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		  	Options:  -r recursively remove directory structures.</a:t>
            </a:r>
          </a:p>
          <a:p>
            <a:r>
              <a:rPr lang="en-US" sz="1800" dirty="0"/>
              <a:t>			  	 -</a:t>
            </a:r>
            <a:r>
              <a:rPr lang="en-US" sz="1800" dirty="0" err="1"/>
              <a:t>i</a:t>
            </a:r>
            <a:r>
              <a:rPr lang="en-US" sz="1800" dirty="0"/>
              <a:t> query user for confirmation.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800" dirty="0"/>
              <a:t>		  View complete file content.</a:t>
            </a:r>
          </a:p>
          <a:p>
            <a:r>
              <a:rPr lang="en-US" sz="1800" dirty="0"/>
              <a:t>		  	Usage: cat &lt;filename&gt;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7722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3715</Words>
  <Application>Microsoft Office PowerPoint</Application>
  <PresentationFormat>Widescreen</PresentationFormat>
  <Paragraphs>346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Century Gothic</vt:lpstr>
      <vt:lpstr>Courier New</vt:lpstr>
      <vt:lpstr>Verdana</vt:lpstr>
      <vt:lpstr>Wingdings</vt:lpstr>
      <vt:lpstr>Wingdings 3</vt:lpstr>
      <vt:lpstr>Ion</vt:lpstr>
      <vt:lpstr>UNIX SHELL SCRIPTING</vt:lpstr>
      <vt:lpstr>Unix – An Introduction :</vt:lpstr>
      <vt:lpstr>Components of UNIX OS</vt:lpstr>
      <vt:lpstr>Cont…</vt:lpstr>
      <vt:lpstr>Cont…</vt:lpstr>
      <vt:lpstr>Unix flavours:</vt:lpstr>
      <vt:lpstr>Shell Types:</vt:lpstr>
      <vt:lpstr>DIRECTORY STRUCTURE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Vi - Editor</vt:lpstr>
      <vt:lpstr>Vi - Editor</vt:lpstr>
      <vt:lpstr>Vi - Editor</vt:lpstr>
      <vt:lpstr>Vi - Editor</vt:lpstr>
      <vt:lpstr>Vi - Editor</vt:lpstr>
      <vt:lpstr>Vi - Editor</vt:lpstr>
      <vt:lpstr>Vi - Editor</vt:lpstr>
      <vt:lpstr>Networking Commands</vt:lpstr>
      <vt:lpstr>Find Command</vt:lpstr>
      <vt:lpstr>chmod</vt:lpstr>
      <vt:lpstr>chmod</vt:lpstr>
      <vt:lpstr>chown</vt:lpstr>
      <vt:lpstr>chgrp</vt:lpstr>
      <vt:lpstr>umask</vt:lpstr>
      <vt:lpstr>Qns: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 SCRIPTING</dc:title>
  <dc:creator>Ramesh Kandasamy</dc:creator>
  <cp:lastModifiedBy>Raghul Ramesh</cp:lastModifiedBy>
  <cp:revision>10</cp:revision>
  <dcterms:created xsi:type="dcterms:W3CDTF">2021-09-21T10:56:49Z</dcterms:created>
  <dcterms:modified xsi:type="dcterms:W3CDTF">2022-08-12T04:54:07Z</dcterms:modified>
</cp:coreProperties>
</file>