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12" r:id="rId54"/>
    <p:sldId id="313" r:id="rId55"/>
    <p:sldId id="374" r:id="rId56"/>
    <p:sldId id="375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87B1A3-5AE9-4C2B-8618-E5C861305B81}" v="2" dt="2022-08-16T13:42:05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l Ramesh" userId="63565bf456f280ee" providerId="LiveId" clId="{BD87B1A3-5AE9-4C2B-8618-E5C861305B81}"/>
    <pc:docChg chg="modSld">
      <pc:chgData name="Raghul Ramesh" userId="63565bf456f280ee" providerId="LiveId" clId="{BD87B1A3-5AE9-4C2B-8618-E5C861305B81}" dt="2022-08-16T13:42:05.156" v="1" actId="1076"/>
      <pc:docMkLst>
        <pc:docMk/>
      </pc:docMkLst>
      <pc:sldChg chg="modSp">
        <pc:chgData name="Raghul Ramesh" userId="63565bf456f280ee" providerId="LiveId" clId="{BD87B1A3-5AE9-4C2B-8618-E5C861305B81}" dt="2022-08-16T13:42:05.156" v="1" actId="1076"/>
        <pc:sldMkLst>
          <pc:docMk/>
          <pc:sldMk cId="3740067763" sldId="374"/>
        </pc:sldMkLst>
        <pc:picChg chg="mod">
          <ac:chgData name="Raghul Ramesh" userId="63565bf456f280ee" providerId="LiveId" clId="{BD87B1A3-5AE9-4C2B-8618-E5C861305B81}" dt="2022-08-16T13:42:05.156" v="1" actId="1076"/>
          <ac:picMkLst>
            <pc:docMk/>
            <pc:sldMk cId="3740067763" sldId="374"/>
            <ac:picMk id="1843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154" y="1447799"/>
            <a:ext cx="9789458" cy="3329581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UNIX SHELL SCRIPTING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</a:t>
            </a:r>
            <a:r>
              <a:rPr lang="en-US" dirty="0">
                <a:solidFill>
                  <a:srgbClr val="00B0F0"/>
                </a:solidFill>
              </a:rPr>
              <a:t>- RAGHUL RAMESH</a:t>
            </a:r>
          </a:p>
        </p:txBody>
      </p:sp>
    </p:spTree>
    <p:extLst>
      <p:ext uri="{BB962C8B-B14F-4D97-AF65-F5344CB8AC3E}">
        <p14:creationId xmlns:p14="http://schemas.microsoft.com/office/powerpoint/2010/main" val="2520652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77500" lnSpcReduction="20000"/>
          </a:bodyPr>
          <a:lstStyle/>
          <a:p>
            <a:pPr defTabSz="914400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more 		</a:t>
            </a:r>
            <a:r>
              <a:rPr lang="en-US" sz="1800" dirty="0"/>
              <a:t>View file contents in sections determined by the size of the terminal.</a:t>
            </a:r>
          </a:p>
          <a:p>
            <a:pPr defTabSz="914400"/>
            <a:r>
              <a:rPr lang="en-US" sz="1800" dirty="0"/>
              <a:t>			Usage: more &lt;filename&gt;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en-US" sz="1800" dirty="0"/>
              <a:t> 		View file contents in sections determined by the size of the terminal.</a:t>
            </a:r>
          </a:p>
          <a:p>
            <a:pPr defTabSz="914400"/>
            <a:r>
              <a:rPr lang="en-US" sz="1800" dirty="0"/>
              <a:t>		Has more options and search features than more.</a:t>
            </a:r>
          </a:p>
          <a:p>
            <a:pPr defTabSz="914400"/>
            <a:r>
              <a:rPr lang="en-US" sz="1800" dirty="0"/>
              <a:t>			Usage: less [options] &lt;filename&gt;</a:t>
            </a:r>
          </a:p>
          <a:p>
            <a:pPr defTabSz="914400"/>
            <a:endParaRPr lang="en-US" sz="1800" dirty="0"/>
          </a:p>
          <a:p>
            <a:pPr defTabSz="914400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compress</a:t>
            </a:r>
            <a:r>
              <a:rPr lang="en-US" sz="1800" dirty="0"/>
              <a:t> 	Reduces the size of the file. and adds the extension .Z</a:t>
            </a:r>
          </a:p>
          <a:p>
            <a:pPr defTabSz="914400"/>
            <a:r>
              <a:rPr lang="en-US" sz="1800" dirty="0"/>
              <a:t>			Usage: compress &lt;filename&gt;</a:t>
            </a:r>
          </a:p>
          <a:p>
            <a:pPr defTabSz="914400"/>
            <a:endParaRPr lang="en-US" sz="1800" dirty="0"/>
          </a:p>
          <a:p>
            <a:pPr defTabSz="914400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uncompress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800" dirty="0"/>
              <a:t>	Restores a compressed file.</a:t>
            </a:r>
          </a:p>
          <a:p>
            <a:pPr defTabSz="914400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zcat</a:t>
            </a:r>
            <a:r>
              <a:rPr lang="en-US" sz="1800" dirty="0"/>
              <a:t>			Usage: </a:t>
            </a:r>
            <a:r>
              <a:rPr lang="en-US" sz="1800" dirty="0" err="1"/>
              <a:t>uncompress</a:t>
            </a:r>
            <a:r>
              <a:rPr lang="en-US" sz="1800" dirty="0"/>
              <a:t> &lt;filename&gt;</a:t>
            </a:r>
          </a:p>
          <a:p>
            <a:pPr defTabSz="914400"/>
            <a:r>
              <a:rPr lang="en-US" sz="1800" dirty="0"/>
              <a:t>			Usage: </a:t>
            </a:r>
            <a:r>
              <a:rPr lang="en-US" sz="1800" dirty="0" err="1"/>
              <a:t>zcat</a:t>
            </a:r>
            <a:r>
              <a:rPr lang="en-US" sz="1800" dirty="0"/>
              <a:t> &lt;filename&gt;</a:t>
            </a:r>
          </a:p>
          <a:p>
            <a:pPr defTabSz="914400"/>
            <a:br>
              <a:rPr lang="en-US" sz="1800" dirty="0"/>
            </a:b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0738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70000" lnSpcReduction="20000"/>
          </a:bodyPr>
          <a:lstStyle/>
          <a:p>
            <a:r>
              <a:rPr lang="en-US" sz="1800" b="1" dirty="0"/>
              <a:t>DIRECTORY</a:t>
            </a:r>
            <a:r>
              <a:rPr lang="en-US" sz="1400" dirty="0"/>
              <a:t> </a:t>
            </a:r>
            <a:r>
              <a:rPr lang="en-US" sz="1800" b="1" dirty="0"/>
              <a:t>COMMANDS: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sz="1800" b="1" dirty="0"/>
              <a:t>		Change directory.</a:t>
            </a:r>
          </a:p>
          <a:p>
            <a:r>
              <a:rPr lang="en-US" sz="1800" b="1" dirty="0"/>
              <a:t>		Usage: cd &lt;filename&gt;</a:t>
            </a:r>
          </a:p>
          <a:p>
            <a:r>
              <a:rPr lang="en-US" sz="1800" b="1" dirty="0"/>
              <a:t>		</a:t>
            </a:r>
            <a:r>
              <a:rPr lang="en-US" sz="1800" b="1" dirty="0" err="1"/>
              <a:t>Eg</a:t>
            </a:r>
            <a:r>
              <a:rPr lang="en-US" sz="1800" b="1" dirty="0"/>
              <a:t>: cd my-directory</a:t>
            </a:r>
          </a:p>
          <a:p>
            <a:r>
              <a:rPr lang="en-US" sz="1800" b="1" dirty="0"/>
              <a:t>			cd go to home directory</a:t>
            </a:r>
          </a:p>
          <a:p>
            <a:r>
              <a:rPr lang="en-US" sz="1800" b="1" dirty="0"/>
              <a:t>			cd .. go up one directory</a:t>
            </a:r>
          </a:p>
          <a:p>
            <a:endParaRPr lang="en-US" sz="1800" b="1" dirty="0"/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1800" b="1" dirty="0"/>
              <a:t> 		Print working directory on the terminal.</a:t>
            </a:r>
          </a:p>
          <a:p>
            <a:endParaRPr lang="en-US" sz="1800" b="1" dirty="0"/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1800" b="1" dirty="0"/>
              <a:t> 		List the content of a directory.</a:t>
            </a:r>
          </a:p>
          <a:p>
            <a:r>
              <a:rPr lang="en-US" sz="1800" b="1" dirty="0"/>
              <a:t>		Usage: </a:t>
            </a:r>
            <a:r>
              <a:rPr lang="en-US" sz="1800" b="1" dirty="0" err="1"/>
              <a:t>ls</a:t>
            </a:r>
            <a:r>
              <a:rPr lang="en-US" sz="1800" b="1" dirty="0"/>
              <a:t> [options] or </a:t>
            </a:r>
            <a:r>
              <a:rPr lang="en-US" sz="1800" b="1" dirty="0" err="1"/>
              <a:t>ls</a:t>
            </a:r>
            <a:r>
              <a:rPr lang="en-US" sz="1800" b="1" dirty="0"/>
              <a:t> [options] &lt;directory-path&gt;</a:t>
            </a:r>
          </a:p>
          <a:p>
            <a:r>
              <a:rPr lang="en-US" sz="1800" b="1" dirty="0"/>
              <a:t>			Options: -l list all files in long format.</a:t>
            </a:r>
          </a:p>
          <a:p>
            <a:r>
              <a:rPr lang="en-US" sz="1800" b="1" dirty="0"/>
              <a:t>		(permissions, users, </a:t>
            </a:r>
            <a:r>
              <a:rPr lang="en-US" sz="1800" b="1" dirty="0" err="1"/>
              <a:t>filesize,date</a:t>
            </a:r>
            <a:r>
              <a:rPr lang="en-US" sz="1800" b="1" dirty="0"/>
              <a:t>, and time are displayed).</a:t>
            </a:r>
          </a:p>
          <a:p>
            <a:r>
              <a:rPr lang="en-US" sz="1800" b="1" dirty="0"/>
              <a:t>		-a list all files including those beginning with a “.” / -R recursively list subdirectories 		encountered.</a:t>
            </a:r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0068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1800" dirty="0"/>
              <a:t>Create a new directory.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/>
              <a:t>Usage: </a:t>
            </a:r>
            <a:r>
              <a:rPr lang="en-US" sz="1800" dirty="0" err="1"/>
              <a:t>mkdir</a:t>
            </a:r>
            <a:r>
              <a:rPr lang="en-US" sz="1800" dirty="0"/>
              <a:t> &lt;directory-path&gt;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1800" dirty="0"/>
              <a:t>Remove a directory if its empty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/>
              <a:t>Usage: </a:t>
            </a:r>
            <a:r>
              <a:rPr lang="en-US" sz="1800" dirty="0" err="1"/>
              <a:t>rmdir</a:t>
            </a:r>
            <a:r>
              <a:rPr lang="en-US" sz="1800" dirty="0"/>
              <a:t> &lt;directory-path&gt;</a:t>
            </a:r>
            <a:br>
              <a:rPr lang="en-US" sz="1800" dirty="0"/>
            </a:br>
            <a:r>
              <a:rPr lang="en-US" sz="1800" b="1" dirty="0"/>
              <a:t>SYMBOLIC LINKS: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 err="1"/>
              <a:t>ln</a:t>
            </a:r>
            <a:r>
              <a:rPr lang="en-US" sz="1800" b="1" dirty="0"/>
              <a:t> 		</a:t>
            </a:r>
            <a:r>
              <a:rPr lang="en-US" sz="1800" dirty="0"/>
              <a:t>Create symbolic links between files or between directories.</a:t>
            </a:r>
          </a:p>
          <a:p>
            <a:r>
              <a:rPr lang="en-US" sz="1800" dirty="0"/>
              <a:t>			Usage: </a:t>
            </a:r>
            <a:r>
              <a:rPr lang="en-US" sz="1800" dirty="0" err="1"/>
              <a:t>ln</a:t>
            </a:r>
            <a:r>
              <a:rPr lang="en-US" sz="1800" dirty="0"/>
              <a:t> [options] &lt;file-to-be-linked&gt; &lt;new-file&gt;</a:t>
            </a:r>
          </a:p>
          <a:p>
            <a:r>
              <a:rPr lang="en-US" sz="1800" dirty="0"/>
              <a:t>			</a:t>
            </a:r>
            <a:r>
              <a:rPr lang="en-US" sz="1800" dirty="0" err="1"/>
              <a:t>ln</a:t>
            </a:r>
            <a:r>
              <a:rPr lang="en-US" sz="1800" dirty="0"/>
              <a:t> [options] &lt;directory-to-be-linked&gt; &lt;my-directory&gt;</a:t>
            </a:r>
          </a:p>
          <a:p>
            <a:r>
              <a:rPr lang="en-US" sz="1800" dirty="0"/>
              <a:t>			Options: -s allows linking across file systems and allows the display of the link’s 				name upon </a:t>
            </a:r>
            <a:r>
              <a:rPr lang="en-US" sz="1800" dirty="0" err="1"/>
              <a:t>ls</a:t>
            </a:r>
            <a:r>
              <a:rPr lang="en-US" sz="1800" dirty="0"/>
              <a:t> -l.</a:t>
            </a:r>
          </a:p>
          <a:p>
            <a:r>
              <a:rPr lang="en-US" sz="1800" dirty="0"/>
              <a:t>				</a:t>
            </a:r>
            <a:r>
              <a:rPr lang="en-US" sz="1800" dirty="0" err="1"/>
              <a:t>Eg</a:t>
            </a:r>
            <a:r>
              <a:rPr lang="en-US" sz="1800" dirty="0"/>
              <a:t>: </a:t>
            </a:r>
            <a:r>
              <a:rPr lang="en-US" sz="1800" dirty="0" err="1"/>
              <a:t>ln</a:t>
            </a:r>
            <a:r>
              <a:rPr lang="en-US" sz="1800" dirty="0"/>
              <a:t> -s course-file </a:t>
            </a:r>
            <a:r>
              <a:rPr lang="en-US" sz="1800" dirty="0" err="1"/>
              <a:t>myfile</a:t>
            </a:r>
            <a:endParaRPr lang="en-US" sz="1800" dirty="0"/>
          </a:p>
          <a:p>
            <a:r>
              <a:rPr lang="en-US" sz="1800" dirty="0"/>
              <a:t>				</a:t>
            </a:r>
            <a:r>
              <a:rPr lang="en-US" sz="1800" dirty="0" err="1"/>
              <a:t>Eg</a:t>
            </a:r>
            <a:r>
              <a:rPr lang="en-US" sz="1800" dirty="0"/>
              <a:t>: </a:t>
            </a:r>
            <a:r>
              <a:rPr lang="en-US" sz="1800" dirty="0" err="1"/>
              <a:t>ln</a:t>
            </a:r>
            <a:r>
              <a:rPr lang="en-US" sz="1800" dirty="0"/>
              <a:t> -s course-directory </a:t>
            </a:r>
            <a:r>
              <a:rPr lang="en-US" sz="1800" dirty="0" err="1"/>
              <a:t>myspace</a:t>
            </a:r>
            <a:endParaRPr lang="en-US" sz="1800" dirty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88490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TERMINAL</a:t>
            </a:r>
            <a:r>
              <a:rPr lang="en-US" sz="1800" dirty="0"/>
              <a:t> </a:t>
            </a:r>
            <a:r>
              <a:rPr lang="en-US" sz="1800" b="1" dirty="0"/>
              <a:t>COMMANDS: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sz="1800" b="1" dirty="0"/>
              <a:t> 		Clears the terminal.</a:t>
            </a:r>
          </a:p>
          <a:p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800" b="1" dirty="0"/>
              <a:t>		 Write a string to standard output.</a:t>
            </a:r>
          </a:p>
          <a:p>
            <a:r>
              <a:rPr lang="en-US" sz="1800" b="1" dirty="0"/>
              <a:t>			 Usage: echo “string” or</a:t>
            </a:r>
          </a:p>
          <a:p>
            <a:r>
              <a:rPr lang="en-US" sz="1800" b="1" dirty="0"/>
              <a:t>			 echo ‘string’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en-US" sz="1800" b="1" dirty="0"/>
              <a:t> 		Repeats commands.</a:t>
            </a:r>
          </a:p>
          <a:p>
            <a:r>
              <a:rPr lang="en-US" sz="1800" b="1" dirty="0"/>
              <a:t>			Usage: repeat &lt;number&gt; &lt;command&gt;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/>
              <a:t>INFORMATION COMMANDS: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r>
              <a:rPr lang="en-US" sz="1800" b="1" dirty="0"/>
              <a:t> 		Lists the commands typed during the session.</a:t>
            </a:r>
          </a:p>
          <a:p>
            <a:r>
              <a:rPr lang="en-US" sz="1800" b="1" dirty="0"/>
              <a:t>			Options: -r displays the list in reverse.</a:t>
            </a:r>
          </a:p>
        </p:txBody>
      </p:sp>
    </p:spTree>
    <p:extLst>
      <p:ext uri="{BB962C8B-B14F-4D97-AF65-F5344CB8AC3E}">
        <p14:creationId xmlns:p14="http://schemas.microsoft.com/office/powerpoint/2010/main" val="3534283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en-US" sz="1800" dirty="0"/>
              <a:t> 	</a:t>
            </a:r>
            <a:r>
              <a:rPr lang="en-US" sz="1800" b="1" dirty="0"/>
              <a:t>Displays</a:t>
            </a:r>
            <a:r>
              <a:rPr lang="en-US" sz="1800" dirty="0"/>
              <a:t> </a:t>
            </a:r>
            <a:r>
              <a:rPr lang="en-US" sz="1800" b="1" dirty="0"/>
              <a:t>the computer’s or server’s name on the terminal</a:t>
            </a:r>
            <a:r>
              <a:rPr lang="en-US" sz="1800" dirty="0"/>
              <a:t>.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who 		</a:t>
            </a:r>
            <a:r>
              <a:rPr lang="en-US" sz="1800" b="1" dirty="0"/>
              <a:t>Displays who is on the system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who am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/>
              <a:t>	Displays the invoking user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800" b="1" dirty="0"/>
              <a:t> 		Counts and displays the number of lines, words and characters of a file,</a:t>
            </a:r>
          </a:p>
          <a:p>
            <a:r>
              <a:rPr lang="en-US" sz="1800" b="1" dirty="0"/>
              <a:t>			Usage: </a:t>
            </a:r>
            <a:r>
              <a:rPr lang="en-US" sz="1800" b="1" dirty="0" err="1"/>
              <a:t>wc</a:t>
            </a:r>
            <a:r>
              <a:rPr lang="en-US" sz="1800" b="1" dirty="0"/>
              <a:t> [options] &lt;filename&gt;</a:t>
            </a:r>
          </a:p>
          <a:p>
            <a:r>
              <a:rPr lang="en-US" sz="1800" b="1" dirty="0"/>
              <a:t>			Options: -c count character only.</a:t>
            </a:r>
          </a:p>
          <a:p>
            <a:r>
              <a:rPr lang="en-US" sz="1800" b="1" dirty="0"/>
              <a:t>				  -l count lines only.</a:t>
            </a:r>
          </a:p>
          <a:p>
            <a:r>
              <a:rPr lang="en-US" sz="1800" b="1" dirty="0"/>
              <a:t>				  -w count words only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/>
              <a:t>Display Date and </a:t>
            </a:r>
            <a:r>
              <a:rPr lang="en-US" sz="1800" b="1" dirty="0" err="1"/>
              <a:t>cal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whatis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err="1"/>
              <a:t>whatis</a:t>
            </a:r>
            <a:r>
              <a:rPr lang="en-US" sz="1800" b="1" dirty="0"/>
              <a:t> </a:t>
            </a:r>
            <a:r>
              <a:rPr lang="en-US" sz="1800" b="1" dirty="0" err="1"/>
              <a:t>cp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err="1"/>
              <a:t>cp</a:t>
            </a:r>
            <a:r>
              <a:rPr lang="en-US" sz="1800" b="1" dirty="0"/>
              <a:t>(1)   - Copies files.</a:t>
            </a:r>
          </a:p>
          <a:p>
            <a:r>
              <a:rPr lang="en-US" sz="1800" b="1" dirty="0"/>
              <a:t>		</a:t>
            </a:r>
            <a:r>
              <a:rPr lang="en-US" sz="1800" b="1" dirty="0" err="1"/>
              <a:t>cp</a:t>
            </a:r>
            <a:r>
              <a:rPr lang="en-US" sz="1800" b="1" dirty="0"/>
              <a:t> ("1")                - copy files and directories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80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PERMISSIONS AND FILE STORAGE: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800" dirty="0"/>
              <a:t>		</a:t>
            </a:r>
            <a:r>
              <a:rPr lang="en-US" sz="1800" b="1" dirty="0"/>
              <a:t>Set the permission on a file or a directory</a:t>
            </a:r>
          </a:p>
          <a:p>
            <a:r>
              <a:rPr lang="en-US" sz="1800" b="1" dirty="0"/>
              <a:t>			Usage: </a:t>
            </a:r>
            <a:r>
              <a:rPr lang="en-US" sz="1800" b="1" dirty="0" err="1"/>
              <a:t>chmod</a:t>
            </a:r>
            <a:r>
              <a:rPr lang="en-US" sz="1800" b="1" dirty="0"/>
              <a:t> [options] &lt; permission&gt; 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sz="1800" b="1" dirty="0"/>
              <a:t> 		Change the password.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b="1" dirty="0"/>
              <a:t> 		Displays the amount of free and used disk space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du</a:t>
            </a:r>
            <a:r>
              <a:rPr lang="en-US" sz="1800" b="1" dirty="0"/>
              <a:t> 		Displays the amount of disk usage.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quota</a:t>
            </a:r>
            <a:r>
              <a:rPr lang="en-US" sz="1800" b="1" dirty="0"/>
              <a:t> 		Displays the amount of disk space used.</a:t>
            </a:r>
          </a:p>
          <a:p>
            <a:r>
              <a:rPr lang="en-US" sz="1800" b="1" dirty="0"/>
              <a:t>		Options: -v Display user’s quota on all file systems</a:t>
            </a:r>
            <a:br>
              <a:rPr lang="en-US" sz="1800" b="1" dirty="0"/>
            </a:br>
            <a:r>
              <a:rPr lang="en-US" sz="1800" b="1" dirty="0"/>
              <a:t>			</a:t>
            </a:r>
            <a:r>
              <a:rPr lang="nb-NO" sz="1800" b="1" dirty="0"/>
              <a:t>quota -v</a:t>
            </a:r>
          </a:p>
          <a:p>
            <a:r>
              <a:rPr lang="nb-NO" sz="1800" b="1" dirty="0"/>
              <a:t>			Disk quotas for user ecibat01 (uid ramesh_k): 11MB</a:t>
            </a:r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01993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b="1" dirty="0"/>
              <a:t>PROCESSES: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/>
              <a:t> 		Displays the active processes.</a:t>
            </a:r>
            <a:br>
              <a:rPr lang="en-US" sz="1800" b="1" dirty="0"/>
            </a:br>
            <a:r>
              <a:rPr lang="en-US" sz="1800" b="1" dirty="0"/>
              <a:t>		Includes the process number, process name and process time.</a:t>
            </a:r>
          </a:p>
          <a:p>
            <a:r>
              <a:rPr lang="en-US" sz="1800" b="1" dirty="0"/>
              <a:t>			Options: -a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kill</a:t>
            </a:r>
            <a:r>
              <a:rPr lang="en-US" sz="1800" b="1" dirty="0"/>
              <a:t> 		Terminates a process.</a:t>
            </a:r>
          </a:p>
          <a:p>
            <a:r>
              <a:rPr lang="en-US" sz="1800" b="1" dirty="0"/>
              <a:t>			Usage: kill [options] &lt;process-number&gt;</a:t>
            </a:r>
          </a:p>
          <a:p>
            <a:r>
              <a:rPr lang="en-US" sz="1800" b="1" dirty="0"/>
              <a:t>			Options: -9 absolute kill.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control z </a:t>
            </a:r>
            <a:r>
              <a:rPr lang="en-US" sz="1800" b="1" dirty="0"/>
              <a:t>	Stops a current process.</a:t>
            </a:r>
          </a:p>
        </p:txBody>
      </p:sp>
    </p:spTree>
    <p:extLst>
      <p:ext uri="{BB962C8B-B14F-4D97-AF65-F5344CB8AC3E}">
        <p14:creationId xmlns:p14="http://schemas.microsoft.com/office/powerpoint/2010/main" val="608540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ENVIRONMENT: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800" b="1" dirty="0"/>
              <a:t> 		Show all the environment variables.</a:t>
            </a:r>
          </a:p>
          <a:p>
            <a:r>
              <a:rPr lang="en-US" sz="1800" b="1" dirty="0"/>
              <a:t>		Usage: </a:t>
            </a:r>
            <a:r>
              <a:rPr lang="en-US" sz="1800" b="1" dirty="0" err="1"/>
              <a:t>env</a:t>
            </a:r>
            <a:endParaRPr lang="en-US" sz="1800" b="1" dirty="0"/>
          </a:p>
          <a:p>
            <a:r>
              <a:rPr lang="en-US" sz="1800" b="1" dirty="0"/>
              <a:t>			Some Environment variables:</a:t>
            </a:r>
          </a:p>
          <a:p>
            <a:r>
              <a:rPr lang="en-US" sz="1800" b="1" dirty="0"/>
              <a:t>			HOME : home directory</a:t>
            </a:r>
          </a:p>
          <a:p>
            <a:r>
              <a:rPr lang="en-US" sz="1800" b="1" dirty="0"/>
              <a:t>			PATH: search path for commands</a:t>
            </a:r>
          </a:p>
          <a:p>
            <a:r>
              <a:rPr lang="en-US" sz="1800" b="1" dirty="0"/>
              <a:t>			TERM: terminal type</a:t>
            </a:r>
          </a:p>
          <a:p>
            <a:r>
              <a:rPr lang="en-US" sz="1800" b="1" dirty="0"/>
              <a:t>			USER: username</a:t>
            </a:r>
          </a:p>
          <a:p>
            <a:r>
              <a:rPr lang="en-US" sz="1800" b="1" dirty="0"/>
              <a:t>			DISPLAY: the name of the machine to which the display is sent.</a:t>
            </a:r>
          </a:p>
          <a:p>
            <a:r>
              <a:rPr lang="en-US" sz="1800" b="1" dirty="0"/>
              <a:t>			SHELL: the current shell</a:t>
            </a:r>
          </a:p>
          <a:p>
            <a:r>
              <a:rPr lang="en-US" sz="1800" b="1" dirty="0"/>
              <a:t>			PWD: the current directory.</a:t>
            </a:r>
          </a:p>
          <a:p>
            <a:r>
              <a:rPr lang="en-US" sz="1800" b="1" dirty="0"/>
              <a:t>			EDITOR : the default text editor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9817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printenv</a:t>
            </a:r>
            <a:r>
              <a:rPr lang="en-US" sz="1800" b="1" dirty="0"/>
              <a:t> 		Show all or specified environment variable.</a:t>
            </a:r>
          </a:p>
          <a:p>
            <a:r>
              <a:rPr lang="en-US" sz="1800" b="1" dirty="0"/>
              <a:t>				Usage: </a:t>
            </a:r>
            <a:r>
              <a:rPr lang="en-US" sz="1800" b="1" dirty="0" err="1"/>
              <a:t>printenv</a:t>
            </a:r>
            <a:endParaRPr lang="en-US" sz="1800" b="1" dirty="0"/>
          </a:p>
          <a:p>
            <a:r>
              <a:rPr lang="en-US" sz="1800" b="1" dirty="0"/>
              <a:t>				</a:t>
            </a:r>
            <a:r>
              <a:rPr lang="en-US" sz="1800" b="1" dirty="0" err="1"/>
              <a:t>printenv</a:t>
            </a:r>
            <a:r>
              <a:rPr lang="en-US" sz="1800" b="1" dirty="0"/>
              <a:t> &lt;variable-name&gt; will print only this variable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setenv</a:t>
            </a:r>
            <a:r>
              <a:rPr lang="en-US" sz="1800" b="1" dirty="0"/>
              <a:t> 			Sets a particular environment variable.</a:t>
            </a:r>
          </a:p>
          <a:p>
            <a:r>
              <a:rPr lang="en-US" sz="1800" b="1" dirty="0"/>
              <a:t>				Usage: </a:t>
            </a:r>
            <a:r>
              <a:rPr lang="en-US" sz="1800" b="1" dirty="0" err="1"/>
              <a:t>setenv</a:t>
            </a:r>
            <a:r>
              <a:rPr lang="en-US" sz="1800" b="1" dirty="0"/>
              <a:t> &lt;variable-name&gt; &lt;value&gt;</a:t>
            </a:r>
          </a:p>
          <a:p>
            <a:r>
              <a:rPr lang="en-US" sz="1800" b="1" dirty="0"/>
              <a:t>				</a:t>
            </a:r>
            <a:r>
              <a:rPr lang="en-US" sz="1800" b="1" dirty="0" err="1"/>
              <a:t>Eg</a:t>
            </a:r>
            <a:r>
              <a:rPr lang="en-US" sz="1800" b="1" dirty="0"/>
              <a:t>: </a:t>
            </a:r>
            <a:r>
              <a:rPr lang="en-US" sz="1800" b="1" dirty="0" err="1"/>
              <a:t>setenv</a:t>
            </a:r>
            <a:r>
              <a:rPr lang="en-US" sz="1800" b="1" dirty="0"/>
              <a:t> EDITOR </a:t>
            </a:r>
            <a:r>
              <a:rPr lang="en-US" sz="1800" b="1" dirty="0" err="1"/>
              <a:t>emacs</a:t>
            </a:r>
            <a:r>
              <a:rPr lang="en-US" sz="1800" b="1" dirty="0"/>
              <a:t>.</a:t>
            </a:r>
          </a:p>
          <a:p>
            <a:r>
              <a:rPr lang="en-US" sz="1800" b="1" dirty="0"/>
              <a:t>				</a:t>
            </a:r>
            <a:r>
              <a:rPr lang="en-US" sz="1800" b="1" dirty="0" err="1"/>
              <a:t>setenv</a:t>
            </a:r>
            <a:r>
              <a:rPr lang="en-US" sz="1800" b="1" dirty="0"/>
              <a:t> DISPLAY bernini.arc.cmu.edu:0.0</a:t>
            </a:r>
            <a:br>
              <a:rPr lang="en-US" sz="1800" b="1" dirty="0"/>
            </a:br>
            <a:r>
              <a:rPr lang="en-US" sz="1800" b="1" dirty="0"/>
              <a:t>NETWORKING: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telnet</a:t>
            </a:r>
            <a:r>
              <a:rPr lang="en-US" sz="1800" b="1" dirty="0"/>
              <a:t> 			Connects to a remote computer.</a:t>
            </a:r>
            <a:br>
              <a:rPr lang="en-US" sz="1800" b="1" dirty="0"/>
            </a:br>
            <a:r>
              <a:rPr lang="en-US" sz="1800" b="1" dirty="0"/>
              <a:t>			Essential </a:t>
            </a:r>
            <a:r>
              <a:rPr lang="en-US" sz="1800" b="1" dirty="0" err="1"/>
              <a:t>telnetting</a:t>
            </a:r>
            <a:r>
              <a:rPr lang="en-US" sz="1800" b="1" dirty="0"/>
              <a:t> steps:</a:t>
            </a:r>
          </a:p>
          <a:p>
            <a:r>
              <a:rPr lang="en-US" sz="1800" b="1" dirty="0"/>
              <a:t>				telnet &lt;remote-hostname&gt;</a:t>
            </a:r>
          </a:p>
          <a:p>
            <a:r>
              <a:rPr lang="en-US" sz="1800" b="1" dirty="0"/>
              <a:t>				</a:t>
            </a:r>
            <a:r>
              <a:rPr lang="en-US" sz="1800" b="1" dirty="0" err="1"/>
              <a:t>Eg</a:t>
            </a:r>
            <a:r>
              <a:rPr lang="en-US" sz="1800" b="1" dirty="0"/>
              <a:t>: telnet janus.arc.cmu.edu</a:t>
            </a:r>
          </a:p>
        </p:txBody>
      </p:sp>
    </p:spTree>
    <p:extLst>
      <p:ext uri="{BB962C8B-B14F-4D97-AF65-F5344CB8AC3E}">
        <p14:creationId xmlns:p14="http://schemas.microsoft.com/office/powerpoint/2010/main" val="1862103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ftp</a:t>
            </a:r>
            <a:r>
              <a:rPr lang="en-US" sz="1800" dirty="0"/>
              <a:t> 		</a:t>
            </a:r>
            <a:r>
              <a:rPr lang="en-US" sz="1800" b="1" dirty="0"/>
              <a:t>File transfer program: Allows the get and put of files between computer accounts.</a:t>
            </a:r>
          </a:p>
          <a:p>
            <a:r>
              <a:rPr lang="en-US" sz="1800" b="1" dirty="0"/>
              <a:t>			Usage: ftp &lt;remote-hostname&gt;</a:t>
            </a:r>
          </a:p>
          <a:p>
            <a:r>
              <a:rPr lang="en-US" sz="1800" b="1" dirty="0"/>
              <a:t>			Inside 	ftp:	 put &lt;local-filename&gt;</a:t>
            </a:r>
          </a:p>
          <a:p>
            <a:r>
              <a:rPr lang="en-US" sz="1800" b="1" dirty="0"/>
              <a:t>					get &lt;remote-filename&gt;</a:t>
            </a:r>
          </a:p>
          <a:p>
            <a:r>
              <a:rPr lang="en-US" sz="1800" b="1" dirty="0"/>
              <a:t>					</a:t>
            </a:r>
            <a:r>
              <a:rPr lang="en-US" sz="1800" b="1" dirty="0" err="1"/>
              <a:t>mget</a:t>
            </a:r>
            <a:r>
              <a:rPr lang="en-US" sz="1800" b="1" dirty="0"/>
              <a:t> &lt;filename&gt;gets multiple files.</a:t>
            </a:r>
          </a:p>
          <a:p>
            <a:r>
              <a:rPr lang="en-US" sz="1800" b="1" dirty="0"/>
              <a:t>					</a:t>
            </a:r>
            <a:r>
              <a:rPr lang="en-US" sz="1800" b="1" dirty="0" err="1"/>
              <a:t>eg</a:t>
            </a:r>
            <a:r>
              <a:rPr lang="en-US" sz="1800" b="1" dirty="0"/>
              <a:t>: </a:t>
            </a:r>
            <a:r>
              <a:rPr lang="en-US" sz="1800" b="1" dirty="0" err="1"/>
              <a:t>mget</a:t>
            </a:r>
            <a:r>
              <a:rPr lang="en-US" sz="1800" b="1" dirty="0"/>
              <a:t> *	</a:t>
            </a:r>
          </a:p>
          <a:p>
            <a:r>
              <a:rPr lang="en-US" sz="1800" b="1" dirty="0"/>
              <a:t>					</a:t>
            </a:r>
            <a:r>
              <a:rPr lang="en-US" sz="1800" b="1" dirty="0" err="1"/>
              <a:t>mput</a:t>
            </a:r>
            <a:r>
              <a:rPr lang="en-US" sz="1800" b="1" dirty="0"/>
              <a:t> &lt;filename&gt; puts multiple files.</a:t>
            </a:r>
          </a:p>
          <a:p>
            <a:r>
              <a:rPr lang="en-US" sz="1800" b="1" dirty="0"/>
              <a:t>					</a:t>
            </a:r>
            <a:r>
              <a:rPr lang="en-US" sz="1800" b="1" dirty="0" err="1"/>
              <a:t>eg</a:t>
            </a:r>
            <a:r>
              <a:rPr lang="en-US" sz="1800" b="1" dirty="0"/>
              <a:t> </a:t>
            </a:r>
            <a:r>
              <a:rPr lang="en-US" sz="1800" b="1" dirty="0" err="1"/>
              <a:t>mput</a:t>
            </a:r>
            <a:r>
              <a:rPr lang="en-US" sz="1800" b="1" dirty="0"/>
              <a:t> *</a:t>
            </a:r>
          </a:p>
          <a:p>
            <a:r>
              <a:rPr lang="en-US" sz="1800" b="1" dirty="0"/>
              <a:t>					</a:t>
            </a:r>
            <a:r>
              <a:rPr lang="en-US" sz="1800" b="1" dirty="0" err="1"/>
              <a:t>lcd</a:t>
            </a:r>
            <a:r>
              <a:rPr lang="en-US" sz="1800" b="1" dirty="0"/>
              <a:t> changes the local directory.</a:t>
            </a:r>
          </a:p>
          <a:p>
            <a:r>
              <a:rPr lang="en-US" sz="1800" b="1" dirty="0"/>
              <a:t>					help lists all ftp commands.</a:t>
            </a:r>
          </a:p>
          <a:p>
            <a:r>
              <a:rPr lang="en-US" sz="1800" b="1" dirty="0"/>
              <a:t>					quit or bye exits ftp.</a:t>
            </a:r>
          </a:p>
        </p:txBody>
      </p:sp>
    </p:spTree>
    <p:extLst>
      <p:ext uri="{BB962C8B-B14F-4D97-AF65-F5344CB8AC3E}">
        <p14:creationId xmlns:p14="http://schemas.microsoft.com/office/powerpoint/2010/main" val="100537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– An Introduction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57083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UNIX operating system is a set of programs that act as a link between the computer and the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computer programs that allocate the system resources and coordinate all the details of the computer's internals is called the operating system or kernel.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Unix was originally developed in 1969 by a group of AT&amp;T employees at Bell Labs, including Ken Thompson, Dennis Ritchie.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UNIX is a multi-user, multi-tasking and time sharing operating system.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UNIX is a machine independent operating system (Portable)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UNIX has a very organized file and directory system that allows users to organize and maintain files.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67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finger</a:t>
            </a:r>
            <a:r>
              <a:rPr lang="en-US" sz="1800" b="1" dirty="0"/>
              <a:t> 		Display information about local or remote users.</a:t>
            </a:r>
          </a:p>
          <a:p>
            <a:r>
              <a:rPr lang="en-US" sz="1800" b="1" dirty="0"/>
              <a:t>			Usage: finger &lt;user-name&gt;</a:t>
            </a:r>
          </a:p>
          <a:p>
            <a:r>
              <a:rPr lang="en-US" sz="1800" b="1" dirty="0"/>
              <a:t>			finger &lt;user-id&gt;</a:t>
            </a:r>
          </a:p>
          <a:p>
            <a:endParaRPr lang="en-US" sz="1800" b="1" dirty="0"/>
          </a:p>
          <a:p>
            <a:r>
              <a:rPr lang="en-US" sz="1800" b="1" dirty="0"/>
              <a:t>UNIX FILTERS: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800" b="1" dirty="0"/>
              <a:t> 		Search a file for a matching pattern or regular expression.</a:t>
            </a:r>
          </a:p>
          <a:p>
            <a:r>
              <a:rPr lang="en-US" sz="1800" b="1" dirty="0"/>
              <a:t>			Usage: </a:t>
            </a:r>
            <a:r>
              <a:rPr lang="en-US" sz="1800" b="1" dirty="0" err="1"/>
              <a:t>grep</a:t>
            </a:r>
            <a:r>
              <a:rPr lang="en-US" sz="1800" b="1" dirty="0"/>
              <a:t> [options] &lt;regular-expression&gt; &lt;file-name&gt;</a:t>
            </a:r>
          </a:p>
          <a:p>
            <a:r>
              <a:rPr lang="en-US" sz="1800" b="1" dirty="0"/>
              <a:t>			Options: -n print lines and line numbers</a:t>
            </a:r>
          </a:p>
          <a:p>
            <a:r>
              <a:rPr lang="en-US" sz="1800" b="1" dirty="0"/>
              <a:t>			-v prints all the lines that do not contain the expression.</a:t>
            </a:r>
          </a:p>
          <a:p>
            <a:r>
              <a:rPr lang="en-US" sz="1800" b="1" dirty="0"/>
              <a:t>				</a:t>
            </a:r>
            <a:r>
              <a:rPr lang="en-US" sz="1800" b="1" dirty="0" err="1"/>
              <a:t>Eg</a:t>
            </a:r>
            <a:r>
              <a:rPr lang="en-US" sz="1800" b="1" dirty="0"/>
              <a:t>: </a:t>
            </a:r>
            <a:r>
              <a:rPr lang="en-US" sz="1800" b="1" dirty="0" err="1"/>
              <a:t>grep</a:t>
            </a:r>
            <a:r>
              <a:rPr lang="en-US" sz="1800" b="1" dirty="0"/>
              <a:t> [a-z]*.C filename</a:t>
            </a:r>
          </a:p>
          <a:p>
            <a:r>
              <a:rPr lang="en-US" sz="1800" b="1" dirty="0"/>
              <a:t>				</a:t>
            </a:r>
            <a:r>
              <a:rPr lang="en-US" sz="1800" b="1" dirty="0" err="1"/>
              <a:t>grep</a:t>
            </a:r>
            <a:r>
              <a:rPr lang="en-US" sz="1800" b="1" dirty="0"/>
              <a:t> *[SITE]* filename</a:t>
            </a:r>
          </a:p>
        </p:txBody>
      </p:sp>
    </p:spTree>
    <p:extLst>
      <p:ext uri="{BB962C8B-B14F-4D97-AF65-F5344CB8AC3E}">
        <p14:creationId xmlns:p14="http://schemas.microsoft.com/office/powerpoint/2010/main" val="1073993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77500" lnSpcReduction="20000"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spell</a:t>
            </a:r>
            <a:r>
              <a:rPr lang="en-US" sz="1800" b="1" dirty="0"/>
              <a:t>     	To report the incorrect spells  </a:t>
            </a:r>
            <a:br>
              <a:rPr lang="en-US" sz="1800" b="1" dirty="0"/>
            </a:br>
            <a:r>
              <a:rPr lang="en-US" sz="1800" b="1" dirty="0"/>
              <a:t>			Usage: </a:t>
            </a:r>
            <a:r>
              <a:rPr lang="en-US" sz="1800" b="1" dirty="0" err="1"/>
              <a:t>Welcom</a:t>
            </a:r>
            <a:r>
              <a:rPr lang="en-US" sz="1800" b="1" dirty="0"/>
              <a:t> to </a:t>
            </a:r>
            <a:r>
              <a:rPr lang="en-US" sz="1800" b="1" dirty="0" err="1"/>
              <a:t>Learneng</a:t>
            </a:r>
            <a:r>
              <a:rPr lang="en-US" sz="1800" b="1" dirty="0"/>
              <a:t>  </a:t>
            </a:r>
            <a:r>
              <a:rPr lang="en-US" sz="1800" b="1" dirty="0" err="1"/>
              <a:t>ctrl+d</a:t>
            </a:r>
            <a:br>
              <a:rPr lang="en-US" sz="1800" b="1" dirty="0"/>
            </a:br>
            <a:r>
              <a:rPr lang="en-US" sz="1800" b="1" dirty="0"/>
              <a:t>				Welcome</a:t>
            </a:r>
          </a:p>
          <a:p>
            <a:r>
              <a:rPr lang="en-US" sz="1800" b="1" dirty="0"/>
              <a:t>				Learning</a:t>
            </a:r>
            <a:br>
              <a:rPr lang="en-US" sz="1800" b="1" dirty="0"/>
            </a:br>
            <a:endParaRPr lang="en-US" sz="1800" b="1" dirty="0"/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800" b="1" dirty="0"/>
              <a:t>		To print top 10 lines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800" b="1" dirty="0"/>
              <a:t>		To Print 10 lines from the bottom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		</a:t>
            </a:r>
            <a:r>
              <a:rPr lang="en-US" sz="1800" b="1" dirty="0"/>
              <a:t>sorts the contents of a text file, line by line.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1800" b="1" dirty="0"/>
              <a:t>		Search the system for filenames</a:t>
            </a:r>
          </a:p>
          <a:p>
            <a:r>
              <a:rPr lang="en-US" sz="1800" b="1" dirty="0"/>
              <a:t>			Usage: find &lt;pathname&gt; &lt;condition&gt;</a:t>
            </a:r>
            <a:br>
              <a:rPr lang="en-US" sz="1800" b="1" dirty="0"/>
            </a:br>
            <a:endParaRPr lang="en-US" sz="1800" b="1" dirty="0"/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800" b="1" dirty="0"/>
              <a:t>		Compare 2 files.</a:t>
            </a:r>
          </a:p>
          <a:p>
            <a:r>
              <a:rPr lang="en-US" sz="1800" b="1" dirty="0"/>
              <a:t>			Usage: </a:t>
            </a:r>
            <a:r>
              <a:rPr lang="en-US" sz="1800" b="1" dirty="0" err="1"/>
              <a:t>cmp</a:t>
            </a:r>
            <a:r>
              <a:rPr lang="en-US" sz="1800" b="1" dirty="0"/>
              <a:t> &lt;file1&gt; &lt;file2&gt;</a:t>
            </a:r>
            <a:br>
              <a:rPr lang="en-US" sz="1800" b="1" dirty="0"/>
            </a:br>
            <a:endParaRPr lang="en-US" sz="1800" b="1" dirty="0"/>
          </a:p>
          <a:p>
            <a:r>
              <a:rPr lang="en-US" sz="1800" b="1" dirty="0"/>
              <a:t>diff		Reports the lines that differ between 2 files</a:t>
            </a:r>
            <a:br>
              <a:rPr lang="en-US" sz="1800" b="1" dirty="0"/>
            </a:br>
            <a:r>
              <a:rPr lang="en-US" sz="1800" b="1" dirty="0"/>
              <a:t>			Usage: </a:t>
            </a:r>
            <a:r>
              <a:rPr lang="en-US" sz="1800" b="1" dirty="0" err="1"/>
              <a:t>cmp</a:t>
            </a:r>
            <a:r>
              <a:rPr lang="en-US" sz="1800" b="1" dirty="0"/>
              <a:t> &lt;file1&gt; &lt;file2&gt;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3335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-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latin typeface="Verdana" pitchFamily="34" charset="0"/>
              </a:rPr>
              <a:t>Modes of operation of Vi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  1) Command mode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 2) Insert mode</a:t>
            </a:r>
          </a:p>
          <a:p>
            <a:pPr lvl="2">
              <a:buFontTx/>
              <a:buNone/>
            </a:pPr>
            <a:r>
              <a:rPr lang="en-US" altLang="en-US" b="1" dirty="0">
                <a:latin typeface="Verdana" pitchFamily="34" charset="0"/>
              </a:rPr>
              <a:t>COMMAND MODE</a:t>
            </a:r>
          </a:p>
          <a:p>
            <a:pPr lvl="2"/>
            <a:r>
              <a:rPr lang="en-US" altLang="en-US" dirty="0">
                <a:latin typeface="Verdana" pitchFamily="34" charset="0"/>
              </a:rPr>
              <a:t>	Vi starts up with this mode.</a:t>
            </a:r>
          </a:p>
          <a:p>
            <a:pPr lvl="2"/>
            <a:r>
              <a:rPr lang="en-US" altLang="en-US" dirty="0">
                <a:latin typeface="Verdana" pitchFamily="34" charset="0"/>
              </a:rPr>
              <a:t>	Whatever we type in this mode is taken as a command and not as a</a:t>
            </a:r>
            <a:br>
              <a:rPr lang="en-US" altLang="en-US" dirty="0">
                <a:latin typeface="Verdana" pitchFamily="34" charset="0"/>
              </a:rPr>
            </a:br>
            <a:r>
              <a:rPr lang="en-US" altLang="en-US" dirty="0">
                <a:latin typeface="Verdana" pitchFamily="34" charset="0"/>
              </a:rPr>
              <a:t>  text that needs to be inserted into the file.</a:t>
            </a:r>
          </a:p>
          <a:p>
            <a:pPr lvl="2"/>
            <a:r>
              <a:rPr lang="en-US" altLang="en-US" dirty="0">
                <a:latin typeface="Verdana" pitchFamily="34" charset="0"/>
              </a:rPr>
              <a:t>	This mode helps us to move around the file.</a:t>
            </a:r>
          </a:p>
          <a:p>
            <a:pPr lvl="2">
              <a:buFontTx/>
              <a:buNone/>
            </a:pPr>
            <a:r>
              <a:rPr lang="en-US" altLang="en-US" b="1" dirty="0">
                <a:latin typeface="Verdana" pitchFamily="34" charset="0"/>
              </a:rPr>
              <a:t>INSERT MODE</a:t>
            </a:r>
          </a:p>
          <a:p>
            <a:pPr lvl="2"/>
            <a:r>
              <a:rPr lang="en-US" altLang="en-US" dirty="0">
                <a:latin typeface="Verdana" pitchFamily="34" charset="0"/>
              </a:rPr>
              <a:t>	We must give '</a:t>
            </a:r>
            <a:r>
              <a:rPr lang="en-US" altLang="en-US" dirty="0" err="1">
                <a:latin typeface="Verdana" pitchFamily="34" charset="0"/>
              </a:rPr>
              <a:t>i</a:t>
            </a:r>
            <a:r>
              <a:rPr lang="en-US" altLang="en-US" dirty="0">
                <a:latin typeface="Verdana" pitchFamily="34" charset="0"/>
              </a:rPr>
              <a:t>' to get into insert mode from the command mode.</a:t>
            </a:r>
          </a:p>
          <a:p>
            <a:pPr lvl="2"/>
            <a:r>
              <a:rPr lang="en-US" altLang="en-US" dirty="0">
                <a:latin typeface="Verdana" pitchFamily="34" charset="0"/>
              </a:rPr>
              <a:t>	This text that we type will get into the file only on this mode.</a:t>
            </a:r>
          </a:p>
          <a:p>
            <a:pPr lvl="2"/>
            <a:r>
              <a:rPr lang="en-US" altLang="en-US" dirty="0">
                <a:latin typeface="Verdana" pitchFamily="34" charset="0"/>
              </a:rPr>
              <a:t>	We must give ESC (escape) to quit from the insert mode and get into the command mode.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05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-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b="1" dirty="0">
                <a:latin typeface="Verdana" pitchFamily="34" charset="0"/>
              </a:rPr>
              <a:t>Vi Commands</a:t>
            </a:r>
          </a:p>
          <a:p>
            <a:pPr lvl="2"/>
            <a:endParaRPr lang="en-US" altLang="en-US" b="1" dirty="0">
              <a:latin typeface="Verdana" pitchFamily="34" charset="0"/>
            </a:endParaRPr>
          </a:p>
          <a:p>
            <a:pPr lvl="2"/>
            <a:r>
              <a:rPr lang="en-US" altLang="en-US" dirty="0">
                <a:latin typeface="Verdana" pitchFamily="34" charset="0"/>
              </a:rPr>
              <a:t>	</a:t>
            </a:r>
            <a:r>
              <a:rPr lang="en-US" altLang="en-US" b="1" dirty="0">
                <a:latin typeface="Verdana" pitchFamily="34" charset="0"/>
              </a:rPr>
              <a:t>Entering into Vi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Command used : 1) </a:t>
            </a:r>
            <a:r>
              <a:rPr lang="en-US" altLang="en-US" b="1" dirty="0">
                <a:latin typeface="Verdana" pitchFamily="34" charset="0"/>
              </a:rPr>
              <a:t>vi</a:t>
            </a:r>
            <a:r>
              <a:rPr lang="en-US" altLang="en-US" dirty="0">
                <a:latin typeface="Verdana" pitchFamily="34" charset="0"/>
              </a:rPr>
              <a:t> </a:t>
            </a:r>
            <a:r>
              <a:rPr lang="en-US" altLang="en-US" dirty="0" err="1">
                <a:latin typeface="Verdana" pitchFamily="34" charset="0"/>
              </a:rPr>
              <a:t>file_name</a:t>
            </a:r>
            <a:r>
              <a:rPr lang="en-US" altLang="en-US" dirty="0">
                <a:latin typeface="Verdana" pitchFamily="34" charset="0"/>
              </a:rPr>
              <a:t>  2) </a:t>
            </a:r>
            <a:r>
              <a:rPr lang="en-US" altLang="en-US" b="1" dirty="0">
                <a:latin typeface="Verdana" pitchFamily="34" charset="0"/>
              </a:rPr>
              <a:t>view</a:t>
            </a:r>
            <a:r>
              <a:rPr lang="en-US" altLang="en-US" dirty="0">
                <a:latin typeface="Verdana" pitchFamily="34" charset="0"/>
              </a:rPr>
              <a:t> </a:t>
            </a:r>
            <a:r>
              <a:rPr lang="en-US" altLang="en-US" dirty="0" err="1">
                <a:latin typeface="Verdana" pitchFamily="34" charset="0"/>
              </a:rPr>
              <a:t>file_name</a:t>
            </a:r>
            <a:endParaRPr lang="en-US" altLang="en-US" dirty="0">
              <a:latin typeface="Verdana" pitchFamily="34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b="1" dirty="0">
                <a:latin typeface="Verdana" pitchFamily="34" charset="0"/>
              </a:rPr>
              <a:t>NOTE :</a:t>
            </a:r>
            <a:r>
              <a:rPr lang="en-US" altLang="en-US" dirty="0">
                <a:latin typeface="Verdana" pitchFamily="34" charset="0"/>
              </a:rPr>
              <a:t> "view" command will open the file in read only mode</a:t>
            </a:r>
          </a:p>
          <a:p>
            <a:pPr lvl="2">
              <a:buFontTx/>
              <a:buNone/>
            </a:pPr>
            <a:endParaRPr lang="en-US" altLang="en-US" dirty="0">
              <a:latin typeface="Verdana" pitchFamily="34" charset="0"/>
            </a:endParaRPr>
          </a:p>
          <a:p>
            <a:pPr lvl="2"/>
            <a:r>
              <a:rPr lang="en-US" altLang="en-US" dirty="0">
                <a:latin typeface="Verdana" pitchFamily="34" charset="0"/>
              </a:rPr>
              <a:t>	</a:t>
            </a:r>
            <a:r>
              <a:rPr lang="en-US" altLang="en-US" b="1" dirty="0">
                <a:latin typeface="Verdana" pitchFamily="34" charset="0"/>
              </a:rPr>
              <a:t>Moving by word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w --&gt; beginning of next word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nw</a:t>
            </a:r>
            <a:r>
              <a:rPr lang="en-US" altLang="en-US" dirty="0">
                <a:latin typeface="Verdana" pitchFamily="34" charset="0"/>
              </a:rPr>
              <a:t> --&gt; beginning of nth word	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b --&gt; back to previous word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nb</a:t>
            </a:r>
            <a:r>
              <a:rPr lang="en-US" altLang="en-US" dirty="0">
                <a:latin typeface="Verdana" pitchFamily="34" charset="0"/>
              </a:rPr>
              <a:t> --&gt; back to nth previous word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e --&gt; end of next word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ne --&gt; end of nth next word</a:t>
            </a:r>
          </a:p>
          <a:p>
            <a:pPr lvl="2">
              <a:buFontTx/>
              <a:buNone/>
            </a:pPr>
            <a:endParaRPr lang="en-US" altLang="en-US" dirty="0">
              <a:latin typeface="Verdana" pitchFamily="34" charset="0"/>
            </a:endParaRPr>
          </a:p>
          <a:p>
            <a:pPr lvl="2">
              <a:buFontTx/>
              <a:buNone/>
            </a:pPr>
            <a:endParaRPr lang="en-US" altLang="en-US" dirty="0">
              <a:latin typeface="Verdana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75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-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77500" lnSpcReduction="20000"/>
          </a:bodyPr>
          <a:lstStyle/>
          <a:p>
            <a:pPr lvl="2"/>
            <a:r>
              <a:rPr lang="en-US" altLang="en-US" dirty="0">
                <a:latin typeface="Verdana" pitchFamily="34" charset="0"/>
              </a:rPr>
              <a:t> </a:t>
            </a:r>
            <a:r>
              <a:rPr lang="en-US" altLang="en-US" b="1" dirty="0">
                <a:latin typeface="Verdana" pitchFamily="34" charset="0"/>
              </a:rPr>
              <a:t>Moving by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down arrow --&gt; move down one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up arrow --&gt; move up one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j --&gt; down one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k --&gt; up one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+ --&gt; </a:t>
            </a:r>
            <a:r>
              <a:rPr lang="en-US" altLang="en-US" dirty="0" err="1">
                <a:latin typeface="Verdana" pitchFamily="34" charset="0"/>
              </a:rPr>
              <a:t>begenning</a:t>
            </a:r>
            <a:r>
              <a:rPr lang="en-US" altLang="en-US" dirty="0">
                <a:latin typeface="Verdana" pitchFamily="34" charset="0"/>
              </a:rPr>
              <a:t> of next line down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- --&gt; </a:t>
            </a:r>
            <a:r>
              <a:rPr lang="en-US" altLang="en-US" dirty="0" err="1">
                <a:latin typeface="Verdana" pitchFamily="34" charset="0"/>
              </a:rPr>
              <a:t>begenning</a:t>
            </a:r>
            <a:r>
              <a:rPr lang="en-US" altLang="en-US" dirty="0">
                <a:latin typeface="Verdana" pitchFamily="34" charset="0"/>
              </a:rPr>
              <a:t> of next line up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^ --&gt; first character of current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$ --&gt; last character of the current line</a:t>
            </a:r>
          </a:p>
          <a:p>
            <a:pPr lvl="2">
              <a:buFontTx/>
              <a:buNone/>
            </a:pPr>
            <a:endParaRPr lang="en-US" altLang="en-US" dirty="0">
              <a:latin typeface="Verdana" pitchFamily="34" charset="0"/>
            </a:endParaRPr>
          </a:p>
          <a:p>
            <a:pPr lvl="2"/>
            <a:r>
              <a:rPr lang="en-US" altLang="en-US" b="1" dirty="0">
                <a:latin typeface="Verdana" pitchFamily="34" charset="0"/>
              </a:rPr>
              <a:t> Moving by block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( --&gt; beginning of the </a:t>
            </a:r>
            <a:r>
              <a:rPr lang="en-US" altLang="en-US" dirty="0" err="1">
                <a:latin typeface="Verdana" pitchFamily="34" charset="0"/>
              </a:rPr>
              <a:t>sentance</a:t>
            </a:r>
            <a:endParaRPr lang="en-US" altLang="en-US" dirty="0">
              <a:latin typeface="Verdana" pitchFamily="34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) --&gt; end of the </a:t>
            </a:r>
            <a:r>
              <a:rPr lang="en-US" altLang="en-US" dirty="0" err="1">
                <a:latin typeface="Verdana" pitchFamily="34" charset="0"/>
              </a:rPr>
              <a:t>sentance</a:t>
            </a:r>
            <a:endParaRPr lang="en-US" altLang="en-US" dirty="0">
              <a:latin typeface="Verdana" pitchFamily="34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{ --&gt; </a:t>
            </a:r>
            <a:r>
              <a:rPr lang="en-US" altLang="en-US" dirty="0" err="1">
                <a:latin typeface="Verdana" pitchFamily="34" charset="0"/>
              </a:rPr>
              <a:t>begining</a:t>
            </a:r>
            <a:r>
              <a:rPr lang="en-US" altLang="en-US" dirty="0">
                <a:latin typeface="Verdana" pitchFamily="34" charset="0"/>
              </a:rPr>
              <a:t> of the paragraph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} --&gt; end of the paragraph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57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-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77500" lnSpcReduction="20000"/>
          </a:bodyPr>
          <a:lstStyle/>
          <a:p>
            <a:pPr lvl="2"/>
            <a:r>
              <a:rPr lang="en-US" altLang="en-US" dirty="0">
                <a:latin typeface="Verdana" pitchFamily="34" charset="0"/>
              </a:rPr>
              <a:t> </a:t>
            </a:r>
            <a:r>
              <a:rPr lang="en-US" altLang="en-US" b="1" dirty="0">
                <a:latin typeface="Verdana" pitchFamily="34" charset="0"/>
              </a:rPr>
              <a:t>Moving by screen</a:t>
            </a:r>
          </a:p>
          <a:p>
            <a:pPr lvl="2">
              <a:buFontTx/>
              <a:buNone/>
            </a:pPr>
            <a:endParaRPr lang="en-US" altLang="en-US" dirty="0">
              <a:latin typeface="Verdana" pitchFamily="34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ctrl + f --&gt; forward 1 screen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ctrl + b --&gt; backward 1 screen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ctrl + d --&gt; down 1/2 screen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ctrl + u --&gt; up 1/2 screen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H --&gt; top line on screen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M --&gt; mid screen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L --&gt; last line on screen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</a:t>
            </a:r>
          </a:p>
          <a:p>
            <a:pPr lvl="2"/>
            <a:r>
              <a:rPr lang="en-US" altLang="en-US" dirty="0">
                <a:latin typeface="Verdana" pitchFamily="34" charset="0"/>
              </a:rPr>
              <a:t>	</a:t>
            </a:r>
            <a:r>
              <a:rPr lang="en-US" altLang="en-US" b="1" dirty="0">
                <a:latin typeface="Verdana" pitchFamily="34" charset="0"/>
              </a:rPr>
              <a:t>Moving within the file</a:t>
            </a:r>
          </a:p>
          <a:p>
            <a:pPr lvl="2">
              <a:buFontTx/>
              <a:buNone/>
            </a:pPr>
            <a:endParaRPr lang="en-US" altLang="en-US" dirty="0">
              <a:latin typeface="Verdana" pitchFamily="34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1G --&gt; first line in the file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G --&gt; last line in the file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nG</a:t>
            </a:r>
            <a:r>
              <a:rPr lang="en-US" altLang="en-US" dirty="0">
                <a:latin typeface="Verdana" pitchFamily="34" charset="0"/>
              </a:rPr>
              <a:t> --&gt; nth line in the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59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-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77500" lnSpcReduction="20000"/>
          </a:bodyPr>
          <a:lstStyle/>
          <a:p>
            <a:pPr lvl="2"/>
            <a:r>
              <a:rPr lang="en-US" altLang="en-US" dirty="0">
                <a:latin typeface="Verdana" pitchFamily="34" charset="0"/>
              </a:rPr>
              <a:t> </a:t>
            </a:r>
            <a:r>
              <a:rPr lang="en-US" altLang="en-US" b="1" dirty="0">
                <a:latin typeface="Verdana" pitchFamily="34" charset="0"/>
              </a:rPr>
              <a:t>Inserting text</a:t>
            </a:r>
            <a:endParaRPr lang="en-US" altLang="en-US" dirty="0">
              <a:latin typeface="Verdana" pitchFamily="34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i</a:t>
            </a:r>
            <a:r>
              <a:rPr lang="en-US" altLang="en-US" dirty="0">
                <a:latin typeface="Verdana" pitchFamily="34" charset="0"/>
              </a:rPr>
              <a:t> --&gt; insert test after cursor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I --&gt; insert text at the beginning of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a --&gt; append test after cursor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A --&gt; append test at the end of the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o --&gt; open a blank line after the current line for inserting text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O --&gt; open a blank line before the current line for inserting </a:t>
            </a:r>
            <a:br>
              <a:rPr lang="en-US" altLang="en-US" dirty="0">
                <a:latin typeface="Verdana" pitchFamily="34" charset="0"/>
              </a:rPr>
            </a:br>
            <a:r>
              <a:rPr lang="en-US" altLang="en-US" dirty="0">
                <a:latin typeface="Verdana" pitchFamily="34" charset="0"/>
              </a:rPr>
              <a:t>		text</a:t>
            </a:r>
          </a:p>
          <a:p>
            <a:pPr lvl="2"/>
            <a:r>
              <a:rPr lang="en-US" altLang="en-US" dirty="0">
                <a:latin typeface="Verdana" pitchFamily="34" charset="0"/>
              </a:rPr>
              <a:t> </a:t>
            </a:r>
            <a:r>
              <a:rPr lang="en-US" altLang="en-US" b="1" dirty="0">
                <a:latin typeface="Verdana" pitchFamily="34" charset="0"/>
              </a:rPr>
              <a:t>Exiting vi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:q --&gt; quit - if you have made any changes, vi will warn you 			of this, and you'll need to use one of the other quits.		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:w --&gt; write edit buffer to disk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:w </a:t>
            </a:r>
            <a:r>
              <a:rPr lang="en-US" altLang="en-US" dirty="0" err="1">
                <a:latin typeface="Verdana" pitchFamily="34" charset="0"/>
              </a:rPr>
              <a:t>file_name</a:t>
            </a:r>
            <a:r>
              <a:rPr lang="en-US" altLang="en-US" dirty="0">
                <a:latin typeface="Verdana" pitchFamily="34" charset="0"/>
              </a:rPr>
              <a:t> --&gt; write edit buffer to disk as filename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:</a:t>
            </a:r>
            <a:r>
              <a:rPr lang="en-US" altLang="en-US" dirty="0" err="1">
                <a:latin typeface="Verdana" pitchFamily="34" charset="0"/>
              </a:rPr>
              <a:t>wq</a:t>
            </a:r>
            <a:r>
              <a:rPr lang="en-US" altLang="en-US" dirty="0">
                <a:latin typeface="Verdana" pitchFamily="34" charset="0"/>
              </a:rPr>
              <a:t> --&gt; write edit buffer to disk and quit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ZZ --&gt; write edit buffer to disk and quit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:q! --&gt; quit without writing edit buffer to disk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63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-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77500" lnSpcReduction="20000"/>
          </a:bodyPr>
          <a:lstStyle/>
          <a:p>
            <a:pPr lvl="2"/>
            <a:r>
              <a:rPr lang="en-US" altLang="en-US" dirty="0">
                <a:latin typeface="Verdana" pitchFamily="34" charset="0"/>
              </a:rPr>
              <a:t> </a:t>
            </a:r>
            <a:r>
              <a:rPr lang="en-US" altLang="en-US" b="1" dirty="0">
                <a:latin typeface="Verdana" pitchFamily="34" charset="0"/>
              </a:rPr>
              <a:t>Deleting text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x --&gt; delete character at the cursor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dh --&gt; delete the character before the cursor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nx</a:t>
            </a:r>
            <a:r>
              <a:rPr lang="en-US" altLang="en-US" dirty="0">
                <a:latin typeface="Verdana" pitchFamily="34" charset="0"/>
              </a:rPr>
              <a:t> --&gt; delete n characters at the cursor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dw</a:t>
            </a:r>
            <a:r>
              <a:rPr lang="en-US" altLang="en-US" dirty="0">
                <a:latin typeface="Verdana" pitchFamily="34" charset="0"/>
              </a:rPr>
              <a:t> --&gt; delete the next word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db</a:t>
            </a:r>
            <a:r>
              <a:rPr lang="en-US" altLang="en-US" dirty="0">
                <a:latin typeface="Verdana" pitchFamily="34" charset="0"/>
              </a:rPr>
              <a:t> --&gt; delete the previous word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dnw</a:t>
            </a:r>
            <a:r>
              <a:rPr lang="en-US" altLang="en-US" dirty="0">
                <a:latin typeface="Verdana" pitchFamily="34" charset="0"/>
              </a:rPr>
              <a:t> --&gt; delete n words from the cursor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dnb</a:t>
            </a:r>
            <a:r>
              <a:rPr lang="en-US" altLang="en-US" dirty="0">
                <a:latin typeface="Verdana" pitchFamily="34" charset="0"/>
              </a:rPr>
              <a:t> --&gt; delete n words before the cursor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d0 --&gt; delete to the beginning of the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d( --&gt; delete to the beginning of the sentence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d) --&gt; delete to the end of the sentence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d{ --&gt; delete to the beginning of the paragraph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d} --&gt; delete to the end of the paragraph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dd</a:t>
            </a:r>
            <a:r>
              <a:rPr lang="en-US" altLang="en-US" dirty="0">
                <a:latin typeface="Verdana" pitchFamily="34" charset="0"/>
              </a:rPr>
              <a:t> --&gt; delete the current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ndd</a:t>
            </a:r>
            <a:r>
              <a:rPr lang="en-US" altLang="en-US" dirty="0">
                <a:latin typeface="Verdana" pitchFamily="34" charset="0"/>
              </a:rPr>
              <a:t> --&gt; delete n lines from the current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07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-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lvl="2"/>
            <a:r>
              <a:rPr lang="en-US" altLang="en-US" b="1" dirty="0">
                <a:latin typeface="Verdana" pitchFamily="34" charset="0"/>
              </a:rPr>
              <a:t> Searching &amp; replacing words</a:t>
            </a:r>
          </a:p>
          <a:p>
            <a:pPr lvl="2">
              <a:buFontTx/>
              <a:buNone/>
            </a:pPr>
            <a:endParaRPr lang="en-US" altLang="en-US" b="1" dirty="0">
              <a:latin typeface="Verdana" pitchFamily="34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    /</a:t>
            </a:r>
            <a:r>
              <a:rPr lang="en-US" altLang="en-US" dirty="0" err="1">
                <a:latin typeface="Verdana" pitchFamily="34" charset="0"/>
              </a:rPr>
              <a:t>str</a:t>
            </a:r>
            <a:r>
              <a:rPr lang="en-US" altLang="en-US" dirty="0">
                <a:latin typeface="Verdana" pitchFamily="34" charset="0"/>
              </a:rPr>
              <a:t> --&gt; search forward for a string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  ?</a:t>
            </a:r>
            <a:r>
              <a:rPr lang="en-US" altLang="en-US" dirty="0" err="1">
                <a:latin typeface="Verdana" pitchFamily="34" charset="0"/>
              </a:rPr>
              <a:t>str</a:t>
            </a:r>
            <a:r>
              <a:rPr lang="en-US" altLang="en-US" dirty="0">
                <a:latin typeface="Verdana" pitchFamily="34" charset="0"/>
              </a:rPr>
              <a:t> --&gt; search backward for a string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  n --&gt; find next occurrence of the current string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  N --&gt; find next occurrence of the current string in the reverse direction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  :s/old/new --&gt; substitute the new for the first occurrence of the old in the current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  :s/old/new/g --&gt; substitute the new for the all occurrence of the old in the current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  :1,10s/old/new --&gt; substitute the new for the all occurrence of the old within the 1st and the 10th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  :.,$s/old/new --&gt; substitute the new for the all occurrence of the old from the current line to the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74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Shell?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shell is an environment in which we can run our commands, programs, and shell scripts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shell provides you with an interface to the UNIX system.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4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Components of UNIX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57083"/>
            <a:ext cx="8946541" cy="4195481"/>
          </a:xfrm>
        </p:spPr>
        <p:txBody>
          <a:bodyPr/>
          <a:lstStyle/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The components of UNIX OS are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1)Kernel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2)Shell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3)Utilities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652" y="1688433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785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Shell 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basic concept of a shell script is a list of commands, which are listed in the order of execution.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good shell script will have comments, preceded by a pound sign, #, describing the steps.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Shell scripts and functions are both interpreted. This means they are not compiled.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 Script:</a:t>
            </a:r>
          </a:p>
          <a:p>
            <a:pPr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#!/bin/bash</a:t>
            </a:r>
          </a:p>
          <a:p>
            <a:pPr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Author : Ramesh K</a:t>
            </a:r>
          </a:p>
          <a:p>
            <a:pPr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Copyright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Altimetrik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Script follows here:</a:t>
            </a:r>
          </a:p>
          <a:p>
            <a:pPr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881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Shell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variable is a character string capable of storing a value. value assigned could be a number, text, filename, device, or any other type of data.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Rules:-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contain only letters (a-z or A-Z)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Digits (0-9)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Can contain Underscore character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Unix Variables are case sensitive.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70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Defining &amp; Accessing Variables: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/>
          </a:bodyPr>
          <a:lstStyle/>
          <a:p>
            <a:r>
              <a:rPr lang="en-US" b="1" dirty="0"/>
              <a:t>-Defining Variables</a:t>
            </a:r>
          </a:p>
          <a:p>
            <a:pPr lvl="1"/>
            <a:r>
              <a:rPr lang="en-US" dirty="0" err="1"/>
              <a:t>variable_name</a:t>
            </a:r>
            <a:r>
              <a:rPr lang="en-US" dirty="0"/>
              <a:t>=</a:t>
            </a:r>
            <a:r>
              <a:rPr lang="en-US" dirty="0" err="1"/>
              <a:t>variable_value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Example: </a:t>
            </a:r>
          </a:p>
          <a:p>
            <a:pPr lvl="1">
              <a:buNone/>
            </a:pPr>
            <a:r>
              <a:rPr lang="en-US" dirty="0"/>
              <a:t>              NAME=RAMESH</a:t>
            </a:r>
          </a:p>
          <a:p>
            <a:r>
              <a:rPr lang="en-US" b="1" dirty="0"/>
              <a:t>-Accessing Values:</a:t>
            </a:r>
          </a:p>
          <a:p>
            <a:pPr lvl="1"/>
            <a:r>
              <a:rPr lang="en-US" dirty="0"/>
              <a:t>echo $</a:t>
            </a:r>
            <a:r>
              <a:rPr lang="en-US" dirty="0" err="1"/>
              <a:t>variable_value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Example: </a:t>
            </a:r>
          </a:p>
          <a:p>
            <a:pPr lvl="1">
              <a:buNone/>
            </a:pPr>
            <a:r>
              <a:rPr lang="en-US" dirty="0"/>
              <a:t>               echo $NAME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0609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b="1" dirty="0"/>
              <a:t>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/>
          </a:bodyPr>
          <a:lstStyle/>
          <a:p>
            <a:r>
              <a:rPr lang="en-US" b="1" dirty="0"/>
              <a:t>-Local Variables:-</a:t>
            </a:r>
          </a:p>
          <a:p>
            <a:pPr lvl="1"/>
            <a:r>
              <a:rPr lang="en-US" dirty="0"/>
              <a:t>A local variable is a variable that is present within the current instance of the shell. It is not available to programs that are started by the shell.</a:t>
            </a:r>
            <a:endParaRPr lang="en-US" b="1" dirty="0"/>
          </a:p>
          <a:p>
            <a:r>
              <a:rPr lang="en-US" b="1" dirty="0"/>
              <a:t>-Environment Variables</a:t>
            </a:r>
          </a:p>
          <a:p>
            <a:pPr lvl="1"/>
            <a:r>
              <a:rPr lang="en-US" dirty="0"/>
              <a:t>An environment variable is a variable that is available to any child process of the shell.</a:t>
            </a:r>
            <a:endParaRPr lang="en-US" b="1" dirty="0"/>
          </a:p>
          <a:p>
            <a:r>
              <a:rPr lang="en-US" b="1" dirty="0"/>
              <a:t>-Shell Variables</a:t>
            </a:r>
          </a:p>
          <a:p>
            <a:pPr lvl="1"/>
            <a:r>
              <a:rPr lang="en-US" dirty="0"/>
              <a:t>A shell variable are environment variable that is set by the shell and is required by the shell in order to function correctly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71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b="1" dirty="0"/>
              <a:t>Shell Variables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52" y="1692368"/>
            <a:ext cx="11273589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354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Info…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24" y="1584630"/>
            <a:ext cx="11405937" cy="488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3917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Info…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99" y="1604212"/>
            <a:ext cx="9312441" cy="448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255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Special Variables: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6846" y="1447801"/>
            <a:ext cx="96818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$0 : </a:t>
            </a:r>
            <a:r>
              <a:rPr lang="en-US" dirty="0"/>
              <a:t>The filename of the current script.</a:t>
            </a:r>
          </a:p>
          <a:p>
            <a:pPr lvl="1"/>
            <a:r>
              <a:rPr lang="en-US" b="1" dirty="0"/>
              <a:t>$1, $2, $3,...$9</a:t>
            </a:r>
            <a:r>
              <a:rPr lang="en-US" dirty="0"/>
              <a:t> : positional parameters with which a script was invoked. </a:t>
            </a:r>
          </a:p>
          <a:p>
            <a:pPr lvl="1"/>
            <a:r>
              <a:rPr lang="en-US" b="1" dirty="0"/>
              <a:t>$# : </a:t>
            </a:r>
            <a:r>
              <a:rPr lang="en-US" dirty="0"/>
              <a:t>The number of arguments supplied to a script.</a:t>
            </a:r>
          </a:p>
          <a:p>
            <a:pPr lvl="1"/>
            <a:r>
              <a:rPr lang="en-US" b="1" dirty="0"/>
              <a:t>$* : </a:t>
            </a:r>
            <a:r>
              <a:rPr lang="en-US" dirty="0"/>
              <a:t>All the arguments are double quoted. If a script receives two arguments, $* is equivalent to $1 $2.</a:t>
            </a:r>
          </a:p>
          <a:p>
            <a:pPr lvl="1"/>
            <a:r>
              <a:rPr lang="en-US" b="1" dirty="0"/>
              <a:t>$@ : </a:t>
            </a:r>
            <a:r>
              <a:rPr lang="en-US" dirty="0"/>
              <a:t>All the arguments are individually double quoted. If a script receives two arguments, $@ is equivalent to $1 $2.</a:t>
            </a:r>
          </a:p>
          <a:p>
            <a:pPr lvl="1"/>
            <a:r>
              <a:rPr lang="en-US" b="1" dirty="0"/>
              <a:t>$? : </a:t>
            </a:r>
            <a:r>
              <a:rPr lang="en-US" dirty="0"/>
              <a:t>The exit status of the last command executed.</a:t>
            </a:r>
          </a:p>
          <a:p>
            <a:pPr lvl="1"/>
            <a:r>
              <a:rPr lang="en-US" b="1" dirty="0"/>
              <a:t>$$ : </a:t>
            </a:r>
            <a:r>
              <a:rPr lang="en-US" dirty="0"/>
              <a:t>The process number of the current shell. For shell scripts, this is the process ID under which they are executing.</a:t>
            </a:r>
          </a:p>
          <a:p>
            <a:pPr lvl="1"/>
            <a:r>
              <a:rPr lang="en-US" b="1" dirty="0"/>
              <a:t>$! : </a:t>
            </a:r>
            <a:r>
              <a:rPr lang="en-US" dirty="0"/>
              <a:t>The process number of the last background command.</a:t>
            </a:r>
            <a:r>
              <a:rPr lang="en-US" b="1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1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6846" y="1447801"/>
            <a:ext cx="96818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-Unix Shell supports conditional statements which are used to perform different actions based on different conditions.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if...else</a:t>
            </a:r>
            <a:r>
              <a:rPr lang="en-US" dirty="0"/>
              <a:t> statements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case...</a:t>
            </a:r>
            <a:r>
              <a:rPr lang="en-US" b="1" dirty="0" err="1"/>
              <a:t>esac</a:t>
            </a:r>
            <a:r>
              <a:rPr lang="en-US" dirty="0"/>
              <a:t>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04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b="1" dirty="0"/>
              <a:t>The if...else statements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6846" y="1447801"/>
            <a:ext cx="96818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Unix Shell supports following forms of </a:t>
            </a:r>
            <a:r>
              <a:rPr lang="en-US" dirty="0" err="1"/>
              <a:t>if..else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if...fi statement</a:t>
            </a:r>
          </a:p>
          <a:p>
            <a:pPr lvl="1"/>
            <a:r>
              <a:rPr lang="en-US" dirty="0"/>
              <a:t>if...else...fi statement</a:t>
            </a:r>
          </a:p>
          <a:p>
            <a:pPr lvl="1"/>
            <a:r>
              <a:rPr lang="en-US" dirty="0"/>
              <a:t>if...</a:t>
            </a:r>
            <a:r>
              <a:rPr lang="en-US" dirty="0" err="1"/>
              <a:t>elif</a:t>
            </a:r>
            <a:r>
              <a:rPr lang="en-US" dirty="0"/>
              <a:t>...else...fi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3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85000" lnSpcReduction="20000"/>
          </a:bodyPr>
          <a:lstStyle/>
          <a:p>
            <a:pPr lvl="2"/>
            <a:r>
              <a:rPr lang="en-US" altLang="en-US" b="1" dirty="0">
                <a:latin typeface="Verdana" pitchFamily="34" charset="0"/>
              </a:rPr>
              <a:t>KERNEL</a:t>
            </a:r>
          </a:p>
          <a:p>
            <a:pPr lvl="3"/>
            <a:r>
              <a:rPr lang="en-US" altLang="en-US" dirty="0">
                <a:latin typeface="Verdana" pitchFamily="34" charset="0"/>
              </a:rPr>
              <a:t>The Kernel is the heart of the system. It contains a set of programs  normally written in C to communicate with the hardware.</a:t>
            </a:r>
          </a:p>
          <a:p>
            <a:pPr lvl="3"/>
            <a:r>
              <a:rPr lang="en-US" altLang="en-US" dirty="0">
                <a:latin typeface="Verdana" pitchFamily="34" charset="0"/>
              </a:rPr>
              <a:t>The Kernel acts as the interface between the computer hardware and various programs/application/shell.</a:t>
            </a:r>
          </a:p>
          <a:p>
            <a:pPr lvl="3">
              <a:buFontTx/>
              <a:buNone/>
            </a:pPr>
            <a:endParaRPr lang="en-US" altLang="en-US" dirty="0">
              <a:latin typeface="Verdana" pitchFamily="34" charset="0"/>
            </a:endParaRPr>
          </a:p>
          <a:p>
            <a:pPr lvl="3">
              <a:buFontTx/>
              <a:buNone/>
            </a:pPr>
            <a:r>
              <a:rPr lang="en-US" altLang="en-US" dirty="0">
                <a:latin typeface="Verdana" pitchFamily="34" charset="0"/>
              </a:rPr>
              <a:t>The following are the tasks done by the Kernel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1) I/O management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2) Process management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3) Device management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4) File management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5) Memory management</a:t>
            </a:r>
          </a:p>
          <a:p>
            <a:pPr lvl="2"/>
            <a:r>
              <a:rPr lang="en-US" altLang="en-US" b="1" dirty="0">
                <a:latin typeface="Verdana" pitchFamily="34" charset="0"/>
              </a:rPr>
              <a:t>SHELL</a:t>
            </a:r>
          </a:p>
          <a:p>
            <a:pPr lvl="3"/>
            <a:r>
              <a:rPr lang="en-US" altLang="en-US" dirty="0">
                <a:latin typeface="Verdana" pitchFamily="34" charset="0"/>
              </a:rPr>
              <a:t>Computer understands the language of  0's and 1's called the binary language.</a:t>
            </a:r>
          </a:p>
          <a:p>
            <a:pPr lvl="3"/>
            <a:r>
              <a:rPr lang="en-US" altLang="en-US" dirty="0">
                <a:latin typeface="Verdana" pitchFamily="34" charset="0"/>
              </a:rPr>
              <a:t>The Shell is an special program that takes in the human understandable command and if it is an valid one it will pass on to the Kernel for execution.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572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b="1" dirty="0"/>
              <a:t>Shell Basic Operators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543" y="2142004"/>
            <a:ext cx="80295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267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Relational Operator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20" y="1862213"/>
            <a:ext cx="9577137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352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String Operator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188" y="1691528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024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Boolean Operator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9" y="2080372"/>
            <a:ext cx="76295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927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Arithmetic Operator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39" y="1587814"/>
            <a:ext cx="77438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062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File Test Operator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24" y="1577788"/>
            <a:ext cx="757237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2923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b="1" dirty="0"/>
              <a:t>The case...</a:t>
            </a:r>
            <a:r>
              <a:rPr lang="en-US" b="1" dirty="0" err="1"/>
              <a:t>esac</a:t>
            </a:r>
            <a:r>
              <a:rPr lang="en-US" b="1" dirty="0"/>
              <a:t> Statement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>
          <a:xfrm>
            <a:off x="338669" y="1143000"/>
            <a:ext cx="11416184" cy="4800600"/>
          </a:xfrm>
        </p:spPr>
        <p:txBody>
          <a:bodyPr/>
          <a:lstStyle/>
          <a:p>
            <a:r>
              <a:rPr lang="en-US" sz="2400" dirty="0"/>
              <a:t>case word in </a:t>
            </a:r>
          </a:p>
          <a:p>
            <a:r>
              <a:rPr lang="en-US" sz="2400" dirty="0"/>
              <a:t>      pattern1) </a:t>
            </a:r>
          </a:p>
          <a:p>
            <a:r>
              <a:rPr lang="en-US" sz="2400" dirty="0"/>
              <a:t>            Statement(s) to be executed if pattern1 matches </a:t>
            </a:r>
          </a:p>
          <a:p>
            <a:r>
              <a:rPr lang="en-US" sz="2400" dirty="0"/>
              <a:t>            ;; </a:t>
            </a:r>
          </a:p>
          <a:p>
            <a:r>
              <a:rPr lang="en-US" sz="2400" dirty="0"/>
              <a:t>     pattern2) </a:t>
            </a:r>
          </a:p>
          <a:p>
            <a:r>
              <a:rPr lang="en-US" sz="2400" dirty="0"/>
              <a:t>           Statement(s) to be executed if pattern2 matches </a:t>
            </a:r>
          </a:p>
          <a:p>
            <a:r>
              <a:rPr lang="en-US" sz="2400" dirty="0"/>
              <a:t>           ;; </a:t>
            </a:r>
          </a:p>
          <a:p>
            <a:r>
              <a:rPr lang="en-US" sz="2400" dirty="0"/>
              <a:t>     pattern3) </a:t>
            </a:r>
          </a:p>
          <a:p>
            <a:r>
              <a:rPr lang="en-US" sz="2400" dirty="0"/>
              <a:t>          Statement(s) to be executed if pattern3 matches </a:t>
            </a:r>
          </a:p>
          <a:p>
            <a:r>
              <a:rPr lang="en-US" sz="2400" dirty="0"/>
              <a:t>          ;; 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esac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12563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Shell Loop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>
          <a:xfrm>
            <a:off x="374528" y="1447801"/>
            <a:ext cx="11416184" cy="48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while loop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for loop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until loop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select loop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23890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The while loop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03" y="1447801"/>
            <a:ext cx="79629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2937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The for loop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93" y="1447801"/>
            <a:ext cx="78676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03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Verdana" pitchFamily="34" charset="0"/>
              </a:rPr>
              <a:t>-COMMANDS and UTILITIES: </a:t>
            </a:r>
          </a:p>
          <a:p>
            <a:pPr lvl="3"/>
            <a:r>
              <a:rPr lang="en-US" sz="2000" dirty="0">
                <a:latin typeface="Verdana" pitchFamily="34" charset="0"/>
              </a:rPr>
              <a:t>There are various command and utilities which you would use in your day to day activities. </a:t>
            </a:r>
            <a:r>
              <a:rPr lang="en-US" sz="2000" dirty="0" err="1">
                <a:latin typeface="Verdana" pitchFamily="34" charset="0"/>
              </a:rPr>
              <a:t>cp</a:t>
            </a:r>
            <a:r>
              <a:rPr lang="en-US" sz="2000" dirty="0">
                <a:latin typeface="Verdana" pitchFamily="34" charset="0"/>
              </a:rPr>
              <a:t>, mv, cat and </a:t>
            </a:r>
            <a:r>
              <a:rPr lang="en-US" sz="2000" dirty="0" err="1">
                <a:latin typeface="Verdana" pitchFamily="34" charset="0"/>
              </a:rPr>
              <a:t>grep</a:t>
            </a:r>
            <a:r>
              <a:rPr lang="en-US" sz="2000" dirty="0">
                <a:latin typeface="Verdana" pitchFamily="34" charset="0"/>
              </a:rPr>
              <a:t> etc. are few examples of commands and utilities. There are over 250 standard commands plus numerous others provided through 3rd party software. All the commands come along with various optional options.</a:t>
            </a:r>
          </a:p>
          <a:p>
            <a:pPr lvl="3"/>
            <a:endParaRPr lang="en-US" dirty="0">
              <a:latin typeface="Verdana" pitchFamily="34" charset="0"/>
            </a:endParaRPr>
          </a:p>
          <a:p>
            <a:pPr lvl="3"/>
            <a:endParaRPr lang="en-US" dirty="0">
              <a:latin typeface="Verdana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13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The until loop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85" y="1490383"/>
            <a:ext cx="8010525" cy="50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0202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The select Loop: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>
          <a:xfrm>
            <a:off x="338669" y="1066800"/>
            <a:ext cx="10850031" cy="4876800"/>
          </a:xfrm>
        </p:spPr>
        <p:txBody>
          <a:bodyPr/>
          <a:lstStyle/>
          <a:p>
            <a:r>
              <a:rPr lang="en-US" sz="1600" dirty="0"/>
              <a:t>#!/bin/</a:t>
            </a:r>
            <a:r>
              <a:rPr lang="en-US" sz="1600" dirty="0" err="1"/>
              <a:t>ksh</a:t>
            </a:r>
            <a:endParaRPr lang="en-US" sz="1600" dirty="0"/>
          </a:p>
          <a:p>
            <a:r>
              <a:rPr lang="en-US" sz="1600" dirty="0"/>
              <a:t>select DRINK in tea </a:t>
            </a:r>
            <a:r>
              <a:rPr lang="en-US" sz="1600" dirty="0" err="1"/>
              <a:t>cofee</a:t>
            </a:r>
            <a:r>
              <a:rPr lang="en-US" sz="1600" dirty="0"/>
              <a:t> water juice </a:t>
            </a:r>
            <a:r>
              <a:rPr lang="en-US" sz="1600" dirty="0" err="1"/>
              <a:t>appe</a:t>
            </a:r>
            <a:r>
              <a:rPr lang="en-US" sz="1600" dirty="0"/>
              <a:t> all none</a:t>
            </a:r>
          </a:p>
          <a:p>
            <a:r>
              <a:rPr lang="en-US" sz="1600" dirty="0"/>
              <a:t>do</a:t>
            </a:r>
          </a:p>
          <a:p>
            <a:r>
              <a:rPr lang="en-US" sz="1600" dirty="0"/>
              <a:t>   case $DRINK in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tea|cofee|water|all</a:t>
            </a:r>
            <a:r>
              <a:rPr lang="en-US" sz="1600" dirty="0"/>
              <a:t>) </a:t>
            </a:r>
          </a:p>
          <a:p>
            <a:r>
              <a:rPr lang="en-US" sz="1600" dirty="0"/>
              <a:t>         echo "Go to canteen"</a:t>
            </a:r>
          </a:p>
          <a:p>
            <a:r>
              <a:rPr lang="en-US" sz="1600" dirty="0"/>
              <a:t>         ;;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juice|appe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 echo "Available at home"</a:t>
            </a:r>
          </a:p>
          <a:p>
            <a:r>
              <a:rPr lang="en-US" sz="1600" dirty="0"/>
              <a:t>      ;;</a:t>
            </a:r>
          </a:p>
          <a:p>
            <a:r>
              <a:rPr lang="en-US" sz="1600" dirty="0"/>
              <a:t>      none) </a:t>
            </a:r>
          </a:p>
          <a:p>
            <a:r>
              <a:rPr lang="en-US" sz="1600" dirty="0"/>
              <a:t>         break </a:t>
            </a:r>
          </a:p>
          <a:p>
            <a:r>
              <a:rPr lang="en-US" sz="1600" dirty="0"/>
              <a:t>      ;;</a:t>
            </a:r>
          </a:p>
          <a:p>
            <a:r>
              <a:rPr lang="en-US" sz="1600" dirty="0"/>
              <a:t>      *) echo "ERROR: Invalid selection" </a:t>
            </a:r>
          </a:p>
          <a:p>
            <a:r>
              <a:rPr lang="en-US" sz="1600" dirty="0"/>
              <a:t>      ;;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esac</a:t>
            </a:r>
            <a:endParaRPr lang="en-US" sz="1600" dirty="0"/>
          </a:p>
          <a:p>
            <a:r>
              <a:rPr lang="en-US" sz="1600" dirty="0"/>
              <a:t>done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85578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b="1" dirty="0"/>
              <a:t>Command Substitution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>
          <a:xfrm>
            <a:off x="455210" y="1447801"/>
            <a:ext cx="10850031" cy="48768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Command substitution is the mechanism by which the shell performs a given set of commands and then substitutes their output in the place of the commands.</a:t>
            </a:r>
          </a:p>
          <a:p>
            <a:pPr lvl="1"/>
            <a:r>
              <a:rPr lang="en-US" dirty="0"/>
              <a:t>`command` </a:t>
            </a:r>
          </a:p>
          <a:p>
            <a:pPr lvl="1"/>
            <a:r>
              <a:rPr lang="en-US" dirty="0"/>
              <a:t>Example: </a:t>
            </a:r>
          </a:p>
          <a:p>
            <a:pPr lvl="1">
              <a:buNone/>
            </a:pPr>
            <a:r>
              <a:rPr lang="en-US" dirty="0"/>
              <a:t>        #!/bin/</a:t>
            </a:r>
            <a:r>
              <a:rPr lang="en-US" dirty="0" err="1"/>
              <a:t>sh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        USERS=`who | </a:t>
            </a:r>
            <a:r>
              <a:rPr lang="en-US" dirty="0" err="1"/>
              <a:t>wc</a:t>
            </a:r>
            <a:r>
              <a:rPr lang="en-US" dirty="0"/>
              <a:t> -l` </a:t>
            </a:r>
          </a:p>
          <a:p>
            <a:pPr lvl="1">
              <a:buNone/>
            </a:pPr>
            <a:r>
              <a:rPr lang="en-US" dirty="0"/>
              <a:t>        echo "Logged in user are $USERS"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764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b="1" dirty="0"/>
              <a:t>Shell </a:t>
            </a:r>
            <a:r>
              <a:rPr lang="en-US" b="1" dirty="0" err="1"/>
              <a:t>Input/Output</a:t>
            </a:r>
            <a:r>
              <a:rPr lang="en-US" b="1" dirty="0"/>
              <a:t> Redirections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782973"/>
            <a:ext cx="76390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0454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6846" y="1447801"/>
            <a:ext cx="987910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Defining Array Values: </a:t>
            </a:r>
          </a:p>
          <a:p>
            <a:pPr lvl="1"/>
            <a:r>
              <a:rPr lang="en-US" sz="1600" b="1" dirty="0"/>
              <a:t>	</a:t>
            </a:r>
            <a:r>
              <a:rPr lang="en-US" sz="1600" dirty="0" err="1"/>
              <a:t>array_name</a:t>
            </a:r>
            <a:r>
              <a:rPr lang="en-US" sz="1600" dirty="0"/>
              <a:t>[index]=value</a:t>
            </a:r>
          </a:p>
          <a:p>
            <a:pPr lvl="1">
              <a:buNone/>
            </a:pPr>
            <a:r>
              <a:rPr lang="en-US" sz="1600" dirty="0"/>
              <a:t>		</a:t>
            </a:r>
            <a:r>
              <a:rPr lang="en-US" sz="1600" i="1" dirty="0"/>
              <a:t> </a:t>
            </a:r>
            <a:r>
              <a:rPr lang="en-US" sz="1600" i="1" dirty="0" err="1"/>
              <a:t>array_name</a:t>
            </a:r>
            <a:r>
              <a:rPr lang="en-US" sz="1600" dirty="0"/>
              <a:t> is the name of the array, </a:t>
            </a:r>
            <a:r>
              <a:rPr lang="en-US" sz="1600" i="1" dirty="0"/>
              <a:t>index</a:t>
            </a:r>
            <a:r>
              <a:rPr lang="en-US" sz="1600" dirty="0"/>
              <a:t> is the index of the item in the array that you want to set, and value is the value you want to set for that item.</a:t>
            </a:r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r>
              <a:rPr lang="en-US" sz="1600" dirty="0"/>
              <a:t>      Example : NAME[0]=“Ramesh" </a:t>
            </a:r>
          </a:p>
          <a:p>
            <a:pPr lvl="1">
              <a:buNone/>
            </a:pPr>
            <a:r>
              <a:rPr lang="en-US" sz="1600" dirty="0"/>
              <a:t>                        NAME[1]=“Mani" </a:t>
            </a:r>
          </a:p>
          <a:p>
            <a:pPr lvl="1">
              <a:buNone/>
            </a:pPr>
            <a:r>
              <a:rPr lang="en-US" sz="1600" dirty="0"/>
              <a:t>                        NAME[2]=“</a:t>
            </a:r>
            <a:r>
              <a:rPr lang="en-US" sz="1600" dirty="0" err="1"/>
              <a:t>Kathir</a:t>
            </a:r>
            <a:r>
              <a:rPr lang="en-US" sz="1600" dirty="0"/>
              <a:t>" </a:t>
            </a:r>
          </a:p>
          <a:p>
            <a:pPr lvl="1">
              <a:buNone/>
            </a:pPr>
            <a:r>
              <a:rPr lang="en-US" sz="1600" dirty="0"/>
              <a:t>                        NAME[3]=“</a:t>
            </a:r>
            <a:r>
              <a:rPr lang="en-US" sz="1600" dirty="0" err="1"/>
              <a:t>Sekar</a:t>
            </a:r>
            <a:r>
              <a:rPr lang="en-US" sz="1600" dirty="0"/>
              <a:t>" </a:t>
            </a:r>
          </a:p>
          <a:p>
            <a:pPr lvl="1">
              <a:buNone/>
            </a:pPr>
            <a:r>
              <a:rPr lang="en-US" sz="1600" dirty="0"/>
              <a:t>                        NAME[4]=“</a:t>
            </a:r>
            <a:r>
              <a:rPr lang="en-US" sz="1600" dirty="0" err="1"/>
              <a:t>Sharmila</a:t>
            </a:r>
            <a:r>
              <a:rPr lang="en-US" sz="1600" dirty="0"/>
              <a:t>" </a:t>
            </a:r>
          </a:p>
          <a:p>
            <a:endParaRPr lang="en-US" sz="1600" b="1" dirty="0"/>
          </a:p>
          <a:p>
            <a:r>
              <a:rPr lang="en-US" sz="1600" b="1" dirty="0"/>
              <a:t>Accessing Array Values</a:t>
            </a:r>
          </a:p>
          <a:p>
            <a:pPr lvl="1"/>
            <a:r>
              <a:rPr lang="en-US" sz="1600" dirty="0"/>
              <a:t>${</a:t>
            </a:r>
            <a:r>
              <a:rPr lang="en-US" sz="1600" dirty="0" err="1"/>
              <a:t>array_name</a:t>
            </a:r>
            <a:r>
              <a:rPr lang="en-US" sz="1600" dirty="0"/>
              <a:t>[index]} </a:t>
            </a:r>
          </a:p>
          <a:p>
            <a:pPr lvl="1">
              <a:buNone/>
            </a:pPr>
            <a:r>
              <a:rPr lang="en-US" sz="1600" dirty="0"/>
              <a:t>		</a:t>
            </a:r>
            <a:r>
              <a:rPr lang="en-US" sz="1600" i="1" dirty="0"/>
              <a:t> </a:t>
            </a:r>
            <a:r>
              <a:rPr lang="en-US" sz="1600" i="1" dirty="0" err="1"/>
              <a:t>array_name</a:t>
            </a:r>
            <a:r>
              <a:rPr lang="en-US" sz="1600" dirty="0"/>
              <a:t> is the name of the array, </a:t>
            </a:r>
            <a:r>
              <a:rPr lang="en-US" sz="1600" i="1" dirty="0"/>
              <a:t>index</a:t>
            </a:r>
            <a:r>
              <a:rPr lang="en-US" sz="1600" dirty="0"/>
              <a:t> is the index of the item in the array that you want to set, and value is the value you want to set for that item.</a:t>
            </a:r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r>
              <a:rPr lang="en-US" sz="1600" dirty="0"/>
              <a:t>      Example : echo "First Index: ${NAME[0]}" </a:t>
            </a:r>
          </a:p>
          <a:p>
            <a:pPr lvl="1">
              <a:buNone/>
            </a:pPr>
            <a:r>
              <a:rPr lang="en-US" sz="1600" dirty="0"/>
              <a:t>                        echo "Second Index: ${NAME[1]}"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46199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Qns</a:t>
            </a:r>
            <a:r>
              <a:rPr lang="en-US" dirty="0"/>
              <a:t>: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546" y="2813674"/>
            <a:ext cx="7943851" cy="4944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0677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6913" y="2967335"/>
            <a:ext cx="739817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0439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</a:t>
            </a:r>
            <a:r>
              <a:rPr lang="en-US" dirty="0" err="1"/>
              <a:t>flavours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AIX</a:t>
            </a:r>
            <a:r>
              <a:rPr lang="en-US" sz="1800" dirty="0"/>
              <a:t> - developed by IBM for use on its mainframe computers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HP-UX</a:t>
            </a:r>
            <a:r>
              <a:rPr lang="en-US" sz="1800" dirty="0"/>
              <a:t> - developed by Hewlett-Packard for its HP 9000 series of business servers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SCO Unix </a:t>
            </a:r>
            <a:r>
              <a:rPr lang="en-US" sz="1800" dirty="0"/>
              <a:t>by The Santa Cruz Operation Inc.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Solaris</a:t>
            </a:r>
            <a:r>
              <a:rPr lang="en-US" sz="1800" dirty="0"/>
              <a:t> by Sun Microsystems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 err="1"/>
              <a:t>Irix</a:t>
            </a:r>
            <a:r>
              <a:rPr lang="en-US" sz="1800" dirty="0"/>
              <a:t> by Silicon Graphics, Inc.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Linux</a:t>
            </a:r>
            <a:r>
              <a:rPr lang="en-US" sz="1800" dirty="0"/>
              <a:t> by several groups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 err="1"/>
              <a:t>Xenix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6861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Types: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 UNIX there are two major types of shells:</a:t>
            </a:r>
          </a:p>
          <a:p>
            <a:pPr lvl="3"/>
            <a:r>
              <a:rPr lang="en-US" sz="2000" dirty="0">
                <a:latin typeface="Verdana" pitchFamily="34" charset="0"/>
              </a:rPr>
              <a:t>The Bourne shell. If you are using a Bourne-type shell, the default prompt is the $ character.</a:t>
            </a:r>
          </a:p>
          <a:p>
            <a:pPr lvl="5"/>
            <a:r>
              <a:rPr lang="en-US" sz="2200" dirty="0">
                <a:latin typeface="Verdana" pitchFamily="34" charset="0"/>
              </a:rPr>
              <a:t>Bourne shell ( </a:t>
            </a:r>
            <a:r>
              <a:rPr lang="en-US" sz="2200" dirty="0" err="1">
                <a:latin typeface="Verdana" pitchFamily="34" charset="0"/>
              </a:rPr>
              <a:t>sh</a:t>
            </a:r>
            <a:r>
              <a:rPr lang="en-US" sz="2200" dirty="0">
                <a:latin typeface="Verdana" pitchFamily="34" charset="0"/>
              </a:rPr>
              <a:t>)</a:t>
            </a:r>
          </a:p>
          <a:p>
            <a:pPr lvl="5"/>
            <a:r>
              <a:rPr lang="en-US" sz="2200" dirty="0" err="1">
                <a:latin typeface="Verdana" pitchFamily="34" charset="0"/>
              </a:rPr>
              <a:t>Korn</a:t>
            </a:r>
            <a:r>
              <a:rPr lang="en-US" sz="2200" dirty="0">
                <a:latin typeface="Verdana" pitchFamily="34" charset="0"/>
              </a:rPr>
              <a:t> shell ( </a:t>
            </a:r>
            <a:r>
              <a:rPr lang="en-US" sz="2200" dirty="0" err="1">
                <a:latin typeface="Verdana" pitchFamily="34" charset="0"/>
              </a:rPr>
              <a:t>ksh</a:t>
            </a:r>
            <a:r>
              <a:rPr lang="en-US" sz="2200" dirty="0">
                <a:latin typeface="Verdana" pitchFamily="34" charset="0"/>
              </a:rPr>
              <a:t>)</a:t>
            </a:r>
          </a:p>
          <a:p>
            <a:pPr lvl="5"/>
            <a:r>
              <a:rPr lang="en-US" sz="2200" dirty="0">
                <a:latin typeface="Verdana" pitchFamily="34" charset="0"/>
              </a:rPr>
              <a:t>Bourne Again shell ( bash)</a:t>
            </a:r>
          </a:p>
          <a:p>
            <a:pPr lvl="5"/>
            <a:r>
              <a:rPr lang="en-US" sz="2200" dirty="0">
                <a:latin typeface="Verdana" pitchFamily="34" charset="0"/>
              </a:rPr>
              <a:t>POSIX shell ( </a:t>
            </a:r>
            <a:r>
              <a:rPr lang="en-US" sz="2200" dirty="0" err="1">
                <a:latin typeface="Verdana" pitchFamily="34" charset="0"/>
              </a:rPr>
              <a:t>sh</a:t>
            </a:r>
            <a:r>
              <a:rPr lang="en-US" sz="2200" dirty="0">
                <a:latin typeface="Verdana" pitchFamily="34" charset="0"/>
              </a:rPr>
              <a:t>)</a:t>
            </a:r>
            <a:br>
              <a:rPr lang="en-US" sz="2200" dirty="0">
                <a:latin typeface="Verdana" pitchFamily="34" charset="0"/>
              </a:rPr>
            </a:br>
            <a:endParaRPr lang="en-US" sz="2200" dirty="0">
              <a:latin typeface="Verdana" pitchFamily="34" charset="0"/>
            </a:endParaRPr>
          </a:p>
          <a:p>
            <a:pPr lvl="3"/>
            <a:r>
              <a:rPr lang="en-US" sz="2000" dirty="0">
                <a:latin typeface="Verdana" pitchFamily="34" charset="0"/>
              </a:rPr>
              <a:t>The C shell. If you are using a C-type shell, the default prompt is the % character.</a:t>
            </a:r>
          </a:p>
          <a:p>
            <a:pPr lvl="5"/>
            <a:r>
              <a:rPr lang="en-US" sz="2200" dirty="0">
                <a:latin typeface="Verdana" pitchFamily="34" charset="0"/>
              </a:rPr>
              <a:t>C shell ( </a:t>
            </a:r>
            <a:r>
              <a:rPr lang="en-US" sz="2200" dirty="0" err="1">
                <a:latin typeface="Verdana" pitchFamily="34" charset="0"/>
              </a:rPr>
              <a:t>csh</a:t>
            </a:r>
            <a:r>
              <a:rPr lang="en-US" sz="2200" dirty="0">
                <a:latin typeface="Verdana" pitchFamily="34" charset="0"/>
              </a:rPr>
              <a:t>)</a:t>
            </a:r>
          </a:p>
          <a:p>
            <a:pPr lvl="5"/>
            <a:r>
              <a:rPr lang="en-US" sz="2200" dirty="0">
                <a:latin typeface="Verdana" pitchFamily="34" charset="0"/>
              </a:rPr>
              <a:t>TENEX/TOPS C shell ( </a:t>
            </a:r>
            <a:r>
              <a:rPr lang="en-US" sz="2200" dirty="0" err="1">
                <a:latin typeface="Verdana" pitchFamily="34" charset="0"/>
              </a:rPr>
              <a:t>tcsh</a:t>
            </a:r>
            <a:r>
              <a:rPr lang="en-US" sz="2200" dirty="0">
                <a:latin typeface="Verdana" pitchFamily="34" charset="0"/>
              </a:rPr>
              <a:t>)</a:t>
            </a:r>
          </a:p>
          <a:p>
            <a:pPr lvl="3"/>
            <a:endParaRPr lang="en-US" sz="2000" dirty="0">
              <a:latin typeface="Verdana" pitchFamily="34" charset="0"/>
            </a:endParaRPr>
          </a:p>
          <a:p>
            <a:pPr marL="1371435" lvl="3" indent="0">
              <a:buNone/>
            </a:pPr>
            <a:endParaRPr lang="en-US" sz="2000" dirty="0">
              <a:latin typeface="Verdana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4854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Verdana" pitchFamily="34" charset="0"/>
              </a:rPr>
              <a:t>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/>
          </a:bodyPr>
          <a:lstStyle/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en-US" altLang="en-US" dirty="0">
                <a:latin typeface="Verdana" pitchFamily="34" charset="0"/>
              </a:rPr>
              <a:t>All the files are grouped together in the directory structure. The file-system is arranged in a hierarchical structure, like an inverted tree. The top of the hierarchy is traditionally called </a:t>
            </a:r>
            <a:r>
              <a:rPr lang="en-US" altLang="en-US" b="1" dirty="0">
                <a:latin typeface="Verdana" pitchFamily="34" charset="0"/>
              </a:rPr>
              <a:t>root</a:t>
            </a:r>
            <a:r>
              <a:rPr lang="en-US" altLang="en-US" dirty="0">
                <a:latin typeface="Verdana" pitchFamily="34" charset="0"/>
              </a:rPr>
              <a:t> (written as a slash / )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23" y="2835088"/>
            <a:ext cx="9721516" cy="3041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66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70000" lnSpcReduction="20000"/>
          </a:bodyPr>
          <a:lstStyle/>
          <a:p>
            <a:r>
              <a:rPr lang="en-US" sz="1800" b="1" dirty="0"/>
              <a:t>FILE COMMANDS: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en-US" sz="1800" dirty="0"/>
              <a:t>		 Create a new file</a:t>
            </a:r>
            <a:br>
              <a:rPr lang="en-US" sz="1800" dirty="0"/>
            </a:br>
            <a:r>
              <a:rPr lang="en-US" sz="1800" dirty="0"/>
              <a:t>		  	Usage: touch &lt;filename&gt;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800" dirty="0"/>
              <a:t>                          Copy Files</a:t>
            </a:r>
            <a:br>
              <a:rPr lang="en-US" sz="1800" dirty="0"/>
            </a:br>
            <a:r>
              <a:rPr lang="en-US" sz="1800" dirty="0"/>
              <a:t>			 Usage: </a:t>
            </a:r>
            <a:r>
              <a:rPr lang="en-US" sz="1800" dirty="0" err="1"/>
              <a:t>cp</a:t>
            </a:r>
            <a:r>
              <a:rPr lang="en-US" sz="1800" dirty="0"/>
              <a:t> [options] </a:t>
            </a:r>
            <a:r>
              <a:rPr lang="en-US" sz="1800" dirty="0" err="1"/>
              <a:t>source_file</a:t>
            </a:r>
            <a:r>
              <a:rPr lang="en-US" sz="1800" dirty="0"/>
              <a:t> </a:t>
            </a:r>
            <a:r>
              <a:rPr lang="en-US" sz="1800" dirty="0" err="1"/>
              <a:t>destination_file</a:t>
            </a:r>
            <a:br>
              <a:rPr lang="en-US" sz="1800" dirty="0"/>
            </a:br>
            <a:r>
              <a:rPr lang="en-US" sz="1800" dirty="0"/>
              <a:t>		 	Options: -r recursively copy directory structures.</a:t>
            </a:r>
          </a:p>
          <a:p>
            <a:endParaRPr lang="en-US" sz="1800" dirty="0"/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mv </a:t>
            </a:r>
            <a:r>
              <a:rPr lang="en-US" sz="1800" dirty="0"/>
              <a:t>                         Move or Rename files or directories</a:t>
            </a:r>
            <a:br>
              <a:rPr lang="en-US" sz="1800" dirty="0"/>
            </a:br>
            <a:r>
              <a:rPr lang="en-US" sz="1800" dirty="0"/>
              <a:t>		  	Usage: mv [options] &lt;old-</a:t>
            </a:r>
            <a:r>
              <a:rPr lang="en-US" sz="1800" dirty="0" err="1"/>
              <a:t>filepath</a:t>
            </a:r>
            <a:r>
              <a:rPr lang="en-US" sz="1800" dirty="0"/>
              <a:t>&gt; &lt;new-</a:t>
            </a:r>
            <a:r>
              <a:rPr lang="en-US" sz="1800" dirty="0" err="1"/>
              <a:t>filepath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		  	Options: -</a:t>
            </a:r>
            <a:r>
              <a:rPr lang="en-US" sz="1800" dirty="0" err="1"/>
              <a:t>i</a:t>
            </a:r>
            <a:r>
              <a:rPr lang="en-US" sz="1800" dirty="0"/>
              <a:t> query user for confirmation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800" dirty="0"/>
              <a:t>                           Remove Files</a:t>
            </a:r>
          </a:p>
          <a:p>
            <a:r>
              <a:rPr lang="en-US" sz="1800" dirty="0"/>
              <a:t>		  	Usage: </a:t>
            </a:r>
            <a:r>
              <a:rPr lang="en-US" sz="1800" dirty="0" err="1"/>
              <a:t>rm</a:t>
            </a:r>
            <a:r>
              <a:rPr lang="en-US" sz="1800" dirty="0"/>
              <a:t> [options] &lt;</a:t>
            </a:r>
            <a:r>
              <a:rPr lang="en-US" sz="1800" dirty="0" err="1"/>
              <a:t>filname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		  	Options:  -r recursively remove directory structures.</a:t>
            </a:r>
          </a:p>
          <a:p>
            <a:r>
              <a:rPr lang="en-US" sz="1800" dirty="0"/>
              <a:t>			  	 -</a:t>
            </a:r>
            <a:r>
              <a:rPr lang="en-US" sz="1800" dirty="0" err="1"/>
              <a:t>i</a:t>
            </a:r>
            <a:r>
              <a:rPr lang="en-US" sz="1800" dirty="0"/>
              <a:t> query user for confirmation. 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800" dirty="0"/>
              <a:t>		  View complete file content.</a:t>
            </a:r>
          </a:p>
          <a:p>
            <a:r>
              <a:rPr lang="en-US" sz="1800" dirty="0"/>
              <a:t>		  	Usage: cat &lt;filename&gt;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77223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4023</Words>
  <Application>Microsoft Office PowerPoint</Application>
  <PresentationFormat>Widescreen</PresentationFormat>
  <Paragraphs>412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Century Gothic</vt:lpstr>
      <vt:lpstr>Courier New</vt:lpstr>
      <vt:lpstr>Verdana</vt:lpstr>
      <vt:lpstr>Wingdings</vt:lpstr>
      <vt:lpstr>Wingdings 3</vt:lpstr>
      <vt:lpstr>Ion</vt:lpstr>
      <vt:lpstr>UNIX SHELL SCRIPTING</vt:lpstr>
      <vt:lpstr>Unix – An Introduction :</vt:lpstr>
      <vt:lpstr>Components of UNIX OS</vt:lpstr>
      <vt:lpstr>Cont…</vt:lpstr>
      <vt:lpstr>Cont…</vt:lpstr>
      <vt:lpstr>Unix flavours:</vt:lpstr>
      <vt:lpstr>Shell Types:</vt:lpstr>
      <vt:lpstr>DIRECTORY STRUCTURE</vt:lpstr>
      <vt:lpstr>Unix Commands-An Overview</vt:lpstr>
      <vt:lpstr>Unix Commands-An Overview</vt:lpstr>
      <vt:lpstr>Unix Commands-An Overview</vt:lpstr>
      <vt:lpstr>Unix Commands-An Overview</vt:lpstr>
      <vt:lpstr>Unix Commands-An Overview</vt:lpstr>
      <vt:lpstr>Unix Commands-An Overview</vt:lpstr>
      <vt:lpstr>Unix Commands-An Overview</vt:lpstr>
      <vt:lpstr>Unix Commands-An Overview</vt:lpstr>
      <vt:lpstr>Unix Commands-An Overview</vt:lpstr>
      <vt:lpstr>Unix Commands-An Overview</vt:lpstr>
      <vt:lpstr>Unix Commands-An Overview</vt:lpstr>
      <vt:lpstr>Unix Commands-An Overview</vt:lpstr>
      <vt:lpstr>Unix Commands-An Overview</vt:lpstr>
      <vt:lpstr>Vi - Editor</vt:lpstr>
      <vt:lpstr>Vi - Editor</vt:lpstr>
      <vt:lpstr>Vi - Editor</vt:lpstr>
      <vt:lpstr>Vi - Editor</vt:lpstr>
      <vt:lpstr>Vi - Editor</vt:lpstr>
      <vt:lpstr>Vi - Editor</vt:lpstr>
      <vt:lpstr>Vi - Editor</vt:lpstr>
      <vt:lpstr>What is Shell?</vt:lpstr>
      <vt:lpstr>What is a Shell Script?</vt:lpstr>
      <vt:lpstr>Shell Variables</vt:lpstr>
      <vt:lpstr>Defining &amp; Accessing Variables:</vt:lpstr>
      <vt:lpstr>Variable Types</vt:lpstr>
      <vt:lpstr>Shell Variables</vt:lpstr>
      <vt:lpstr>Info…</vt:lpstr>
      <vt:lpstr>Info…</vt:lpstr>
      <vt:lpstr>Special Variables:</vt:lpstr>
      <vt:lpstr>Conditional Statements</vt:lpstr>
      <vt:lpstr>The if...else statements</vt:lpstr>
      <vt:lpstr>Shell Basic Operators</vt:lpstr>
      <vt:lpstr>Relational Operator</vt:lpstr>
      <vt:lpstr>String Operator</vt:lpstr>
      <vt:lpstr>Boolean Operator</vt:lpstr>
      <vt:lpstr>Arithmetic Operator</vt:lpstr>
      <vt:lpstr>File Test Operator</vt:lpstr>
      <vt:lpstr>The case...esac Statement</vt:lpstr>
      <vt:lpstr>Shell Loop</vt:lpstr>
      <vt:lpstr>The while loop</vt:lpstr>
      <vt:lpstr>The for loop</vt:lpstr>
      <vt:lpstr>The until loop</vt:lpstr>
      <vt:lpstr>The select Loop:</vt:lpstr>
      <vt:lpstr>Command Substitution</vt:lpstr>
      <vt:lpstr>Shell Input/Output Redirections</vt:lpstr>
      <vt:lpstr>Arrays</vt:lpstr>
      <vt:lpstr>Qns: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SHELL SCRIPTING</dc:title>
  <dc:creator>Ramesh Kandasamy</dc:creator>
  <cp:lastModifiedBy>Raghul Ramesh</cp:lastModifiedBy>
  <cp:revision>10</cp:revision>
  <dcterms:created xsi:type="dcterms:W3CDTF">2021-09-21T10:56:49Z</dcterms:created>
  <dcterms:modified xsi:type="dcterms:W3CDTF">2022-08-16T13:42:06Z</dcterms:modified>
</cp:coreProperties>
</file>