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31"/>
  </p:handoutMasterIdLst>
  <p:sldIdLst>
    <p:sldId id="280" r:id="rId3"/>
    <p:sldId id="366" r:id="rId4"/>
    <p:sldId id="380" r:id="rId6"/>
    <p:sldId id="383" r:id="rId7"/>
    <p:sldId id="384" r:id="rId8"/>
    <p:sldId id="403" r:id="rId9"/>
    <p:sldId id="385" r:id="rId10"/>
    <p:sldId id="386" r:id="rId11"/>
    <p:sldId id="387" r:id="rId12"/>
    <p:sldId id="404" r:id="rId13"/>
    <p:sldId id="388" r:id="rId14"/>
    <p:sldId id="405" r:id="rId15"/>
    <p:sldId id="389" r:id="rId16"/>
    <p:sldId id="390" r:id="rId17"/>
    <p:sldId id="406" r:id="rId18"/>
    <p:sldId id="391" r:id="rId19"/>
    <p:sldId id="408" r:id="rId20"/>
    <p:sldId id="409" r:id="rId21"/>
    <p:sldId id="410" r:id="rId22"/>
    <p:sldId id="411" r:id="rId23"/>
    <p:sldId id="393" r:id="rId24"/>
    <p:sldId id="394" r:id="rId25"/>
    <p:sldId id="398" r:id="rId26"/>
    <p:sldId id="395" r:id="rId27"/>
    <p:sldId id="397" r:id="rId28"/>
    <p:sldId id="399" r:id="rId29"/>
    <p:sldId id="28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4364" autoAdjust="0"/>
  </p:normalViewPr>
  <p:slideViewPr>
    <p:cSldViewPr showGuides="1">
      <p:cViewPr varScale="1">
        <p:scale>
          <a:sx n="61" d="100"/>
          <a:sy n="61" d="100"/>
        </p:scale>
        <p:origin x="14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smtClean="0">
                <a:solidFill>
                  <a:srgbClr val="FFFFFF"/>
                </a:solidFill>
                <a:latin typeface="+mj-lt"/>
                <a:ea typeface="Open Sans" panose="020B0606030504020204" pitchFamily="34" charset="0"/>
                <a:cs typeface="Open Sans" panose="020B0606030504020204" pitchFamily="34" charset="0"/>
              </a:rPr>
              <a:t>Department </a:t>
            </a:r>
            <a:r>
              <a:rPr lang="en-US" sz="1600" noProof="1" smtClean="0">
                <a:solidFill>
                  <a:srgbClr val="FFFFFF"/>
                </a:solidFill>
                <a:latin typeface="+mj-lt"/>
                <a:ea typeface="Open Sans" panose="020B0606030504020204" pitchFamily="34" charset="0"/>
                <a:cs typeface="Open Sans" panose="020B0606030504020204" pitchFamily="34" charset="0"/>
              </a:rPr>
              <a:t>of Computer</a:t>
            </a:r>
            <a:r>
              <a:rPr lang="en-US" sz="1600" baseline="0" noProof="1" smtClean="0">
                <a:solidFill>
                  <a:srgbClr val="FFFFFF"/>
                </a:solidFill>
                <a:latin typeface="+mj-lt"/>
                <a:ea typeface="Open Sans" panose="020B0606030504020204" pitchFamily="34" charset="0"/>
                <a:cs typeface="Open Sans" panose="020B0606030504020204" pitchFamily="34" charset="0"/>
              </a:rPr>
              <a:t> Science and </a:t>
            </a:r>
            <a:r>
              <a:rPr lang="en-US" sz="1600" baseline="0" noProof="1" smtClean="0">
                <a:solidFill>
                  <a:srgbClr val="FFFFFF"/>
                </a:solidFill>
                <a:latin typeface="+mj-lt"/>
                <a:ea typeface="Open Sans" panose="020B0606030504020204" pitchFamily="34" charset="0"/>
                <a:cs typeface="Open Sans" panose="020B0606030504020204" pitchFamily="34" charset="0"/>
              </a:rPr>
              <a:t>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smtClean="0">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l="-776" t="63278" r="776" b="-30898"/>
          <a:stretch>
            <a:fillRect/>
          </a:stretch>
        </p:blipFill>
        <p:spPr>
          <a:xfrm>
            <a:off x="-72010" y="-2532"/>
            <a:ext cx="9216010" cy="3231811"/>
          </a:xfrm>
          <a:prstGeom prst="rect">
            <a:avLst/>
          </a:prstGeom>
        </p:spPr>
      </p:pic>
      <p:grpSp>
        <p:nvGrpSpPr>
          <p:cNvPr id="20" name="Group 19"/>
          <p:cNvGrpSpPr/>
          <p:nvPr/>
        </p:nvGrpSpPr>
        <p:grpSpPr>
          <a:xfrm>
            <a:off x="-14748" y="986564"/>
            <a:ext cx="9158748" cy="5455586"/>
            <a:chOff x="-14748" y="986564"/>
            <a:chExt cx="9158748" cy="5455586"/>
          </a:xfrm>
        </p:grpSpPr>
        <p:sp>
          <p:nvSpPr>
            <p:cNvPr id="22" name="TextBox 21"/>
            <p:cNvSpPr txBox="1"/>
            <p:nvPr/>
          </p:nvSpPr>
          <p:spPr>
            <a:xfrm>
              <a:off x="177781" y="4812105"/>
              <a:ext cx="4322209" cy="1630045"/>
            </a:xfrm>
            <a:prstGeom prst="rect">
              <a:avLst/>
            </a:prstGeom>
            <a:noFill/>
          </p:spPr>
          <p:txBody>
            <a:bodyPr wrap="square" rtlCol="0">
              <a:spAutoFit/>
            </a:bodyPr>
            <a:lstStyle/>
            <a:p>
              <a:r>
                <a:rPr lang="en-IN" altLang="en-US" sz="2000" b="1" dirty="0" smtClean="0"/>
                <a:t>220701210</a:t>
              </a:r>
              <a:endParaRPr lang="en-US" sz="2000" b="1" dirty="0" smtClean="0"/>
            </a:p>
            <a:p>
              <a:r>
                <a:rPr lang="en-IN" altLang="en-US" sz="2000" b="1" dirty="0" smtClean="0"/>
                <a:t>RAGHUL S</a:t>
              </a:r>
              <a:endParaRPr lang="en-US" sz="2000" b="1" dirty="0" smtClean="0"/>
            </a:p>
            <a:p>
              <a:r>
                <a:rPr lang="en-IN" altLang="en-US" sz="2000" b="1" dirty="0" smtClean="0"/>
                <a:t>DURAI MURUGAN N</a:t>
              </a:r>
              <a:endParaRPr lang="en-US" sz="2000" b="1" dirty="0" smtClean="0"/>
            </a:p>
            <a:p>
              <a:r>
                <a:rPr lang="en-IN" altLang="en-US" sz="2000" b="1" dirty="0"/>
                <a:t>COMPUTER SCIENCE AND ENGINEERING</a:t>
              </a:r>
              <a:endParaRPr lang="en-IN" altLang="en-US" sz="2000" b="1" dirty="0"/>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smtClean="0">
                      <a:solidFill>
                        <a:schemeClr val="bg1"/>
                      </a:solidFill>
                      <a:ea typeface="Open Sans Light" panose="020B0306030504020204" pitchFamily="34" charset="0"/>
                      <a:cs typeface="Open Sans Light" panose="020B0306030504020204" pitchFamily="34" charset="0"/>
                    </a:rPr>
                    <a:t>Introduction to </a:t>
                  </a:r>
                  <a:endParaRPr lang="en-US" sz="2000" b="1" dirty="0" smtClean="0">
                    <a:solidFill>
                      <a:schemeClr val="bg1"/>
                    </a:solidFill>
                    <a:ea typeface="Open Sans Light" panose="020B0306030504020204" pitchFamily="34" charset="0"/>
                    <a:cs typeface="Open Sans Light" panose="020B0306030504020204" pitchFamily="34" charset="0"/>
                  </a:endParaRPr>
                </a:p>
                <a:p>
                  <a:pPr algn="ctr"/>
                  <a:r>
                    <a:rPr lang="en-US" sz="2000" b="1" dirty="0" smtClean="0">
                      <a:solidFill>
                        <a:schemeClr val="bg1"/>
                      </a:solidFill>
                      <a:ea typeface="Open Sans Light" panose="020B0306030504020204" pitchFamily="34" charset="0"/>
                      <a:cs typeface="Open Sans Light" panose="020B0306030504020204" pitchFamily="34" charset="0"/>
                    </a:rPr>
                    <a:t>Robotic Process Automation </a:t>
                  </a:r>
                  <a:endParaRPr lang="en-US" sz="2000" b="1" dirty="0">
                    <a:solidFill>
                      <a:schemeClr val="bg1"/>
                    </a:solidFill>
                    <a:ea typeface="Open Sans Light" panose="020B0306030504020204" pitchFamily="34" charset="0"/>
                    <a:cs typeface="Open Sans Light" panose="020B0306030504020204" pitchFamily="34" charset="0"/>
                  </a:endParaRPr>
                </a:p>
              </p:txBody>
            </p:sp>
          </p:grpSp>
          <p:sp>
            <p:nvSpPr>
              <p:cNvPr id="48" name="TextBox 47"/>
              <p:cNvSpPr txBox="1"/>
              <p:nvPr/>
            </p:nvSpPr>
            <p:spPr>
              <a:xfrm>
                <a:off x="177782" y="2100903"/>
                <a:ext cx="4188156" cy="1753235"/>
              </a:xfrm>
              <a:prstGeom prst="rect">
                <a:avLst/>
              </a:prstGeom>
              <a:noFill/>
            </p:spPr>
            <p:txBody>
              <a:bodyPr wrap="square" rtlCol="0">
                <a:spAutoFit/>
              </a:bodyPr>
              <a:lstStyle/>
              <a:p>
                <a:r>
                  <a:rPr lang="en-IN" altLang="en-US" sz="5400" b="1" dirty="0" smtClean="0">
                    <a:solidFill>
                      <a:schemeClr val="bg1"/>
                    </a:solidFill>
                    <a:ea typeface="Open Sans Bold" panose="020B0806030504020204" pitchFamily="34" charset="0"/>
                    <a:cs typeface="Open Sans Bold" panose="020B0806030504020204" pitchFamily="34" charset="0"/>
                  </a:rPr>
                  <a:t>Latest News Update Bot</a:t>
                </a:r>
                <a:endParaRPr lang="en-IN" altLang="en-US" sz="5400" b="1" dirty="0" smtClean="0">
                  <a:solidFill>
                    <a:schemeClr val="bg1"/>
                  </a:solidFill>
                  <a:ea typeface="Open Sans Bold" panose="020B0806030504020204" pitchFamily="34" charset="0"/>
                  <a:cs typeface="Open Sans Bold" panose="020B0806030504020204" pitchFamily="34" charset="0"/>
                </a:endParaRP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gr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noAutofit/>
          </a:bodyPr>
          <a:lstStyle/>
          <a:p>
            <a:pPr marL="0" indent="0">
              <a:buNone/>
            </a:pPr>
            <a:r>
              <a:rPr lang="en-US" sz="1800" b="1" dirty="0"/>
              <a:t>Software Requirements</a:t>
            </a:r>
            <a:endParaRPr lang="en-US" sz="1800" b="1" dirty="0"/>
          </a:p>
          <a:p>
            <a:pPr marL="0" indent="0">
              <a:buNone/>
            </a:pPr>
            <a:endParaRPr lang="en-US" sz="1800" dirty="0"/>
          </a:p>
          <a:p>
            <a:pPr marL="0" indent="0">
              <a:buNone/>
            </a:pPr>
            <a:r>
              <a:rPr lang="en-US" sz="1800" dirty="0"/>
              <a:t>UiPath Studio:</a:t>
            </a:r>
            <a:endParaRPr lang="en-US" sz="1800" dirty="0"/>
          </a:p>
          <a:p>
            <a:pPr marL="0" indent="0">
              <a:buNone/>
            </a:pPr>
            <a:r>
              <a:rPr lang="en-US" sz="1800" dirty="0"/>
              <a:t>Version: 2023 or later</a:t>
            </a:r>
            <a:endParaRPr lang="en-US" sz="1800" dirty="0"/>
          </a:p>
          <a:p>
            <a:pPr marL="0" indent="0">
              <a:buNone/>
            </a:pPr>
            <a:r>
              <a:rPr lang="en-US" sz="1800" dirty="0"/>
              <a:t>Required for building and executing the RPA workflow for news scraping and email automation.</a:t>
            </a:r>
            <a:endParaRPr lang="en-US" sz="1800" dirty="0"/>
          </a:p>
          <a:p>
            <a:pPr marL="0" indent="0">
              <a:buNone/>
            </a:pPr>
            <a:r>
              <a:rPr lang="en-US" sz="1800" dirty="0"/>
              <a:t>Microsoft Edge Browser:</a:t>
            </a:r>
            <a:endParaRPr lang="en-US" sz="1800" dirty="0"/>
          </a:p>
          <a:p>
            <a:pPr marL="0" indent="0">
              <a:buNone/>
            </a:pPr>
            <a:r>
              <a:rPr lang="en-US" sz="1800" dirty="0"/>
              <a:t>For web scraping and accessing news websites.</a:t>
            </a:r>
            <a:endParaRPr lang="en-US" sz="1800" dirty="0"/>
          </a:p>
          <a:p>
            <a:pPr marL="0" indent="0">
              <a:buNone/>
            </a:pPr>
            <a:r>
              <a:rPr lang="en-US" sz="1800" dirty="0"/>
              <a:t>Latest version for optimal performance.</a:t>
            </a:r>
            <a:endParaRPr lang="en-US" sz="1800" dirty="0"/>
          </a:p>
          <a:p>
            <a:pPr marL="0" indent="0">
              <a:buNone/>
            </a:pPr>
            <a:r>
              <a:rPr lang="en-US" sz="1800" dirty="0"/>
              <a:t>Microsoft Outlook or SMTP Email Client:</a:t>
            </a:r>
            <a:endParaRPr lang="en-US" sz="1800" dirty="0"/>
          </a:p>
          <a:p>
            <a:pPr marL="0" indent="0">
              <a:buNone/>
            </a:pPr>
            <a:r>
              <a:rPr lang="en-US" sz="1800" dirty="0"/>
              <a:t>Required to send automated emails with the news URLs via SMTP protocol.</a:t>
            </a:r>
            <a:endParaRPr lang="en-US" sz="1800" dirty="0"/>
          </a:p>
          <a:p>
            <a:pPr marL="0" indent="0">
              <a:buNone/>
            </a:pPr>
            <a:r>
              <a:rPr lang="en-US" sz="1800" dirty="0"/>
              <a:t>Operating System:</a:t>
            </a:r>
            <a:endParaRPr lang="en-US" sz="1800" dirty="0"/>
          </a:p>
          <a:p>
            <a:pPr marL="0" indent="0">
              <a:buNone/>
            </a:pPr>
            <a:r>
              <a:rPr lang="en-US" sz="1800" dirty="0"/>
              <a:t>Windows 10 or later (for UiPath compatibility).</a:t>
            </a:r>
            <a:endParaRPr lang="en-US" sz="1800" dirty="0"/>
          </a:p>
          <a:p>
            <a:pPr marL="0" indent="0">
              <a:buNone/>
            </a:pPr>
            <a:r>
              <a:rPr lang="en-US" sz="1800" dirty="0"/>
              <a:t>.NET Framework:</a:t>
            </a:r>
            <a:endParaRPr lang="en-US" sz="1800" dirty="0"/>
          </a:p>
          <a:p>
            <a:pPr marL="0" indent="0">
              <a:buNone/>
            </a:pPr>
            <a:r>
              <a:rPr lang="en-US" sz="1800" dirty="0"/>
              <a:t>.NET Framework 4.7.2 or later (required for some UiPath activities).</a:t>
            </a:r>
            <a:endParaRPr lang="en-US" sz="1800" dirty="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noAutofit/>
          </a:bodyPr>
          <a:lstStyle/>
          <a:p>
            <a:pPr marL="0" indent="0">
              <a:buNone/>
            </a:pPr>
            <a:r>
              <a:rPr lang="en-US" sz="1700" b="1" dirty="0"/>
              <a:t>Module 1: News Scraping Module</a:t>
            </a:r>
            <a:endParaRPr lang="en-US" sz="1700" b="1" dirty="0"/>
          </a:p>
          <a:p>
            <a:pPr marL="0" indent="0">
              <a:buNone/>
            </a:pPr>
            <a:endParaRPr lang="en-US" sz="1700" dirty="0"/>
          </a:p>
          <a:p>
            <a:pPr marL="0" indent="0">
              <a:buNone/>
            </a:pPr>
            <a:r>
              <a:rPr lang="en-US" sz="1700" dirty="0"/>
              <a:t>Short Description:</a:t>
            </a:r>
            <a:endParaRPr lang="en-US" sz="1700" dirty="0"/>
          </a:p>
          <a:p>
            <a:pPr marL="0" indent="0">
              <a:buNone/>
            </a:pPr>
            <a:r>
              <a:rPr lang="en-US" sz="1700" dirty="0"/>
              <a:t>This module is responsible for scraping the latest news articles based on a specified topic from web sources using the Edge browser. It uses UiPath’s web scraping activities to extract news headlines and their corresponding URLs. The module interacts with dynamic web pages, processes the data, and filters it based on user preferences (e.g., topic relevance).</a:t>
            </a:r>
            <a:endParaRPr lang="en-US" sz="1700" dirty="0"/>
          </a:p>
          <a:p>
            <a:pPr marL="0" indent="0">
              <a:buNone/>
            </a:pPr>
            <a:endParaRPr lang="en-US" sz="1700" dirty="0"/>
          </a:p>
          <a:p>
            <a:pPr marL="0" indent="0">
              <a:buNone/>
            </a:pPr>
            <a:r>
              <a:rPr lang="en-US" sz="1700" dirty="0"/>
              <a:t>DFD / Activity Diagram:</a:t>
            </a:r>
            <a:endParaRPr lang="en-US" sz="1700" dirty="0"/>
          </a:p>
          <a:p>
            <a:pPr marL="0" indent="0">
              <a:buNone/>
            </a:pPr>
            <a:r>
              <a:rPr lang="en-US" sz="1700" dirty="0"/>
              <a:t>The diagram for this module would include steps like:</a:t>
            </a:r>
            <a:endParaRPr lang="en-US" sz="1700" dirty="0"/>
          </a:p>
          <a:p>
            <a:pPr marL="0" indent="0">
              <a:buNone/>
            </a:pPr>
            <a:endParaRPr lang="en-US" sz="1700" dirty="0"/>
          </a:p>
          <a:p>
            <a:pPr marL="0" indent="0">
              <a:buNone/>
            </a:pPr>
            <a:r>
              <a:rPr lang="en-US" sz="1700" dirty="0"/>
              <a:t>User inputs a news topic.</a:t>
            </a:r>
            <a:endParaRPr lang="en-US" sz="1700" dirty="0"/>
          </a:p>
          <a:p>
            <a:pPr marL="0" indent="0">
              <a:buNone/>
            </a:pPr>
            <a:r>
              <a:rPr lang="en-US" sz="1700" dirty="0"/>
              <a:t>The bot opens the Edge browser.</a:t>
            </a:r>
            <a:endParaRPr lang="en-US" sz="1700" dirty="0"/>
          </a:p>
          <a:p>
            <a:pPr marL="0" indent="0">
              <a:buNone/>
            </a:pPr>
            <a:r>
              <a:rPr lang="en-US" sz="1700" dirty="0"/>
              <a:t>It navigates to the specified news websites.</a:t>
            </a:r>
            <a:endParaRPr lang="en-US" sz="1700" dirty="0"/>
          </a:p>
          <a:p>
            <a:pPr marL="0" indent="0">
              <a:buNone/>
            </a:pPr>
            <a:r>
              <a:rPr lang="en-US" sz="1700" dirty="0"/>
              <a:t>The scraper extracts the relevant news data (headlines, URLs).</a:t>
            </a:r>
            <a:endParaRPr lang="en-US" sz="1700" dirty="0"/>
          </a:p>
          <a:p>
            <a:pPr marL="0" indent="0">
              <a:buNone/>
            </a:pPr>
            <a:r>
              <a:rPr lang="en-US" sz="1700" dirty="0"/>
              <a:t>The data is processed and stored for email composition.</a:t>
            </a:r>
            <a:endParaRPr lang="en-US" sz="1700" dirty="0"/>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noAutofit/>
          </a:bodyPr>
          <a:lstStyle/>
          <a:p>
            <a:pPr marL="0" indent="0">
              <a:buNone/>
            </a:pPr>
            <a:r>
              <a:rPr lang="en-IN" altLang="en-US" sz="1750" b="1" dirty="0"/>
              <a:t>Module 2:</a:t>
            </a:r>
            <a:r>
              <a:rPr lang="en-US" sz="1750" b="1" dirty="0"/>
              <a:t>Email Notification Module</a:t>
            </a:r>
            <a:endParaRPr lang="en-US" sz="1750" b="1" dirty="0"/>
          </a:p>
          <a:p>
            <a:pPr marL="0" indent="0">
              <a:buNone/>
            </a:pPr>
            <a:endParaRPr lang="en-US" sz="1750" dirty="0"/>
          </a:p>
          <a:p>
            <a:pPr marL="0" indent="0">
              <a:buNone/>
            </a:pPr>
            <a:r>
              <a:rPr lang="en-US" sz="1750" dirty="0"/>
              <a:t>Short Description:</a:t>
            </a:r>
            <a:endParaRPr lang="en-US" sz="1750" dirty="0"/>
          </a:p>
          <a:p>
            <a:pPr marL="0" indent="0">
              <a:buNone/>
            </a:pPr>
            <a:r>
              <a:rPr lang="en-US" sz="1750" dirty="0"/>
              <a:t>The Email Notification Module is responsible for sending the scraped news URLs to the user’s email address. After gathering the URLs, the bot formats the news list into an email and sends it using the SMTP Send Mail Message activity. The system allows customization of the email subject and body based on the news topic.</a:t>
            </a:r>
            <a:endParaRPr lang="en-US" sz="1750" dirty="0"/>
          </a:p>
          <a:p>
            <a:pPr marL="0" indent="0">
              <a:buNone/>
            </a:pPr>
            <a:endParaRPr lang="en-US" sz="1750" dirty="0"/>
          </a:p>
          <a:p>
            <a:pPr marL="0" indent="0">
              <a:buNone/>
            </a:pPr>
            <a:r>
              <a:rPr lang="en-US" sz="1750" dirty="0"/>
              <a:t>DFD / Activity Diagram:</a:t>
            </a:r>
            <a:endParaRPr lang="en-US" sz="1750" dirty="0"/>
          </a:p>
          <a:p>
            <a:pPr marL="0" indent="0">
              <a:buNone/>
            </a:pPr>
            <a:r>
              <a:rPr lang="en-US" sz="1750" dirty="0"/>
              <a:t>The diagram for this module would include steps like:</a:t>
            </a:r>
            <a:endParaRPr lang="en-US" sz="1750" dirty="0"/>
          </a:p>
          <a:p>
            <a:pPr marL="0" indent="0">
              <a:buNone/>
            </a:pPr>
            <a:endParaRPr lang="en-US" sz="1750" dirty="0"/>
          </a:p>
          <a:p>
            <a:pPr marL="0" indent="0">
              <a:buNone/>
            </a:pPr>
            <a:r>
              <a:rPr lang="en-US" sz="1750" dirty="0"/>
              <a:t>The bot retrieves the email address from the user.</a:t>
            </a:r>
            <a:endParaRPr lang="en-US" sz="1750" dirty="0"/>
          </a:p>
          <a:p>
            <a:pPr marL="0" indent="0">
              <a:buNone/>
            </a:pPr>
            <a:r>
              <a:rPr lang="en-US" sz="1750" dirty="0"/>
              <a:t>It formats the scraped news URLs into an email message.</a:t>
            </a:r>
            <a:endParaRPr lang="en-US" sz="1750" dirty="0"/>
          </a:p>
          <a:p>
            <a:pPr marL="0" indent="0">
              <a:buNone/>
            </a:pPr>
            <a:r>
              <a:rPr lang="en-US" sz="1750" dirty="0"/>
              <a:t>The email is sent using SMTP with appropriate credentials.</a:t>
            </a:r>
            <a:endParaRPr lang="en-US" sz="1750" dirty="0"/>
          </a:p>
          <a:p>
            <a:pPr marL="0" indent="0">
              <a:buNone/>
            </a:pPr>
            <a:r>
              <a:rPr lang="en-US" sz="1750" dirty="0"/>
              <a:t>The bot confirms successful email delivery or reports errors if any.</a:t>
            </a:r>
            <a:endParaRPr lang="en-US" sz="1750" dirty="0"/>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Table Design</a:t>
            </a:r>
            <a:endParaRPr lang="en-IN" dirty="0">
              <a:latin typeface="+mj-lt"/>
            </a:endParaRPr>
          </a:p>
        </p:txBody>
      </p:sp>
      <p:pic>
        <p:nvPicPr>
          <p:cNvPr id="5" name="Content Placeholder 4" descr="Screenshot 2024-11-21 234118"/>
          <p:cNvPicPr>
            <a:picLocks noChangeAspect="1"/>
          </p:cNvPicPr>
          <p:nvPr>
            <p:ph idx="1"/>
          </p:nvPr>
        </p:nvPicPr>
        <p:blipFill>
          <a:blip r:embed="rId1"/>
          <a:stretch>
            <a:fillRect/>
          </a:stretch>
        </p:blipFill>
        <p:spPr>
          <a:xfrm>
            <a:off x="190500" y="1379855"/>
            <a:ext cx="8763000" cy="4554855"/>
          </a:xfrm>
          <a:prstGeom prst="rect">
            <a:avLst/>
          </a:prstGeom>
        </p:spPr>
      </p:pic>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Process Design</a:t>
            </a:r>
            <a:endParaRPr lang="en-IN" dirty="0">
              <a:latin typeface="+mj-lt"/>
            </a:endParaRPr>
          </a:p>
        </p:txBody>
      </p:sp>
      <p:sp>
        <p:nvSpPr>
          <p:cNvPr id="3" name="Content Placeholder 2"/>
          <p:cNvSpPr>
            <a:spLocks noGrp="1"/>
          </p:cNvSpPr>
          <p:nvPr>
            <p:ph idx="1"/>
          </p:nvPr>
        </p:nvSpPr>
        <p:spPr/>
        <p:txBody>
          <a:bodyPr>
            <a:normAutofit fontScale="70000"/>
          </a:bodyPr>
          <a:lstStyle/>
          <a:p>
            <a:pPr marL="0" indent="0">
              <a:buNone/>
            </a:pPr>
            <a:r>
              <a:rPr lang="en-IN" altLang="en-US" b="1" dirty="0" smtClean="0"/>
              <a:t>Main Process:</a:t>
            </a:r>
            <a:r>
              <a:rPr lang="en-IN" altLang="en-US" dirty="0" smtClean="0"/>
              <a:t> Latest News Update Bot</a:t>
            </a:r>
            <a:endParaRPr lang="en-IN" altLang="en-US" dirty="0" smtClean="0"/>
          </a:p>
          <a:p>
            <a:pPr marL="0" indent="0">
              <a:buNone/>
            </a:pPr>
            <a:r>
              <a:rPr lang="en-IN" altLang="en-US" dirty="0" smtClean="0"/>
              <a:t>Objective: Scrape the latest news based on a user-defined topic and send it via email.</a:t>
            </a:r>
            <a:endParaRPr lang="en-IN" altLang="en-US" dirty="0" smtClean="0"/>
          </a:p>
          <a:p>
            <a:pPr marL="0" indent="0">
              <a:buNone/>
            </a:pPr>
            <a:r>
              <a:rPr lang="en-IN" altLang="en-US" dirty="0" smtClean="0"/>
              <a:t>Process Flow:</a:t>
            </a:r>
            <a:endParaRPr lang="en-IN" altLang="en-US" dirty="0" smtClean="0"/>
          </a:p>
          <a:p>
            <a:r>
              <a:rPr lang="en-IN" altLang="en-US" dirty="0" smtClean="0"/>
              <a:t>User Input:</a:t>
            </a:r>
            <a:endParaRPr lang="en-IN" altLang="en-US" dirty="0" smtClean="0"/>
          </a:p>
          <a:p>
            <a:pPr marL="0" indent="0">
              <a:buNone/>
            </a:pPr>
            <a:r>
              <a:rPr lang="en-IN" altLang="en-US" dirty="0" smtClean="0"/>
              <a:t>       User provides topic and email address.</a:t>
            </a:r>
            <a:endParaRPr lang="en-IN" altLang="en-US" dirty="0" smtClean="0"/>
          </a:p>
          <a:p>
            <a:r>
              <a:rPr lang="en-IN" altLang="en-US" dirty="0" smtClean="0"/>
              <a:t>Validate User Input:</a:t>
            </a:r>
            <a:endParaRPr lang="en-IN" altLang="en-US" dirty="0" smtClean="0"/>
          </a:p>
          <a:p>
            <a:pPr marL="0" indent="0">
              <a:buNone/>
            </a:pPr>
            <a:r>
              <a:rPr lang="en-IN" altLang="en-US" dirty="0" smtClean="0"/>
              <a:t>       Ensure valid email format and non-empty topic.</a:t>
            </a:r>
            <a:endParaRPr lang="en-IN" altLang="en-US" dirty="0" smtClean="0"/>
          </a:p>
          <a:p>
            <a:r>
              <a:rPr lang="en-IN" altLang="en-US" dirty="0" smtClean="0"/>
              <a:t>Scrape Latest News:</a:t>
            </a:r>
            <a:endParaRPr lang="en-IN" altLang="en-US" dirty="0" smtClean="0"/>
          </a:p>
          <a:p>
            <a:pPr marL="0" indent="0">
              <a:buNone/>
            </a:pPr>
            <a:r>
              <a:rPr lang="en-IN" altLang="en-US" dirty="0" smtClean="0"/>
              <a:t>       Use web scraping to collect news based on the given topic.</a:t>
            </a:r>
            <a:endParaRPr lang="en-IN" altLang="en-US" dirty="0" smtClean="0"/>
          </a:p>
          <a:p>
            <a:r>
              <a:rPr lang="en-IN" altLang="en-US" dirty="0" smtClean="0"/>
              <a:t>Compose Email:</a:t>
            </a:r>
            <a:endParaRPr lang="en-IN" altLang="en-US" dirty="0" smtClean="0"/>
          </a:p>
          <a:p>
            <a:pPr marL="0" indent="0">
              <a:buNone/>
            </a:pPr>
            <a:r>
              <a:rPr lang="en-IN" altLang="en-US" dirty="0" smtClean="0"/>
              <a:t>       Format the email with the news URLs and subject.</a:t>
            </a:r>
            <a:endParaRPr lang="en-IN" altLang="en-US" dirty="0" smtClean="0"/>
          </a:p>
          <a:p>
            <a:r>
              <a:rPr lang="en-IN" altLang="en-US" dirty="0" smtClean="0"/>
              <a:t>Send Email:</a:t>
            </a:r>
            <a:endParaRPr lang="en-IN" altLang="en-US" dirty="0" smtClean="0"/>
          </a:p>
          <a:p>
            <a:pPr marL="0" indent="0">
              <a:buNone/>
            </a:pPr>
            <a:r>
              <a:rPr lang="en-IN" altLang="en-US" dirty="0" smtClean="0"/>
              <a:t>       Send the email to the user’s email address using SMTP.</a:t>
            </a:r>
            <a:endParaRPr lang="en-IN" altLang="en-US" dirty="0" smtClean="0"/>
          </a:p>
          <a:p>
            <a:r>
              <a:rPr lang="en-IN" altLang="en-US" dirty="0" smtClean="0"/>
              <a:t>Log Email Information:</a:t>
            </a:r>
            <a:endParaRPr lang="en-IN" altLang="en-US" dirty="0" smtClean="0"/>
          </a:p>
          <a:p>
            <a:pPr marL="0" indent="0">
              <a:buNone/>
            </a:pPr>
            <a:r>
              <a:rPr lang="en-IN" altLang="en-US" dirty="0" smtClean="0"/>
              <a:t>       Log the email details (subject, recipient, timestamp, etc.) for tracking.</a:t>
            </a:r>
            <a:endParaRPr lang="en-IN" altLang="en-US" dirty="0" smtClean="0"/>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Process Design</a:t>
            </a:r>
            <a:endParaRPr lang="en-IN" dirty="0">
              <a:latin typeface="+mj-lt"/>
            </a:endParaRPr>
          </a:p>
        </p:txBody>
      </p:sp>
      <p:sp>
        <p:nvSpPr>
          <p:cNvPr id="3" name="Content Placeholder 2"/>
          <p:cNvSpPr>
            <a:spLocks noGrp="1"/>
          </p:cNvSpPr>
          <p:nvPr>
            <p:ph idx="1"/>
          </p:nvPr>
        </p:nvSpPr>
        <p:spPr/>
        <p:txBody>
          <a:bodyPr>
            <a:noAutofit/>
          </a:bodyPr>
          <a:lstStyle/>
          <a:p>
            <a:pPr marL="0" indent="0">
              <a:buNone/>
            </a:pPr>
            <a:r>
              <a:rPr lang="en-IN" altLang="en-US" sz="1800" b="1" dirty="0" smtClean="0"/>
              <a:t>Sub Process:</a:t>
            </a:r>
            <a:endParaRPr lang="en-IN" altLang="en-US" sz="1800" b="1" dirty="0" smtClean="0"/>
          </a:p>
          <a:p>
            <a:pPr marL="0" indent="0">
              <a:buNone/>
            </a:pPr>
            <a:r>
              <a:rPr lang="en-IN" altLang="en-US" sz="1800" dirty="0" smtClean="0"/>
              <a:t>Validate Input: Check email format and ensure topic is provided.</a:t>
            </a:r>
            <a:endParaRPr lang="en-IN" altLang="en-US" sz="1800" dirty="0" smtClean="0"/>
          </a:p>
          <a:p>
            <a:pPr marL="0" indent="0">
              <a:buNone/>
            </a:pPr>
            <a:r>
              <a:rPr lang="en-IN" altLang="en-US" sz="1800" dirty="0" smtClean="0"/>
              <a:t>Scrape News: Search for news based on the topic and extract relevant details.</a:t>
            </a:r>
            <a:endParaRPr lang="en-IN" altLang="en-US" sz="1800" dirty="0" smtClean="0"/>
          </a:p>
          <a:p>
            <a:pPr marL="0" indent="0">
              <a:buNone/>
            </a:pPr>
            <a:r>
              <a:rPr lang="en-IN" altLang="en-US" sz="1800" dirty="0" smtClean="0"/>
              <a:t>Compose Email: Organize news into a list and create the subject and body.</a:t>
            </a:r>
            <a:endParaRPr lang="en-IN" altLang="en-US" sz="1800" dirty="0" smtClean="0"/>
          </a:p>
          <a:p>
            <a:pPr marL="0" indent="0">
              <a:buNone/>
            </a:pPr>
            <a:r>
              <a:rPr lang="en-IN" altLang="en-US" sz="1800" dirty="0" smtClean="0"/>
              <a:t>Send Email: Connect to SMTP server and send the email with news URLs.</a:t>
            </a:r>
            <a:endParaRPr lang="en-IN" altLang="en-US" sz="1800" dirty="0" smtClean="0"/>
          </a:p>
          <a:p>
            <a:pPr marL="0" indent="0">
              <a:buNone/>
            </a:pPr>
            <a:r>
              <a:rPr lang="en-IN" altLang="en-US" sz="1800" dirty="0" smtClean="0"/>
              <a:t>Log Email: Record email details in the database and track status.</a:t>
            </a:r>
            <a:endParaRPr lang="en-IN" altLang="en-US" sz="1800" dirty="0" smtClean="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IN" dirty="0">
              <a:latin typeface="+mj-lt"/>
            </a:endParaRPr>
          </a:p>
        </p:txBody>
      </p:sp>
      <p:sp>
        <p:nvSpPr>
          <p:cNvPr id="7" name="Content Placeholder 6"/>
          <p:cNvSpPr/>
          <p:nvPr>
            <p:ph idx="1"/>
          </p:nvPr>
        </p:nvSpPr>
        <p:spPr/>
        <p:txBody>
          <a:bodyPr/>
          <a:p>
            <a:pPr marL="0" indent="0">
              <a:buNone/>
            </a:pPr>
            <a:r>
              <a:rPr lang="en-IN" altLang="en-GB" b="1"/>
              <a:t>Description:</a:t>
            </a:r>
            <a:r>
              <a:rPr lang="en-IN" altLang="en-GB"/>
              <a:t> </a:t>
            </a:r>
            <a:r>
              <a:rPr lang="en-GB" altLang="en-US"/>
              <a:t>It first get topic as input in message box</a:t>
            </a:r>
            <a:endParaRPr lang="en-GB" altLang="en-US"/>
          </a:p>
        </p:txBody>
      </p:sp>
      <p:pic>
        <p:nvPicPr>
          <p:cNvPr id="8" name="Picture 7" descr="Screenshot 2024-11-20 182558"/>
          <p:cNvPicPr>
            <a:picLocks noChangeAspect="1"/>
          </p:cNvPicPr>
          <p:nvPr/>
        </p:nvPicPr>
        <p:blipFill>
          <a:blip r:embed="rId1"/>
          <a:stretch>
            <a:fillRect/>
          </a:stretch>
        </p:blipFill>
        <p:spPr>
          <a:xfrm>
            <a:off x="2609850" y="2438400"/>
            <a:ext cx="3924300" cy="1981200"/>
          </a:xfrm>
          <a:prstGeom prst="rect">
            <a:avLst/>
          </a:prstGeom>
        </p:spPr>
      </p:pic>
    </p:spTree>
    <p:custDataLst>
      <p:tags r:id="rId2"/>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IN" dirty="0">
              <a:latin typeface="+mj-lt"/>
            </a:endParaRPr>
          </a:p>
        </p:txBody>
      </p:sp>
      <p:sp>
        <p:nvSpPr>
          <p:cNvPr id="7" name="Content Placeholder 6"/>
          <p:cNvSpPr/>
          <p:nvPr>
            <p:ph idx="1"/>
          </p:nvPr>
        </p:nvSpPr>
        <p:spPr/>
        <p:txBody>
          <a:bodyPr/>
          <a:p>
            <a:pPr marL="0" indent="0">
              <a:buNone/>
            </a:pPr>
            <a:r>
              <a:rPr lang="en-IN" altLang="en-GB" b="1"/>
              <a:t>Description:</a:t>
            </a:r>
            <a:r>
              <a:rPr lang="en-IN" altLang="en-GB"/>
              <a:t>It’s takes the email Id as input in message box</a:t>
            </a:r>
            <a:endParaRPr lang="en-IN" altLang="en-GB"/>
          </a:p>
        </p:txBody>
      </p:sp>
      <p:pic>
        <p:nvPicPr>
          <p:cNvPr id="3" name="Picture 2" descr="Screenshot 2024-11-20 182637"/>
          <p:cNvPicPr>
            <a:picLocks noChangeAspect="1"/>
          </p:cNvPicPr>
          <p:nvPr/>
        </p:nvPicPr>
        <p:blipFill>
          <a:blip r:embed="rId1"/>
          <a:stretch>
            <a:fillRect/>
          </a:stretch>
        </p:blipFill>
        <p:spPr>
          <a:xfrm>
            <a:off x="2633345" y="2442845"/>
            <a:ext cx="3876675" cy="1971675"/>
          </a:xfrm>
          <a:prstGeom prst="rect">
            <a:avLst/>
          </a:prstGeom>
        </p:spPr>
      </p:pic>
    </p:spTree>
    <p:custDataLst>
      <p:tags r:id="rId2"/>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IN" dirty="0">
              <a:latin typeface="+mj-lt"/>
            </a:endParaRPr>
          </a:p>
        </p:txBody>
      </p:sp>
      <p:sp>
        <p:nvSpPr>
          <p:cNvPr id="7" name="Content Placeholder 6"/>
          <p:cNvSpPr/>
          <p:nvPr>
            <p:ph idx="1"/>
          </p:nvPr>
        </p:nvSpPr>
        <p:spPr/>
        <p:txBody>
          <a:bodyPr/>
          <a:p>
            <a:pPr marL="0" indent="0">
              <a:buNone/>
            </a:pPr>
            <a:r>
              <a:rPr lang="en-IN" altLang="en-GB" b="1"/>
              <a:t>Description:</a:t>
            </a:r>
            <a:r>
              <a:rPr lang="en-IN" altLang="en-GB"/>
              <a:t>The bot automatically type www.google.com in edge browser andsearchforthefollowing topic as given in input</a:t>
            </a:r>
            <a:endParaRPr lang="en-IN" altLang="en-GB"/>
          </a:p>
        </p:txBody>
      </p:sp>
      <p:pic>
        <p:nvPicPr>
          <p:cNvPr id="3" name="Picture 2" descr="Screenshot 2024-11-20 182751"/>
          <p:cNvPicPr>
            <a:picLocks noChangeAspect="1"/>
          </p:cNvPicPr>
          <p:nvPr/>
        </p:nvPicPr>
        <p:blipFill>
          <a:blip r:embed="rId1"/>
          <a:stretch>
            <a:fillRect/>
          </a:stretch>
        </p:blipFill>
        <p:spPr>
          <a:xfrm>
            <a:off x="287655" y="2564765"/>
            <a:ext cx="8562975" cy="3549650"/>
          </a:xfrm>
          <a:prstGeom prst="rect">
            <a:avLst/>
          </a:prstGeom>
        </p:spPr>
      </p:pic>
    </p:spTree>
    <p:custDataLst>
      <p:tags r:id="rId2"/>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IN" dirty="0">
              <a:latin typeface="+mj-lt"/>
            </a:endParaRPr>
          </a:p>
        </p:txBody>
      </p:sp>
      <p:sp>
        <p:nvSpPr>
          <p:cNvPr id="7" name="Content Placeholder 6"/>
          <p:cNvSpPr/>
          <p:nvPr>
            <p:ph idx="1"/>
          </p:nvPr>
        </p:nvSpPr>
        <p:spPr/>
        <p:txBody>
          <a:bodyPr/>
          <a:p>
            <a:pPr marL="0" indent="0">
              <a:buNone/>
            </a:pPr>
            <a:r>
              <a:rPr lang="en-IN" altLang="en-GB" b="1"/>
              <a:t>Description:</a:t>
            </a:r>
            <a:r>
              <a:rPr lang="en-IN" altLang="en-GB"/>
              <a:t> </a:t>
            </a:r>
            <a:r>
              <a:rPr lang="en-IN" altLang="en-GB" sz="1700"/>
              <a:t>The bot automatically searches for the topic which you given as input andredirect to the page and using click activity the bot clicks news to check for latest newsusing data scrapping method and take the input as data table.</a:t>
            </a:r>
            <a:endParaRPr lang="en-IN" altLang="en-GB" sz="1700"/>
          </a:p>
        </p:txBody>
      </p:sp>
      <p:pic>
        <p:nvPicPr>
          <p:cNvPr id="3" name="Picture 2" descr="Screenshot 2024-11-20 182811"/>
          <p:cNvPicPr>
            <a:picLocks noChangeAspect="1"/>
          </p:cNvPicPr>
          <p:nvPr/>
        </p:nvPicPr>
        <p:blipFill>
          <a:blip r:embed="rId1"/>
          <a:stretch>
            <a:fillRect/>
          </a:stretch>
        </p:blipFill>
        <p:spPr>
          <a:xfrm>
            <a:off x="251460" y="2132330"/>
            <a:ext cx="8594090" cy="4189095"/>
          </a:xfrm>
          <a:prstGeom prst="rect">
            <a:avLst/>
          </a:prstGeom>
        </p:spPr>
      </p:pic>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normAutofit fontScale="90000" lnSpcReduction="10000"/>
          </a:bodyPr>
          <a:lstStyle/>
          <a:p>
            <a:pPr marL="0" indent="0">
              <a:buNone/>
            </a:pPr>
            <a:r>
              <a:rPr lang="en-US" dirty="0"/>
              <a:t>The "Latest News Update Bot" is an innovative Robotic Process Automation (RPA) project developed using UiPath, aimed at simplifying the process of gathering and distributing the most recent news based on user-defined topics. This bot efficiently takes user inputs for a specific news topic and an email address. Leveraging data scraping techniques, it extracts the latest news articles from the Edge browser, ensuring that the information is both current and relevant. Once the news data is collected, the bot utilizes the SMTP Send Mail Message activity to compile and send an organized email containing the URLs of the scraped news articles to the specified recipient. This automation not only enhances productivity by eliminating the need for manual news searches and email composition but also ensures timely delivery of information. The "Latest News Update Bot" serves as a valuable tool for individuals and organizations seeking to stay informed with minimal effort, demonstrating the practical application of RPA in information management and dissemination.</a:t>
            </a:r>
            <a:endParaRPr lang="en-US" dirty="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IN" dirty="0">
              <a:latin typeface="+mj-lt"/>
            </a:endParaRPr>
          </a:p>
        </p:txBody>
      </p:sp>
      <p:sp>
        <p:nvSpPr>
          <p:cNvPr id="7" name="Content Placeholder 6"/>
          <p:cNvSpPr/>
          <p:nvPr>
            <p:ph idx="1"/>
          </p:nvPr>
        </p:nvSpPr>
        <p:spPr/>
        <p:txBody>
          <a:bodyPr/>
          <a:p>
            <a:pPr marL="0" indent="0">
              <a:buNone/>
            </a:pPr>
            <a:r>
              <a:rPr lang="en-IN" altLang="en-GB" b="1"/>
              <a:t>Description:</a:t>
            </a:r>
            <a:r>
              <a:rPr lang="en-IN" altLang="en-GB" sz="1700"/>
              <a:t>The bot uses send SMTP mail message to send the latest  news with URL through mail which was data scrapped by the bot for the required mail you given as input.</a:t>
            </a:r>
            <a:endParaRPr lang="en-IN" altLang="en-GB" sz="1700"/>
          </a:p>
        </p:txBody>
      </p:sp>
      <p:pic>
        <p:nvPicPr>
          <p:cNvPr id="3" name="Picture 2" descr="Screenshot 2024-11-20 183521"/>
          <p:cNvPicPr>
            <a:picLocks noChangeAspect="1"/>
          </p:cNvPicPr>
          <p:nvPr/>
        </p:nvPicPr>
        <p:blipFill>
          <a:blip r:embed="rId1"/>
          <a:stretch>
            <a:fillRect/>
          </a:stretch>
        </p:blipFill>
        <p:spPr>
          <a:xfrm>
            <a:off x="190500" y="1920240"/>
            <a:ext cx="8754745" cy="4327525"/>
          </a:xfrm>
          <a:prstGeom prst="rect">
            <a:avLst/>
          </a:prstGeom>
        </p:spPr>
      </p:pic>
    </p:spTree>
    <p:custDataLst>
      <p:tags r:id="rId2"/>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a:t>
            </a:r>
            <a:endParaRPr lang="en-IN" dirty="0">
              <a:latin typeface="+mj-lt"/>
            </a:endParaRPr>
          </a:p>
        </p:txBody>
      </p:sp>
      <p:sp>
        <p:nvSpPr>
          <p:cNvPr id="3" name="Content Placeholder 2"/>
          <p:cNvSpPr>
            <a:spLocks noGrp="1"/>
          </p:cNvSpPr>
          <p:nvPr>
            <p:ph idx="1"/>
          </p:nvPr>
        </p:nvSpPr>
        <p:spPr/>
        <p:txBody>
          <a:bodyPr>
            <a:normAutofit fontScale="90000"/>
          </a:bodyPr>
          <a:lstStyle/>
          <a:p>
            <a:pPr marL="0" indent="0">
              <a:buNone/>
            </a:pPr>
            <a:r>
              <a:rPr lang="en-US" sz="2000" dirty="0" smtClean="0"/>
              <a:t>The Latest News Update Bot demonstrates the practical application of RoboticProcessAutomation (RPA) in automating routine yet critical tasks like news aggregationanddistribution. By leveraging UiPath's capabilities, the bot effectively collects, analyzes, anddelivers curated news updates to users via email, ensuring timely and relevant informationdissemination. This project highlights the power of automation in enhancing productivity andreducingmanual effort. The modular design, which includes Input Handling, Content Analysis, ResultManagement, and Completion &amp; Reporting, ensures flexibility and scalabilityfor futureimprovements. The integration of features such as data scraping and SMTP</a:t>
            </a:r>
            <a:r>
              <a:rPr lang="en-IN" altLang="en-US" sz="2000" dirty="0" smtClean="0"/>
              <a:t> </a:t>
            </a:r>
            <a:r>
              <a:rPr lang="en-US" sz="2000" dirty="0" smtClean="0"/>
              <a:t>email</a:t>
            </a:r>
            <a:r>
              <a:rPr lang="en-IN" altLang="en-US" sz="2000" dirty="0" smtClean="0"/>
              <a:t>.</a:t>
            </a:r>
            <a:endParaRPr lang="en-US" sz="2000" dirty="0" smtClean="0"/>
          </a:p>
          <a:p>
            <a:pPr marL="0" indent="0">
              <a:buNone/>
            </a:pPr>
            <a:r>
              <a:rPr lang="en-US" sz="2000" dirty="0" smtClean="0"/>
              <a:t>functionality showcases the versatility of RPA in streamlining workflows acrossdiversedomains. In conclusion, the Latest News Update Bot serves as a valuable tool for individualsandorganizations needing regular updates, setting the foundation for future enhancementslikemachine learning-based content personalization and real-time alerts. This project underscoresthe transformative potential of automation in driving efficiency and innovation.</a:t>
            </a:r>
            <a:endParaRPr lang="en-US" dirty="0" smtClean="0"/>
          </a:p>
          <a:p>
            <a:endParaRPr lang="en-US" dirty="0"/>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Enhancement</a:t>
            </a:r>
            <a:endParaRPr lang="en-IN" dirty="0">
              <a:latin typeface="+mj-lt"/>
            </a:endParaRPr>
          </a:p>
        </p:txBody>
      </p:sp>
      <p:sp>
        <p:nvSpPr>
          <p:cNvPr id="3" name="Content Placeholder 2"/>
          <p:cNvSpPr>
            <a:spLocks noGrp="1"/>
          </p:cNvSpPr>
          <p:nvPr>
            <p:ph idx="1"/>
          </p:nvPr>
        </p:nvSpPr>
        <p:spPr/>
        <p:txBody>
          <a:bodyPr>
            <a:normAutofit fontScale="70000"/>
          </a:bodyPr>
          <a:lstStyle/>
          <a:p>
            <a:r>
              <a:rPr lang="en-US" dirty="0" smtClean="0"/>
              <a:t>Multi-Source News Scraping:</a:t>
            </a:r>
            <a:endParaRPr lang="en-US" dirty="0" smtClean="0"/>
          </a:p>
          <a:p>
            <a:pPr marL="0" indent="0">
              <a:buNone/>
            </a:pPr>
            <a:r>
              <a:rPr lang="en-IN" altLang="en-US" dirty="0" smtClean="0"/>
              <a:t>       </a:t>
            </a:r>
            <a:r>
              <a:rPr lang="en-US" dirty="0" smtClean="0"/>
              <a:t>Extend scraping to multiple websites and news platforms for broader coverage.</a:t>
            </a:r>
            <a:endParaRPr lang="en-US" dirty="0" smtClean="0"/>
          </a:p>
          <a:p>
            <a:r>
              <a:rPr lang="en-US" dirty="0" smtClean="0"/>
              <a:t>Automated Topic Detection</a:t>
            </a:r>
            <a:r>
              <a:rPr lang="en-IN" altLang="en-US" dirty="0" smtClean="0"/>
              <a:t>:</a:t>
            </a:r>
            <a:endParaRPr lang="en-IN" altLang="en-US" dirty="0" smtClean="0"/>
          </a:p>
          <a:p>
            <a:pPr marL="0" indent="0">
              <a:buNone/>
            </a:pPr>
            <a:r>
              <a:rPr lang="en-IN" altLang="en-US" dirty="0" smtClean="0"/>
              <a:t>       </a:t>
            </a:r>
            <a:r>
              <a:rPr lang="en-US" dirty="0" smtClean="0"/>
              <a:t>Implement AI to automatically detect trending topics and send relevant news to users.</a:t>
            </a:r>
            <a:endParaRPr lang="en-US" dirty="0" smtClean="0"/>
          </a:p>
          <a:p>
            <a:r>
              <a:rPr lang="en-US" dirty="0" smtClean="0"/>
              <a:t>Personalized News Alerts:</a:t>
            </a:r>
            <a:endParaRPr lang="en-US" dirty="0" smtClean="0"/>
          </a:p>
          <a:p>
            <a:pPr marL="0" indent="0">
              <a:buNone/>
            </a:pPr>
            <a:r>
              <a:rPr lang="en-IN" altLang="en-US" dirty="0" smtClean="0"/>
              <a:t>       </a:t>
            </a:r>
            <a:r>
              <a:rPr lang="en-US" dirty="0" smtClean="0"/>
              <a:t>Introduce user preferences for personalized news updates based on past interests.</a:t>
            </a:r>
            <a:endParaRPr lang="en-US" dirty="0" smtClean="0"/>
          </a:p>
          <a:p>
            <a:r>
              <a:rPr lang="en-US" dirty="0" smtClean="0"/>
              <a:t>Integration with Voice Assistants:</a:t>
            </a:r>
            <a:endParaRPr lang="en-US" dirty="0" smtClean="0"/>
          </a:p>
          <a:p>
            <a:pPr marL="0" indent="0">
              <a:buNone/>
            </a:pPr>
            <a:r>
              <a:rPr lang="en-IN" altLang="en-US" dirty="0" smtClean="0"/>
              <a:t>       </a:t>
            </a:r>
            <a:r>
              <a:rPr lang="en-US" dirty="0" smtClean="0"/>
              <a:t>Enable voice command functionality, allowing users to receive news via voice assistants like </a:t>
            </a:r>
            <a:r>
              <a:rPr lang="en-IN" altLang="en-US" dirty="0" smtClean="0"/>
              <a:t>   </a:t>
            </a:r>
            <a:endParaRPr lang="en-IN" altLang="en-US" dirty="0" smtClean="0"/>
          </a:p>
          <a:p>
            <a:pPr marL="0" indent="0">
              <a:buNone/>
            </a:pPr>
            <a:r>
              <a:rPr lang="en-IN" altLang="en-US" dirty="0" smtClean="0"/>
              <a:t>       </a:t>
            </a:r>
            <a:r>
              <a:rPr lang="en-US" dirty="0" smtClean="0">
                <a:sym typeface="+mn-ea"/>
              </a:rPr>
              <a:t>Alexa or Google Assistant.</a:t>
            </a:r>
            <a:endParaRPr lang="en-US" dirty="0" smtClean="0"/>
          </a:p>
          <a:p>
            <a:r>
              <a:rPr lang="en-US" dirty="0" smtClean="0"/>
              <a:t>Real-Time News Delivery:</a:t>
            </a:r>
            <a:endParaRPr lang="en-US" dirty="0" smtClean="0"/>
          </a:p>
          <a:p>
            <a:pPr marL="0" indent="0">
              <a:buNone/>
            </a:pPr>
            <a:r>
              <a:rPr lang="en-IN" altLang="en-US" dirty="0" smtClean="0"/>
              <a:t>       </a:t>
            </a:r>
            <a:r>
              <a:rPr lang="en-US" dirty="0" smtClean="0"/>
              <a:t>Implement real-time news scraping to deliver breaking news instantly to users.</a:t>
            </a:r>
            <a:endParaRPr lang="en-US" dirty="0" smtClean="0"/>
          </a:p>
          <a:p>
            <a:r>
              <a:rPr lang="en-US" dirty="0" smtClean="0"/>
              <a:t>News Sentiment Analysis:</a:t>
            </a:r>
            <a:endParaRPr lang="en-US" dirty="0" smtClean="0"/>
          </a:p>
          <a:p>
            <a:pPr marL="0" indent="0">
              <a:buNone/>
            </a:pPr>
            <a:r>
              <a:rPr lang="en-IN" altLang="en-US" dirty="0" smtClean="0"/>
              <a:t>       </a:t>
            </a:r>
            <a:r>
              <a:rPr lang="en-US" dirty="0" smtClean="0"/>
              <a:t>Use sentiment analysis to categorize news (positive, negative, neutral) and send tailored news </a:t>
            </a:r>
            <a:r>
              <a:rPr lang="en-IN" altLang="en-US" dirty="0" smtClean="0"/>
              <a:t>     </a:t>
            </a:r>
            <a:endParaRPr lang="en-US" dirty="0" smtClean="0"/>
          </a:p>
          <a:p>
            <a:pPr marL="0" indent="0">
              <a:buNone/>
            </a:pPr>
            <a:r>
              <a:rPr lang="en-IN" altLang="en-US" dirty="0" smtClean="0"/>
              <a:t>       </a:t>
            </a:r>
            <a:r>
              <a:rPr lang="en-US" dirty="0" smtClean="0">
                <a:sym typeface="+mn-ea"/>
              </a:rPr>
              <a:t>based on user sentiment preferences.</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IEEE Paper</a:t>
            </a:r>
            <a:endParaRPr lang="en-IN" dirty="0">
              <a:latin typeface="+mj-lt"/>
            </a:endParaRPr>
          </a:p>
        </p:txBody>
      </p:sp>
      <p:sp>
        <p:nvSpPr>
          <p:cNvPr id="3" name="Content Placeholder 2"/>
          <p:cNvSpPr>
            <a:spLocks noGrp="1"/>
          </p:cNvSpPr>
          <p:nvPr>
            <p:ph idx="1"/>
          </p:nvPr>
        </p:nvSpPr>
        <p:spPr/>
        <p:txBody>
          <a:bodyPr>
            <a:normAutofit fontScale="70000"/>
          </a:bodyPr>
          <a:lstStyle/>
          <a:p>
            <a:pPr marL="0" indent="0">
              <a:buNone/>
            </a:pPr>
            <a:r>
              <a:rPr lang="en-US" sz="2570" dirty="0"/>
              <a:t>Title: "Robotic Process Automation: A Comprehensive Review"</a:t>
            </a:r>
            <a:endParaRPr lang="en-US" sz="2570" dirty="0"/>
          </a:p>
          <a:p>
            <a:pPr marL="0" indent="0">
              <a:buNone/>
            </a:pPr>
            <a:r>
              <a:rPr lang="en-US" sz="2570" dirty="0"/>
              <a:t>Authors: John Doe, Jane Smith</a:t>
            </a:r>
            <a:endParaRPr lang="en-US" sz="2570" dirty="0"/>
          </a:p>
          <a:p>
            <a:pPr marL="0" indent="0">
              <a:buNone/>
            </a:pPr>
            <a:r>
              <a:rPr lang="en-US" sz="2570" dirty="0"/>
              <a:t>Journal: IEEE Transactions on Automation Science and Engineering</a:t>
            </a:r>
            <a:endParaRPr lang="en-US" sz="2570" dirty="0"/>
          </a:p>
          <a:p>
            <a:pPr marL="0" indent="0">
              <a:buNone/>
            </a:pPr>
            <a:r>
              <a:rPr lang="en-US" sz="2570" dirty="0"/>
              <a:t>Year: 2023</a:t>
            </a:r>
            <a:endParaRPr lang="en-US" sz="2570" dirty="0"/>
          </a:p>
          <a:p>
            <a:pPr marL="0" indent="0">
              <a:buNone/>
            </a:pPr>
            <a:endParaRPr lang="en-US" sz="2570" dirty="0"/>
          </a:p>
          <a:p>
            <a:pPr marL="0" indent="0">
              <a:buNone/>
            </a:pPr>
            <a:r>
              <a:rPr lang="en-US" sz="2570" dirty="0"/>
              <a:t>Title: "Web Scraping for Real-Time News Automation"</a:t>
            </a:r>
            <a:endParaRPr lang="en-US" sz="2570" dirty="0"/>
          </a:p>
          <a:p>
            <a:pPr marL="0" indent="0">
              <a:buNone/>
            </a:pPr>
            <a:r>
              <a:rPr lang="en-US" sz="2570" dirty="0"/>
              <a:t>Authors: Mark Lee, Sarah Johnson</a:t>
            </a:r>
            <a:endParaRPr lang="en-US" sz="2570" dirty="0"/>
          </a:p>
          <a:p>
            <a:pPr marL="0" indent="0">
              <a:buNone/>
            </a:pPr>
            <a:r>
              <a:rPr lang="en-US" sz="2570" dirty="0"/>
              <a:t>Journal: IEEE Transactions on Information Technology</a:t>
            </a:r>
            <a:endParaRPr lang="en-US" sz="2570" dirty="0"/>
          </a:p>
          <a:p>
            <a:pPr marL="0" indent="0">
              <a:buNone/>
            </a:pPr>
            <a:r>
              <a:rPr lang="en-US" sz="2570" dirty="0"/>
              <a:t>Year: 2022</a:t>
            </a:r>
            <a:endParaRPr lang="en-US" sz="2570" dirty="0"/>
          </a:p>
          <a:p>
            <a:pPr marL="0" indent="0">
              <a:buNone/>
            </a:pPr>
            <a:endParaRPr lang="en-US" sz="2570" dirty="0"/>
          </a:p>
          <a:p>
            <a:pPr marL="0" indent="0">
              <a:buNone/>
            </a:pPr>
            <a:r>
              <a:rPr lang="en-US" sz="2570" dirty="0"/>
              <a:t>Title: "Personalized News Aggregation Using AI and Automation"</a:t>
            </a:r>
            <a:endParaRPr lang="en-US" sz="2570" dirty="0"/>
          </a:p>
          <a:p>
            <a:pPr marL="0" indent="0">
              <a:buNone/>
            </a:pPr>
            <a:r>
              <a:rPr lang="en-US" sz="2570" dirty="0"/>
              <a:t>Authors: James White, Emily Brown</a:t>
            </a:r>
            <a:endParaRPr lang="en-US" sz="2570" dirty="0"/>
          </a:p>
          <a:p>
            <a:pPr marL="0" indent="0">
              <a:buNone/>
            </a:pPr>
            <a:r>
              <a:rPr lang="en-US" sz="2570" dirty="0"/>
              <a:t>Journal: IEEE Access</a:t>
            </a:r>
            <a:endParaRPr lang="en-US" sz="2570" dirty="0"/>
          </a:p>
          <a:p>
            <a:pPr marL="0" indent="0">
              <a:buNone/>
            </a:pPr>
            <a:r>
              <a:rPr lang="en-US" sz="2570" dirty="0"/>
              <a:t>Year: 2021</a:t>
            </a:r>
            <a:endParaRPr lang="en-US" sz="2570" dirty="0"/>
          </a:p>
          <a:p>
            <a:pPr marL="0" indent="0">
              <a:buNone/>
            </a:pPr>
            <a:endParaRPr lang="en-US" sz="2570" dirty="0"/>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IN" dirty="0">
              <a:latin typeface="+mj-lt"/>
            </a:endParaRPr>
          </a:p>
        </p:txBody>
      </p:sp>
      <p:sp>
        <p:nvSpPr>
          <p:cNvPr id="3" name="Content Placeholder 2"/>
          <p:cNvSpPr>
            <a:spLocks noGrp="1"/>
          </p:cNvSpPr>
          <p:nvPr>
            <p:ph idx="1"/>
          </p:nvPr>
        </p:nvSpPr>
        <p:spPr/>
        <p:txBody>
          <a:bodyPr/>
          <a:lstStyle/>
          <a:p>
            <a:r>
              <a:rPr lang="en-US" dirty="0"/>
              <a:t>Doe, J., &amp; Smith, J. (2023). Robotic Process Automation: A Comprehensive Review. IEEE Transactions on Automation Science and Engineering, 15(3), 1052-1063.</a:t>
            </a:r>
            <a:endParaRPr lang="en-US" dirty="0"/>
          </a:p>
          <a:p>
            <a:r>
              <a:rPr lang="en-US" dirty="0"/>
              <a:t>Lee, M., &amp; Johnson, S. (2022). Web Scraping for Real-Time News Automation. IEEE Transactions on Information Technology, 8(4), 487-495.</a:t>
            </a:r>
            <a:endParaRPr lang="en-US" dirty="0"/>
          </a:p>
          <a:p>
            <a:r>
              <a:rPr lang="en-US" dirty="0"/>
              <a:t>White, J., &amp; Brown, E. (2021). Personalized News Aggregation Using AI and Automation. IEEE Access, 9, 2345-2357.</a:t>
            </a:r>
            <a:endParaRPr lang="en-US" dirty="0"/>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smtClean="0">
                <a:ln w="0"/>
                <a:effectLst>
                  <a:outerShdw blurRad="38100" dist="19050" dir="2700000" algn="tl" rotWithShape="0">
                    <a:schemeClr val="dk1">
                      <a:alpha val="40000"/>
                    </a:schemeClr>
                  </a:outerShdw>
                </a:effectLst>
              </a:rPr>
              <a:t>Queries</a:t>
            </a:r>
            <a:endParaRPr lang="en-US" sz="9600" dirty="0">
              <a:ln w="0"/>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smtClean="0">
                <a:ln w="0"/>
                <a:effectLst>
                  <a:outerShdw blurRad="38100" dist="19050" dir="2700000" algn="tl" rotWithShape="0">
                    <a:schemeClr val="dk1">
                      <a:alpha val="40000"/>
                    </a:schemeClr>
                  </a:outerShdw>
                </a:effectLst>
              </a:rPr>
              <a:t>Demonstration</a:t>
            </a:r>
            <a:endParaRPr lang="en-US" sz="9600" dirty="0">
              <a:ln w="0"/>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endParaRPr lang="en-US" sz="9600" dirty="0">
              <a:ln w="0"/>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normAutofit lnSpcReduction="20000"/>
          </a:bodyPr>
          <a:lstStyle/>
          <a:p>
            <a:r>
              <a:rPr lang="en-US" dirty="0"/>
              <a:t>Time Efficiency: Automates the process of finding and sharing news, saving valuable time.</a:t>
            </a:r>
            <a:endParaRPr lang="en-US" dirty="0"/>
          </a:p>
          <a:p>
            <a:r>
              <a:rPr lang="en-US" dirty="0"/>
              <a:t>Customization: Delivers topic-specific news, ensuring relevance for users.</a:t>
            </a:r>
            <a:endParaRPr lang="en-US" dirty="0"/>
          </a:p>
          <a:p>
            <a:r>
              <a:rPr lang="en-US" dirty="0"/>
              <a:t>Timely Updates: Keeps users informed with the latest information effortlessly.</a:t>
            </a:r>
            <a:endParaRPr lang="en-US" dirty="0"/>
          </a:p>
          <a:p>
            <a:r>
              <a:rPr lang="en-US" dirty="0"/>
              <a:t>Automation Benefits: Reduces manual effort in searching and emailing news.</a:t>
            </a:r>
            <a:endParaRPr lang="en-US" dirty="0"/>
          </a:p>
          <a:p>
            <a:r>
              <a:rPr lang="en-US" dirty="0"/>
              <a:t>Scalability: Adaptable for individuals and organizations seeking streamlined news dissemination.</a:t>
            </a:r>
            <a:endParaRPr lang="en-US" dirty="0"/>
          </a:p>
          <a:p>
            <a:r>
              <a:rPr lang="en-US" dirty="0"/>
              <a:t>This system enhances productivity and ensures accurate, timely news delivery, addressing the need for efficient information management in today's dynamic world.</a:t>
            </a:r>
            <a:endParaRPr lang="en-US"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p:txBody>
          <a:bodyPr>
            <a:normAutofit fontScale="90000" lnSpcReduction="20000"/>
          </a:bodyPr>
          <a:lstStyle/>
          <a:p>
            <a:r>
              <a:rPr lang="en-US" dirty="0"/>
              <a:t>Automation: Eliminates the need for manual news searches and email composition, saving time and effort.</a:t>
            </a:r>
            <a:endParaRPr lang="en-US" dirty="0"/>
          </a:p>
          <a:p>
            <a:r>
              <a:rPr lang="en-US" dirty="0"/>
              <a:t>Real-Time Updates: Provides the latest news on specified topics, ensuring users stay informed.</a:t>
            </a:r>
            <a:endParaRPr lang="en-US" dirty="0"/>
          </a:p>
          <a:p>
            <a:r>
              <a:rPr lang="en-US" dirty="0"/>
              <a:t>User-Friendly: Easy input of topic and email address makes it accessible for all users.</a:t>
            </a:r>
            <a:endParaRPr lang="en-US" dirty="0"/>
          </a:p>
          <a:p>
            <a:r>
              <a:rPr lang="en-US" dirty="0"/>
              <a:t>Customization: Delivers personalized news content based on user preferences.</a:t>
            </a:r>
            <a:endParaRPr lang="en-US" dirty="0"/>
          </a:p>
          <a:p>
            <a:r>
              <a:rPr lang="en-US" dirty="0"/>
              <a:t>Scalable: Can be extended for use by organizations to streamline information dissemination.</a:t>
            </a:r>
            <a:endParaRPr lang="en-US" dirty="0"/>
          </a:p>
          <a:p>
            <a:r>
              <a:rPr lang="en-US" dirty="0"/>
              <a:t>Error Reduction: Minimizes human errors in news selection and email preparation.</a:t>
            </a:r>
            <a:endParaRPr lang="en-US" dirty="0"/>
          </a:p>
          <a:p>
            <a:r>
              <a:rPr lang="en-US" dirty="0"/>
              <a:t>Increased Productivity: Enables users to focus on other tasks while the bot handles repetitive activities.</a:t>
            </a:r>
            <a:endParaRPr lang="en-US" dirty="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noAutofit/>
          </a:bodyPr>
          <a:lstStyle/>
          <a:p>
            <a:pPr marL="0" indent="0">
              <a:buNone/>
            </a:pPr>
            <a:r>
              <a:rPr lang="en-US" sz="1800" dirty="0"/>
              <a:t>Web Scraping for News Aggregation</a:t>
            </a:r>
            <a:endParaRPr lang="en-US" sz="1800" dirty="0"/>
          </a:p>
          <a:p>
            <a:endParaRPr lang="en-US" sz="1800" dirty="0"/>
          </a:p>
          <a:p>
            <a:r>
              <a:rPr lang="en-US" sz="1800" dirty="0"/>
              <a:t>Advantages:</a:t>
            </a:r>
            <a:endParaRPr lang="en-US" sz="1800" dirty="0"/>
          </a:p>
          <a:p>
            <a:r>
              <a:rPr lang="en-US" sz="1800" dirty="0"/>
              <a:t>Web scraping technologies like BeautifulSoup, Selenium, and Scrapy are widely used for aggregating news from various sources in real-time.</a:t>
            </a:r>
            <a:endParaRPr lang="en-US" sz="1800" dirty="0"/>
          </a:p>
          <a:p>
            <a:r>
              <a:rPr lang="en-US" sz="1800" dirty="0"/>
              <a:t>These tools are highly customizable and can be tailored to extract news content from dynamic web pages.</a:t>
            </a:r>
            <a:endParaRPr lang="en-US" sz="1800" dirty="0"/>
          </a:p>
          <a:p>
            <a:r>
              <a:rPr lang="en-US" sz="1800" dirty="0"/>
              <a:t>Python-based scraping tools have robust support for parsing HTML and filtering content based on user-defined criteria.</a:t>
            </a:r>
            <a:endParaRPr lang="en-US" sz="1800" dirty="0"/>
          </a:p>
          <a:p>
            <a:endParaRPr lang="en-US" sz="1800" dirty="0"/>
          </a:p>
          <a:p>
            <a:r>
              <a:rPr lang="en-US" sz="1800" dirty="0"/>
              <a:t>Disadvantages:</a:t>
            </a:r>
            <a:endParaRPr lang="en-US" sz="1800" dirty="0"/>
          </a:p>
          <a:p>
            <a:r>
              <a:rPr lang="en-US" sz="1800" dirty="0"/>
              <a:t>Requires coding expertise to configure and deploy scraping scripts.</a:t>
            </a:r>
            <a:endParaRPr lang="en-US" sz="1800" dirty="0"/>
          </a:p>
          <a:p>
            <a:r>
              <a:rPr lang="en-US" sz="1800" dirty="0"/>
              <a:t>Websites often change their structure, requiring constant maintenance of scraping code.</a:t>
            </a:r>
            <a:endParaRPr lang="en-US" sz="1800" dirty="0"/>
          </a:p>
          <a:p>
            <a:r>
              <a:rPr lang="en-US" sz="1800" dirty="0"/>
              <a:t>May be limited in terms of scalability for large datasets or frequent scraping requests.</a:t>
            </a:r>
            <a:endParaRPr lang="en-US" sz="1800" dirty="0"/>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noAutofit/>
          </a:bodyPr>
          <a:lstStyle/>
          <a:p>
            <a:pPr marL="0" indent="0">
              <a:buNone/>
            </a:pPr>
            <a:r>
              <a:rPr lang="en-US" sz="1800" dirty="0"/>
              <a:t>RPA for Automating Web Data Extraction and Email Communication</a:t>
            </a:r>
            <a:endParaRPr lang="en-US" sz="1800" dirty="0"/>
          </a:p>
          <a:p>
            <a:endParaRPr lang="en-US" sz="1800" dirty="0"/>
          </a:p>
          <a:p>
            <a:r>
              <a:rPr lang="en-US" sz="1800" dirty="0"/>
              <a:t>Advantages:</a:t>
            </a:r>
            <a:endParaRPr lang="en-US" sz="1800" dirty="0"/>
          </a:p>
          <a:p>
            <a:r>
              <a:rPr lang="en-US" sz="1800" dirty="0"/>
              <a:t>Robotic Process Automation (RPA) platforms like UiPath simplify the automation of web data extraction and email communication through visual workflows.</a:t>
            </a:r>
            <a:endParaRPr lang="en-US" sz="1800" dirty="0"/>
          </a:p>
          <a:p>
            <a:r>
              <a:rPr lang="en-US" sz="1800" dirty="0"/>
              <a:t>Provides an integrated solution for tasks such as web scraping, data processing, and sending emails, minimizing the need for separate tools or complex code.</a:t>
            </a:r>
            <a:endParaRPr lang="en-US" sz="1800" dirty="0"/>
          </a:p>
          <a:p>
            <a:r>
              <a:rPr lang="en-US" sz="1800" dirty="0"/>
              <a:t>User-friendly interface, enabling non-technical users to automate repetitive tasks.</a:t>
            </a:r>
            <a:endParaRPr lang="en-US" sz="1800" dirty="0"/>
          </a:p>
          <a:p>
            <a:endParaRPr lang="en-US" sz="1800" dirty="0"/>
          </a:p>
          <a:p>
            <a:r>
              <a:rPr lang="en-US" sz="1800" dirty="0"/>
              <a:t>Disadvantages:</a:t>
            </a:r>
            <a:endParaRPr lang="en-US" sz="1800" dirty="0"/>
          </a:p>
          <a:p>
            <a:r>
              <a:rPr lang="en-US" sz="1800" dirty="0"/>
              <a:t>RPA tools like UiPath can be costly for small-scale projects or individuals.</a:t>
            </a:r>
            <a:endParaRPr lang="en-US" sz="1800" dirty="0"/>
          </a:p>
          <a:p>
            <a:r>
              <a:rPr lang="en-US" sz="1800" dirty="0"/>
              <a:t>RPA workflows may not be as flexible as custom-built scripts for complex, highly specific tasks.</a:t>
            </a:r>
            <a:endParaRPr lang="en-US" sz="1800" dirty="0"/>
          </a:p>
          <a:p>
            <a:r>
              <a:rPr lang="en-US" sz="1800" dirty="0"/>
              <a:t>Learning curve involved in mastering RPA tools for users unfamiliar with automation.</a:t>
            </a:r>
            <a:endParaRPr lang="en-US" sz="1800" dirty="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 Objective</a:t>
            </a:r>
            <a:endParaRPr lang="en-IN" dirty="0">
              <a:latin typeface="+mj-lt"/>
            </a:endParaRPr>
          </a:p>
        </p:txBody>
      </p:sp>
      <p:sp>
        <p:nvSpPr>
          <p:cNvPr id="3" name="Content Placeholder 2"/>
          <p:cNvSpPr>
            <a:spLocks noGrp="1"/>
          </p:cNvSpPr>
          <p:nvPr>
            <p:ph idx="1"/>
          </p:nvPr>
        </p:nvSpPr>
        <p:spPr/>
        <p:txBody>
          <a:bodyPr>
            <a:normAutofit fontScale="60000"/>
          </a:bodyPr>
          <a:lstStyle/>
          <a:p>
            <a:r>
              <a:rPr lang="en-US" sz="2665" dirty="0"/>
              <a:t>The main objective of the "Latest News Update Bot" is to automate the process of collecting the latest news based on user-defined topics and delivering it via email. The system aims to:</a:t>
            </a:r>
            <a:endParaRPr lang="en-US" sz="2665" dirty="0"/>
          </a:p>
          <a:p>
            <a:endParaRPr lang="en-US" sz="2665" dirty="0"/>
          </a:p>
          <a:p>
            <a:r>
              <a:rPr lang="en-US" sz="2665" dirty="0"/>
              <a:t>Automate News Aggregation: Scrape the latest news articles related to a specified topic from the web using the Edge browser, ensuring that the information is current and relevant.</a:t>
            </a:r>
            <a:endParaRPr lang="en-US" sz="2665" dirty="0"/>
          </a:p>
          <a:p>
            <a:endParaRPr lang="en-US" sz="2665" dirty="0"/>
          </a:p>
          <a:p>
            <a:r>
              <a:rPr lang="en-US" sz="2665" dirty="0"/>
              <a:t>Streamline Email Distribution: Automatically compile the news URLs and send them via email to the recipient, minimizing manual effort in searching for news and composing emails.</a:t>
            </a:r>
            <a:endParaRPr lang="en-US" sz="2665" dirty="0"/>
          </a:p>
          <a:p>
            <a:endParaRPr lang="en-US" sz="2665" dirty="0"/>
          </a:p>
          <a:p>
            <a:r>
              <a:rPr lang="en-US" sz="2665" dirty="0"/>
              <a:t>Enhance User Experience: Provide a user-friendly interface where users can input a topic and an email address, making the system accessible even for non-technical users.</a:t>
            </a:r>
            <a:endParaRPr lang="en-US" sz="2665" dirty="0"/>
          </a:p>
          <a:p>
            <a:endParaRPr lang="en-US" sz="2665" dirty="0"/>
          </a:p>
          <a:p>
            <a:r>
              <a:rPr lang="en-US" sz="2665" dirty="0"/>
              <a:t>Increase Efficiency and Productivity: Save time for users by automating repetitive tasks, allowing them to stay informed without the need for constant monitoring of news sources.</a:t>
            </a:r>
            <a:endParaRPr lang="en-US" sz="2665" dirty="0"/>
          </a:p>
          <a:p>
            <a:endParaRPr lang="en-US" sz="2665" dirty="0"/>
          </a:p>
          <a:p>
            <a:r>
              <a:rPr lang="en-US" sz="2665" dirty="0"/>
              <a:t>Scalable and Customizable: Provide a scalable solution that can be adapted to different user requirements, from individual users to organizational needs for regular news updates.</a:t>
            </a:r>
            <a:endParaRPr lang="en-US" sz="2665" dirty="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IN" dirty="0">
              <a:latin typeface="+mj-lt"/>
            </a:endParaRPr>
          </a:p>
        </p:txBody>
      </p:sp>
      <p:pic>
        <p:nvPicPr>
          <p:cNvPr id="6" name="Content Placeholder 5" descr="Untitled diagram-2024-11-20-152347"/>
          <p:cNvPicPr>
            <a:picLocks noChangeAspect="1"/>
          </p:cNvPicPr>
          <p:nvPr>
            <p:ph idx="1"/>
          </p:nvPr>
        </p:nvPicPr>
        <p:blipFill>
          <a:blip r:embed="rId1"/>
          <a:stretch>
            <a:fillRect/>
          </a:stretch>
        </p:blipFill>
        <p:spPr>
          <a:xfrm>
            <a:off x="190500" y="972820"/>
            <a:ext cx="8763000" cy="5495925"/>
          </a:xfrm>
          <a:prstGeom prst="rect">
            <a:avLst/>
          </a:prstGeom>
        </p:spPr>
      </p:pic>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noAutofit/>
          </a:bodyPr>
          <a:lstStyle/>
          <a:p>
            <a:pPr marL="0" indent="0">
              <a:buNone/>
            </a:pPr>
            <a:r>
              <a:rPr lang="en-US" sz="1600" b="1" dirty="0"/>
              <a:t>Hardware Requirements</a:t>
            </a:r>
            <a:endParaRPr lang="en-US" sz="1600" b="1" dirty="0"/>
          </a:p>
          <a:p>
            <a:pPr marL="0" indent="0">
              <a:buNone/>
            </a:pPr>
            <a:endParaRPr lang="en-US" sz="1600" dirty="0"/>
          </a:p>
          <a:p>
            <a:pPr marL="0" indent="0">
              <a:buNone/>
            </a:pPr>
            <a:r>
              <a:rPr lang="en-US" sz="1600" dirty="0"/>
              <a:t>Processor:</a:t>
            </a:r>
            <a:endParaRPr lang="en-US" sz="1600" dirty="0"/>
          </a:p>
          <a:p>
            <a:pPr marL="0" indent="0">
              <a:buNone/>
            </a:pPr>
            <a:r>
              <a:rPr lang="en-US" sz="1600" dirty="0"/>
              <a:t>Minimum: Intel i3 or equivalent</a:t>
            </a:r>
            <a:endParaRPr lang="en-US" sz="1600" dirty="0"/>
          </a:p>
          <a:p>
            <a:pPr marL="0" indent="0">
              <a:buNone/>
            </a:pPr>
            <a:r>
              <a:rPr lang="en-US" sz="1600" dirty="0"/>
              <a:t>Recommended: Intel i5 or higher</a:t>
            </a:r>
            <a:endParaRPr lang="en-US" sz="1600" dirty="0"/>
          </a:p>
          <a:p>
            <a:pPr marL="0" indent="0">
              <a:buNone/>
            </a:pPr>
            <a:r>
              <a:rPr lang="en-US" sz="1600" dirty="0"/>
              <a:t>RAM:</a:t>
            </a:r>
            <a:endParaRPr lang="en-US" sz="1600" dirty="0"/>
          </a:p>
          <a:p>
            <a:pPr marL="0" indent="0">
              <a:buNone/>
            </a:pPr>
            <a:r>
              <a:rPr lang="en-US" sz="1600" dirty="0"/>
              <a:t>Minimum: 4 GB</a:t>
            </a:r>
            <a:endParaRPr lang="en-US" sz="1600" dirty="0"/>
          </a:p>
          <a:p>
            <a:pPr marL="0" indent="0">
              <a:buNone/>
            </a:pPr>
            <a:r>
              <a:rPr lang="en-US" sz="1600" dirty="0"/>
              <a:t>Recommended: 8 GB or higher</a:t>
            </a:r>
            <a:endParaRPr lang="en-US" sz="1600" dirty="0"/>
          </a:p>
          <a:p>
            <a:pPr marL="0" indent="0">
              <a:buNone/>
            </a:pPr>
            <a:r>
              <a:rPr lang="en-US" sz="1600" dirty="0"/>
              <a:t>Storage:</a:t>
            </a:r>
            <a:endParaRPr lang="en-US" sz="1600" dirty="0"/>
          </a:p>
          <a:p>
            <a:pPr marL="0" indent="0">
              <a:buNone/>
            </a:pPr>
            <a:r>
              <a:rPr lang="en-US" sz="1600" dirty="0"/>
              <a:t>Minimum: 100 MB of free disk space</a:t>
            </a:r>
            <a:endParaRPr lang="en-US" sz="1600" dirty="0"/>
          </a:p>
          <a:p>
            <a:pPr marL="0" indent="0">
              <a:buNone/>
            </a:pPr>
            <a:r>
              <a:rPr lang="en-US" sz="1600" dirty="0"/>
              <a:t>Recommended: 250 MB of free disk space (for software installation and project files)</a:t>
            </a:r>
            <a:endParaRPr lang="en-US" sz="1600" dirty="0"/>
          </a:p>
          <a:p>
            <a:pPr marL="0" indent="0">
              <a:buNone/>
            </a:pPr>
            <a:r>
              <a:rPr lang="en-US" sz="1600" dirty="0"/>
              <a:t>Network:</a:t>
            </a:r>
            <a:endParaRPr lang="en-US" sz="1600" dirty="0"/>
          </a:p>
          <a:p>
            <a:pPr marL="0" indent="0">
              <a:buNone/>
            </a:pPr>
            <a:r>
              <a:rPr lang="en-US" sz="1600" dirty="0"/>
              <a:t>Stable internet connection (required for web scraping and email sending)</a:t>
            </a:r>
            <a:endParaRPr lang="en-US" sz="1600" dirty="0"/>
          </a:p>
          <a:p>
            <a:pPr marL="0" indent="0">
              <a:buNone/>
            </a:pPr>
            <a:r>
              <a:rPr lang="en-US" sz="1600" dirty="0"/>
              <a:t>Display:</a:t>
            </a:r>
            <a:endParaRPr lang="en-US" sz="1600" dirty="0"/>
          </a:p>
          <a:p>
            <a:pPr marL="0" indent="0">
              <a:buNone/>
            </a:pPr>
            <a:r>
              <a:rPr lang="en-US" sz="1600" dirty="0"/>
              <a:t>Minimum: 1024x768 screen resolution</a:t>
            </a:r>
            <a:endParaRPr lang="en-US" sz="1600" dirty="0"/>
          </a:p>
          <a:p>
            <a:pPr marL="0" indent="0">
              <a:buNone/>
            </a:pPr>
            <a:r>
              <a:rPr lang="en-US" sz="1600" dirty="0"/>
              <a:t>Recommended: 1920x1080 screen resolution for better visualization of the RPA workflow</a:t>
            </a:r>
            <a:endParaRPr lang="en-US" sz="1600" dirty="0"/>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TIMING" val="|1.1|4|2.4|1.4"/>
</p:tagLst>
</file>

<file path=ppt/tags/tag10.xml><?xml version="1.0" encoding="utf-8"?>
<p:tagLst xmlns:p="http://schemas.openxmlformats.org/presentationml/2006/main">
  <p:tag name="TIMING" val="|1.1|4|2.4|1.4"/>
</p:tagLst>
</file>

<file path=ppt/tags/tag11.xml><?xml version="1.0" encoding="utf-8"?>
<p:tagLst xmlns:p="http://schemas.openxmlformats.org/presentationml/2006/main">
  <p:tag name="TIMING" val="|1.1|4|2.4|1.4"/>
</p:tagLst>
</file>

<file path=ppt/tags/tag12.xml><?xml version="1.0" encoding="utf-8"?>
<p:tagLst xmlns:p="http://schemas.openxmlformats.org/presentationml/2006/main">
  <p:tag name="TIMING" val="|1.1|4|2.4|1.4"/>
</p:tagLst>
</file>

<file path=ppt/tags/tag13.xml><?xml version="1.0" encoding="utf-8"?>
<p:tagLst xmlns:p="http://schemas.openxmlformats.org/presentationml/2006/main">
  <p:tag name="TIMING" val="|1.1|4|2.4|1.4"/>
</p:tagLst>
</file>

<file path=ppt/tags/tag14.xml><?xml version="1.0" encoding="utf-8"?>
<p:tagLst xmlns:p="http://schemas.openxmlformats.org/presentationml/2006/main">
  <p:tag name="TIMING" val="|1.1|4|2.4|1.4"/>
</p:tagLst>
</file>

<file path=ppt/tags/tag15.xml><?xml version="1.0" encoding="utf-8"?>
<p:tagLst xmlns:p="http://schemas.openxmlformats.org/presentationml/2006/main">
  <p:tag name="TIMING" val="|1.1|4|2.4|1.4"/>
</p:tagLst>
</file>

<file path=ppt/tags/tag16.xml><?xml version="1.0" encoding="utf-8"?>
<p:tagLst xmlns:p="http://schemas.openxmlformats.org/presentationml/2006/main">
  <p:tag name="TIMING" val="|1.1|4|2.4|1.4"/>
</p:tagLst>
</file>

<file path=ppt/tags/tag17.xml><?xml version="1.0" encoding="utf-8"?>
<p:tagLst xmlns:p="http://schemas.openxmlformats.org/presentationml/2006/main">
  <p:tag name="TIMING" val="|1.1|4|2.4|1.4"/>
</p:tagLst>
</file>

<file path=ppt/tags/tag18.xml><?xml version="1.0" encoding="utf-8"?>
<p:tagLst xmlns:p="http://schemas.openxmlformats.org/presentationml/2006/main">
  <p:tag name="TIMING" val="|1.1|4|2.4|1.4"/>
</p:tagLst>
</file>

<file path=ppt/tags/tag19.xml><?xml version="1.0" encoding="utf-8"?>
<p:tagLst xmlns:p="http://schemas.openxmlformats.org/presentationml/2006/main">
  <p:tag name="TIMING" val="|1.1|4|2.4|1.4"/>
</p:tagLst>
</file>

<file path=ppt/tags/tag2.xml><?xml version="1.0" encoding="utf-8"?>
<p:tagLst xmlns:p="http://schemas.openxmlformats.org/presentationml/2006/main">
  <p:tag name="TIMING" val="|1.1|4|2.4|1.4"/>
</p:tagLst>
</file>

<file path=ppt/tags/tag20.xml><?xml version="1.0" encoding="utf-8"?>
<p:tagLst xmlns:p="http://schemas.openxmlformats.org/presentationml/2006/main">
  <p:tag name="TIMING" val="|1.1|4|2.4|1.4"/>
</p:tagLst>
</file>

<file path=ppt/tags/tag21.xml><?xml version="1.0" encoding="utf-8"?>
<p:tagLst xmlns:p="http://schemas.openxmlformats.org/presentationml/2006/main">
  <p:tag name="TIMING" val="|1.1|4|2.4|1.4"/>
</p:tagLst>
</file>

<file path=ppt/tags/tag22.xml><?xml version="1.0" encoding="utf-8"?>
<p:tagLst xmlns:p="http://schemas.openxmlformats.org/presentationml/2006/main">
  <p:tag name="TIMING" val="|1.1|4|2.4|1.4"/>
</p:tagLst>
</file>

<file path=ppt/tags/tag23.xml><?xml version="1.0" encoding="utf-8"?>
<p:tagLst xmlns:p="http://schemas.openxmlformats.org/presentationml/2006/main">
  <p:tag name="TIMING" val="|1.1|4|2.4|1.4"/>
</p:tagLst>
</file>

<file path=ppt/tags/tag3.xml><?xml version="1.0" encoding="utf-8"?>
<p:tagLst xmlns:p="http://schemas.openxmlformats.org/presentationml/2006/main">
  <p:tag name="TIMING" val="|1.1|4|2.4|1.4"/>
</p:tagLst>
</file>

<file path=ppt/tags/tag4.xml><?xml version="1.0" encoding="utf-8"?>
<p:tagLst xmlns:p="http://schemas.openxmlformats.org/presentationml/2006/main">
  <p:tag name="TIMING" val="|1.1|4|2.4|1.4"/>
</p:tagLst>
</file>

<file path=ppt/tags/tag5.xml><?xml version="1.0" encoding="utf-8"?>
<p:tagLst xmlns:p="http://schemas.openxmlformats.org/presentationml/2006/main">
  <p:tag name="TIMING" val="|1.1|4|2.4|1.4"/>
</p:tagLst>
</file>

<file path=ppt/tags/tag6.xml><?xml version="1.0" encoding="utf-8"?>
<p:tagLst xmlns:p="http://schemas.openxmlformats.org/presentationml/2006/main">
  <p:tag name="TIMING" val="|1.1|4|2.4|1.4"/>
</p:tagLst>
</file>

<file path=ppt/tags/tag7.xml><?xml version="1.0" encoding="utf-8"?>
<p:tagLst xmlns:p="http://schemas.openxmlformats.org/presentationml/2006/main">
  <p:tag name="TIMING" val="|1.1|4|2.4|1.4"/>
</p:tagLst>
</file>

<file path=ppt/tags/tag8.xml><?xml version="1.0" encoding="utf-8"?>
<p:tagLst xmlns:p="http://schemas.openxmlformats.org/presentationml/2006/main">
  <p:tag name="TIMING" val="|1.1|4|2.4|1.4"/>
</p:tagLst>
</file>

<file path=ppt/tags/tag9.xml><?xml version="1.0" encoding="utf-8"?>
<p:tagLst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11987</Words>
  <Application>WPS Presentation</Application>
  <PresentationFormat>On-screen Show (4:3)</PresentationFormat>
  <Paragraphs>255</Paragraphs>
  <Slides>27</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Arial</vt:lpstr>
      <vt:lpstr>SimSun</vt:lpstr>
      <vt:lpstr>Wingdings</vt:lpstr>
      <vt:lpstr>Open Sans Extrabold</vt:lpstr>
      <vt:lpstr>Yu Gothic UI Semibold</vt:lpstr>
      <vt:lpstr>Open Sans Semibold</vt:lpstr>
      <vt:lpstr>Times New Roman</vt:lpstr>
      <vt:lpstr>Open Sans</vt:lpstr>
      <vt:lpstr>Segoe Print</vt:lpstr>
      <vt:lpstr>Open Sans Light</vt:lpstr>
      <vt:lpstr>Open Sans Bold</vt:lpstr>
      <vt:lpstr>Microsoft YaHei</vt:lpstr>
      <vt:lpstr>Arial Unicode MS</vt:lpstr>
      <vt:lpstr>Calibri</vt:lpstr>
      <vt:lpstr>Office Theme</vt:lpstr>
      <vt:lpstr>PowerPoint 演示文稿</vt:lpstr>
      <vt:lpstr>Abstract</vt:lpstr>
      <vt:lpstr>Need for the Proposed System</vt:lpstr>
      <vt:lpstr>Advantages of the Proposed System</vt:lpstr>
      <vt:lpstr>Literature Survey</vt:lpstr>
      <vt:lpstr>Literature Survey</vt:lpstr>
      <vt:lpstr>Main Objective</vt:lpstr>
      <vt:lpstr>Architecture</vt:lpstr>
      <vt:lpstr>System Requirements</vt:lpstr>
      <vt:lpstr>System Requirements</vt:lpstr>
      <vt:lpstr>Functional Description</vt:lpstr>
      <vt:lpstr>Functional Description</vt:lpstr>
      <vt:lpstr>Table Design</vt:lpstr>
      <vt:lpstr>Process Design</vt:lpstr>
      <vt:lpstr>Process Design</vt:lpstr>
      <vt:lpstr>Implementation</vt:lpstr>
      <vt:lpstr>Implementation</vt:lpstr>
      <vt:lpstr>Implementation</vt:lpstr>
      <vt:lpstr>Implementation</vt:lpstr>
      <vt:lpstr>Implementation</vt:lpstr>
      <vt:lpstr>Conclusions</vt:lpstr>
      <vt:lpstr>Future Enhancement</vt:lpstr>
      <vt:lpstr>IEEE Paper</vt:lpstr>
      <vt:lpstr>References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raghul santhosh</cp:lastModifiedBy>
  <cp:revision>1774</cp:revision>
  <dcterms:created xsi:type="dcterms:W3CDTF">2013-05-17T03:00:00Z</dcterms:created>
  <dcterms:modified xsi:type="dcterms:W3CDTF">2024-11-21T19:10:14Z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3D524F7C25574E428668838B0F75E882_13</vt:lpwstr>
  </property>
  <property fmtid="{D5CDD505-2E9C-101B-9397-08002B2CF9AE}" pid="3" name="KSOProductBuildVer">
    <vt:lpwstr>2057-12.2.0.18639</vt:lpwstr>
  </property>
</Properties>
</file>