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665388" y="2905125"/>
            <a:ext cx="8487501" cy="707886"/>
          </a:xfrm>
          <a:prstGeom prst="rect">
            <a:avLst/>
          </a:prstGeom>
          <a:noFill/>
        </p:spPr>
        <p:txBody>
          <a:bodyPr wrap="square" rtlCol="0">
            <a:spAutoFit/>
          </a:bodyPr>
          <a:lstStyle/>
          <a:p>
            <a:r>
              <a:rPr lang="en-IN" sz="4000" i="0" dirty="0">
                <a:solidFill>
                  <a:srgbClr val="00B050"/>
                </a:solidFill>
                <a:effectLst/>
                <a:latin typeface="Times New Roman" panose="02020603050405020304" pitchFamily="18" charset="0"/>
                <a:cs typeface="Times New Roman" panose="02020603050405020304" pitchFamily="18" charset="0"/>
              </a:rPr>
              <a:t>Image Generation using GAN</a:t>
            </a:r>
            <a:endParaRPr lang="en-IN" sz="4000" dirty="0"/>
          </a:p>
        </p:txBody>
      </p:sp>
      <p:sp>
        <p:nvSpPr>
          <p:cNvPr id="13" name="TextBox 12"/>
          <p:cNvSpPr txBox="1"/>
          <p:nvPr/>
        </p:nvSpPr>
        <p:spPr>
          <a:xfrm>
            <a:off x="6553200" y="4305895"/>
            <a:ext cx="4495418" cy="923330"/>
          </a:xfrm>
          <a:prstGeom prst="rect">
            <a:avLst/>
          </a:prstGeom>
          <a:noFill/>
        </p:spPr>
        <p:txBody>
          <a:bodyPr wrap="square" rtlCol="0">
            <a:spAutoFit/>
          </a:bodyPr>
          <a:lstStyle/>
          <a:p>
            <a:r>
              <a:rPr lang="en-US" dirty="0"/>
              <a:t>RAGHUL VISHAL T</a:t>
            </a:r>
          </a:p>
          <a:p>
            <a:r>
              <a:rPr lang="en-US" dirty="0"/>
              <a:t>NM ID: au711721243074</a:t>
            </a:r>
          </a:p>
          <a:p>
            <a:r>
              <a:rPr lang="en-US" dirty="0"/>
              <a:t>KGiSL INSTITUTE OF TECHNOLOGY</a:t>
            </a:r>
            <a:endParaRPr lang="en-IN" dirty="0"/>
          </a:p>
        </p:txBody>
      </p:sp>
      <p:sp>
        <p:nvSpPr>
          <p:cNvPr id="14" name="TextBox 13"/>
          <p:cNvSpPr txBox="1"/>
          <p:nvPr/>
        </p:nvSpPr>
        <p:spPr>
          <a:xfrm>
            <a:off x="5791200" y="3838221"/>
            <a:ext cx="2209800" cy="369332"/>
          </a:xfrm>
          <a:prstGeom prst="rect">
            <a:avLst/>
          </a:prstGeom>
          <a:noFill/>
        </p:spPr>
        <p:txBody>
          <a:bodyPr wrap="square" rtlCol="0">
            <a:spAutoFit/>
          </a:bodyPr>
          <a:lstStyle/>
          <a:p>
            <a:r>
              <a:rPr lang="en-US" dirty="0"/>
              <a:t>SUBMITTED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DC0555-7BDC-8F9F-3224-9F149A514C65}"/>
              </a:ext>
            </a:extLst>
          </p:cNvPr>
          <p:cNvSpPr txBox="1"/>
          <p:nvPr/>
        </p:nvSpPr>
        <p:spPr>
          <a:xfrm>
            <a:off x="304800" y="5080"/>
            <a:ext cx="9829800" cy="6771084"/>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3.Discriminator Setup:</a:t>
            </a:r>
          </a:p>
          <a:p>
            <a:r>
              <a:rPr lang="en-IN" sz="1400" dirty="0">
                <a:latin typeface="Times New Roman" panose="02020603050405020304" pitchFamily="18" charset="0"/>
                <a:cs typeface="Times New Roman" panose="02020603050405020304" pitchFamily="18" charset="0"/>
              </a:rPr>
              <a:t>Binary Classifier Configuration: Develop a binary classifier that can discern real CIFAR-10 images from those generated by the generator.</a:t>
            </a:r>
          </a:p>
          <a:p>
            <a:r>
              <a:rPr lang="en-IN" sz="1400" dirty="0">
                <a:latin typeface="Times New Roman" panose="02020603050405020304" pitchFamily="18" charset="0"/>
                <a:cs typeface="Times New Roman" panose="02020603050405020304" pitchFamily="18" charset="0"/>
              </a:rPr>
              <a:t>Convolutional Layers Usage: Employ convolutional layers to extract features from input images and learn distinctive representations.</a:t>
            </a:r>
          </a:p>
          <a:p>
            <a:r>
              <a:rPr lang="en-IN" sz="1400" dirty="0">
                <a:latin typeface="Times New Roman" panose="02020603050405020304" pitchFamily="18" charset="0"/>
                <a:cs typeface="Times New Roman" panose="02020603050405020304" pitchFamily="18" charset="0"/>
              </a:rPr>
              <a:t>Activation Function Selection: Choose </a:t>
            </a:r>
            <a:r>
              <a:rPr lang="en-IN" sz="1400" dirty="0" err="1">
                <a:latin typeface="Times New Roman" panose="02020603050405020304" pitchFamily="18" charset="0"/>
                <a:cs typeface="Times New Roman" panose="02020603050405020304" pitchFamily="18" charset="0"/>
              </a:rPr>
              <a:t>LeakyReLU</a:t>
            </a:r>
            <a:r>
              <a:rPr lang="en-IN" sz="1400" dirty="0">
                <a:latin typeface="Times New Roman" panose="02020603050405020304" pitchFamily="18" charset="0"/>
                <a:cs typeface="Times New Roman" panose="02020603050405020304" pitchFamily="18" charset="0"/>
              </a:rPr>
              <a:t> activation functions to introduce complexities, aiding the discriminator in recognizing subtle differences.</a:t>
            </a:r>
          </a:p>
          <a:p>
            <a:r>
              <a:rPr lang="en-IN" sz="1400" dirty="0">
                <a:latin typeface="Times New Roman" panose="02020603050405020304" pitchFamily="18" charset="0"/>
                <a:cs typeface="Times New Roman" panose="02020603050405020304" pitchFamily="18" charset="0"/>
              </a:rPr>
              <a:t>Output Layer Arrangement: Utilize a single sigmoid activation neuron in the output layer to determine the probability of an image being real (1) or synthetic (0).</a:t>
            </a:r>
          </a:p>
          <a:p>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4.Training Methodology:</a:t>
            </a:r>
          </a:p>
          <a:p>
            <a:r>
              <a:rPr lang="en-IN" sz="1400" dirty="0">
                <a:latin typeface="Times New Roman" panose="02020603050405020304" pitchFamily="18" charset="0"/>
                <a:cs typeface="Times New Roman" panose="02020603050405020304" pitchFamily="18" charset="0"/>
              </a:rPr>
              <a:t>Adversarial Training Approach: Engage in adversarial training where the generator competes with the discriminator. The generator aims to produce convincing images, while the discriminator aims to correctly classify real and synthetic images.</a:t>
            </a:r>
          </a:p>
          <a:p>
            <a:r>
              <a:rPr lang="en-IN" sz="1400" dirty="0">
                <a:latin typeface="Times New Roman" panose="02020603050405020304" pitchFamily="18" charset="0"/>
                <a:cs typeface="Times New Roman" panose="02020603050405020304" pitchFamily="18" charset="0"/>
              </a:rPr>
              <a:t>Loss Function Application: Use binary cross-entropy loss functions to guide both the generator and discriminator towards their respective objectives.</a:t>
            </a:r>
          </a:p>
          <a:p>
            <a:r>
              <a:rPr lang="en-IN" sz="1400" dirty="0">
                <a:latin typeface="Times New Roman" panose="02020603050405020304" pitchFamily="18" charset="0"/>
                <a:cs typeface="Times New Roman" panose="02020603050405020304" pitchFamily="18" charset="0"/>
              </a:rPr>
              <a:t>Optimization Technique: Implement the Adam optimizer with appropriate learning rates to fine-tune model parameters effectively.</a:t>
            </a:r>
          </a:p>
          <a:p>
            <a:r>
              <a:rPr lang="en-IN" sz="1400" dirty="0">
                <a:latin typeface="Times New Roman" panose="02020603050405020304" pitchFamily="18" charset="0"/>
                <a:cs typeface="Times New Roman" panose="02020603050405020304" pitchFamily="18" charset="0"/>
              </a:rPr>
              <a:t>Mini-Batch Training Strategy: Train the model in mini-batches to maximize computational efficiency and hasten convergence.</a:t>
            </a:r>
          </a:p>
          <a:p>
            <a:r>
              <a:rPr lang="en-IN" sz="1400" dirty="0">
                <a:latin typeface="Times New Roman" panose="02020603050405020304" pitchFamily="18" charset="0"/>
                <a:cs typeface="Times New Roman" panose="02020603050405020304" pitchFamily="18" charset="0"/>
              </a:rPr>
              <a:t>Hyperparameter Tuning: Experiment with hyperparameters such as learning rates, batch sizes, and network architectures to optimize model performance.</a:t>
            </a:r>
          </a:p>
          <a:p>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5.Performance Evaluation:</a:t>
            </a:r>
          </a:p>
          <a:p>
            <a:r>
              <a:rPr lang="en-IN" sz="1400" dirty="0">
                <a:latin typeface="Times New Roman" panose="02020603050405020304" pitchFamily="18" charset="0"/>
                <a:cs typeface="Times New Roman" panose="02020603050405020304" pitchFamily="18" charset="0"/>
              </a:rPr>
              <a:t>Inception Score Assessment: Evaluate image quality and diversity using the Inception Score, which utilizes predictions from an Inception-v3 model.</a:t>
            </a:r>
          </a:p>
          <a:p>
            <a:r>
              <a:rPr lang="en-IN" sz="1400" dirty="0" err="1">
                <a:latin typeface="Times New Roman" panose="02020603050405020304" pitchFamily="18" charset="0"/>
                <a:cs typeface="Times New Roman" panose="02020603050405020304" pitchFamily="18" charset="0"/>
              </a:rPr>
              <a:t>Frechet</a:t>
            </a:r>
            <a:r>
              <a:rPr lang="en-IN" sz="1400" dirty="0">
                <a:latin typeface="Times New Roman" panose="02020603050405020304" pitchFamily="18" charset="0"/>
                <a:cs typeface="Times New Roman" panose="02020603050405020304" pitchFamily="18" charset="0"/>
              </a:rPr>
              <a:t> Inception Distance (FID) Measurement: Calculate the FID to quantify the similarity between real and synthetic image feature distributions.</a:t>
            </a:r>
          </a:p>
          <a:p>
            <a:r>
              <a:rPr lang="en-IN" sz="1400" dirty="0">
                <a:latin typeface="Times New Roman" panose="02020603050405020304" pitchFamily="18" charset="0"/>
                <a:cs typeface="Times New Roman" panose="02020603050405020304" pitchFamily="18" charset="0"/>
              </a:rPr>
              <a:t>Visual Inspection: Qualitatively assess generated images through visual examination to gauge their realism, diversity, and overall quality.</a:t>
            </a:r>
          </a:p>
          <a:p>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6.Deployment Procedure:</a:t>
            </a:r>
          </a:p>
          <a:p>
            <a:r>
              <a:rPr lang="en-IN" sz="1400" dirty="0">
                <a:latin typeface="Times New Roman" panose="02020603050405020304" pitchFamily="18" charset="0"/>
                <a:cs typeface="Times New Roman" panose="02020603050405020304" pitchFamily="18" charset="0"/>
              </a:rPr>
              <a:t>Model Persistence: Save the trained generator and discriminator models for future usage and deployment.</a:t>
            </a:r>
          </a:p>
          <a:p>
            <a:r>
              <a:rPr lang="en-IN" sz="1400" dirty="0">
                <a:latin typeface="Times New Roman" panose="02020603050405020304" pitchFamily="18" charset="0"/>
                <a:cs typeface="Times New Roman" panose="02020603050405020304" pitchFamily="18" charset="0"/>
              </a:rPr>
              <a:t>Documentation Provision: Provide comprehensive documentation and usage instructions to facilitate seamless integration and deployment of the GAN model.</a:t>
            </a:r>
          </a:p>
        </p:txBody>
      </p:sp>
    </p:spTree>
    <p:extLst>
      <p:ext uri="{BB962C8B-B14F-4D97-AF65-F5344CB8AC3E}">
        <p14:creationId xmlns:p14="http://schemas.microsoft.com/office/powerpoint/2010/main" val="72612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10" name="Picture 9">
            <a:extLst>
              <a:ext uri="{FF2B5EF4-FFF2-40B4-BE49-F238E27FC236}">
                <a16:creationId xmlns:a16="http://schemas.microsoft.com/office/drawing/2014/main" id="{E39A1358-D9EE-D027-8F9C-0CF3902D154A}"/>
              </a:ext>
            </a:extLst>
          </p:cNvPr>
          <p:cNvPicPr>
            <a:picLocks noChangeAspect="1"/>
          </p:cNvPicPr>
          <p:nvPr/>
        </p:nvPicPr>
        <p:blipFill>
          <a:blip r:embed="rId3"/>
          <a:stretch>
            <a:fillRect/>
          </a:stretch>
        </p:blipFill>
        <p:spPr>
          <a:xfrm>
            <a:off x="729596" y="1371600"/>
            <a:ext cx="5229700" cy="4327621"/>
          </a:xfrm>
          <a:prstGeom prst="rect">
            <a:avLst/>
          </a:prstGeom>
        </p:spPr>
      </p:pic>
      <p:sp>
        <p:nvSpPr>
          <p:cNvPr id="8" name="TextBox 7">
            <a:extLst>
              <a:ext uri="{FF2B5EF4-FFF2-40B4-BE49-F238E27FC236}">
                <a16:creationId xmlns:a16="http://schemas.microsoft.com/office/drawing/2014/main" id="{E0E5D750-7D4C-5820-DB99-0F1028A99EA9}"/>
              </a:ext>
            </a:extLst>
          </p:cNvPr>
          <p:cNvSpPr txBox="1"/>
          <p:nvPr/>
        </p:nvSpPr>
        <p:spPr>
          <a:xfrm>
            <a:off x="6100699" y="1371600"/>
            <a:ext cx="4393292" cy="424731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High Fidelity: Images closely mirror authentic CIFAR-10 images.</a:t>
            </a:r>
          </a:p>
          <a:p>
            <a:r>
              <a:rPr lang="en-IN" dirty="0">
                <a:latin typeface="Times New Roman" panose="02020603050405020304" pitchFamily="18" charset="0"/>
                <a:cs typeface="Times New Roman" panose="02020603050405020304" pitchFamily="18" charset="0"/>
              </a:rPr>
              <a:t>Diverse Outputs: Model yields diverse outputs spanning different classes.</a:t>
            </a:r>
          </a:p>
          <a:p>
            <a:r>
              <a:rPr lang="en-IN" dirty="0">
                <a:latin typeface="Times New Roman" panose="02020603050405020304" pitchFamily="18" charset="0"/>
                <a:cs typeface="Times New Roman" panose="02020603050405020304" pitchFamily="18" charset="0"/>
              </a:rPr>
              <a:t>Quality Validation: Metrics verify exceptional image quality and authenticity.</a:t>
            </a:r>
          </a:p>
          <a:p>
            <a:r>
              <a:rPr lang="en-IN" dirty="0">
                <a:latin typeface="Times New Roman" panose="02020603050405020304" pitchFamily="18" charset="0"/>
                <a:cs typeface="Times New Roman" panose="02020603050405020304" pitchFamily="18" charset="0"/>
              </a:rPr>
              <a:t>Steady Training: Training demonstrates stability and continual enhancement.</a:t>
            </a:r>
          </a:p>
          <a:p>
            <a:r>
              <a:rPr lang="en-IN" dirty="0">
                <a:latin typeface="Times New Roman" panose="02020603050405020304" pitchFamily="18" charset="0"/>
                <a:cs typeface="Times New Roman" panose="02020603050405020304" pitchFamily="18" charset="0"/>
              </a:rPr>
              <a:t>Effective Utilization: Users acknowledge effective data augmentation and creative applications.</a:t>
            </a:r>
          </a:p>
          <a:p>
            <a:r>
              <a:rPr lang="en-IN" dirty="0">
                <a:latin typeface="Times New Roman" panose="02020603050405020304" pitchFamily="18" charset="0"/>
                <a:cs typeface="Times New Roman" panose="02020603050405020304" pitchFamily="18" charset="0"/>
              </a:rPr>
              <a:t>Educational Contribution: Model facilitates learning and experimental </a:t>
            </a:r>
            <a:r>
              <a:rPr lang="en-IN" dirty="0" err="1">
                <a:latin typeface="Times New Roman" panose="02020603050405020304" pitchFamily="18" charset="0"/>
                <a:cs typeface="Times New Roman" panose="02020603050405020304" pitchFamily="18" charset="0"/>
              </a:rPr>
              <a:t>endeavors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Potential for Innovation: Findings ignite further exploration and innovation in AI.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92308" y="-4783"/>
            <a:ext cx="9764395" cy="1142299"/>
          </a:xfrm>
          <a:prstGeom prst="rect">
            <a:avLst/>
          </a:prstGeom>
        </p:spPr>
        <p:txBody>
          <a:bodyPr vert="horz" wrap="square" lIns="0" tIns="460692" rIns="0" bIns="0" rtlCol="0">
            <a:spAutoFit/>
          </a:bodyPr>
          <a:lstStyle/>
          <a:p>
            <a:pPr marL="193675">
              <a:lnSpc>
                <a:spcPct val="100000"/>
              </a:lnSpc>
              <a:spcBef>
                <a:spcPts val="130"/>
              </a:spcBef>
            </a:pPr>
            <a:r>
              <a:rPr lang="en-IN" sz="4400" dirty="0">
                <a:solidFill>
                  <a:srgbClr val="00B050"/>
                </a:solidFill>
                <a:latin typeface="Times New Roman" panose="02020603050405020304" pitchFamily="18" charset="0"/>
                <a:cs typeface="Times New Roman" panose="02020603050405020304" pitchFamily="18" charset="0"/>
              </a:rPr>
              <a:t>Image Generation using GAN</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1030" name="Picture 6">
            <a:extLst>
              <a:ext uri="{FF2B5EF4-FFF2-40B4-BE49-F238E27FC236}">
                <a16:creationId xmlns:a16="http://schemas.microsoft.com/office/drawing/2014/main" id="{EF47E310-9AC8-A138-56B5-600777CCF9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9805" y="1457325"/>
            <a:ext cx="7048500" cy="4705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5999" y="1752600"/>
            <a:ext cx="5052379"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 AND PROPOSITION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KEY FEATURES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MODELLING APPROACH</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IN" spc="-10" dirty="0"/>
          </a:p>
          <a:p>
            <a:pPr marL="285750" indent="-285750">
              <a:buFont typeface="Arial" panose="020B0604020202020204" pitchFamily="34" charset="0"/>
              <a:buChar char="•"/>
            </a:pPr>
            <a:endParaRPr lang="en-US" sz="1800" spc="-10" dirty="0"/>
          </a:p>
          <a:p>
            <a:pPr marL="285750" indent="-285750">
              <a:buFont typeface="Arial" panose="020B0604020202020204" pitchFamily="34" charset="0"/>
              <a:buChar char="•"/>
            </a:pPr>
            <a:endParaRPr lang="en-IN" sz="1800" spc="-75"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077202">
            <a:off x="8413425" y="386377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6" name="TextBox 5">
            <a:extLst>
              <a:ext uri="{FF2B5EF4-FFF2-40B4-BE49-F238E27FC236}">
                <a16:creationId xmlns:a16="http://schemas.microsoft.com/office/drawing/2014/main" id="{2A8A3814-B610-FFAA-299F-9682C9CB8620}"/>
              </a:ext>
            </a:extLst>
          </p:cNvPr>
          <p:cNvSpPr txBox="1"/>
          <p:nvPr/>
        </p:nvSpPr>
        <p:spPr>
          <a:xfrm>
            <a:off x="5643716" y="3323303"/>
            <a:ext cx="914400" cy="914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7E6D94B3-2B0A-928A-562F-39183F6198CC}"/>
              </a:ext>
            </a:extLst>
          </p:cNvPr>
          <p:cNvSpPr txBox="1"/>
          <p:nvPr/>
        </p:nvSpPr>
        <p:spPr>
          <a:xfrm flipH="1">
            <a:off x="834072" y="1474516"/>
            <a:ext cx="7852728"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task involves generating artificial images that bear a strong resemblance to authentic images from the CIFAR-10 dataset. CIFAR-10, a standard dataset in computer vision, comprises 60,000 32x32 RGB images distributed among 10 categories. The objective is to devise a generative model capable of producing images that are virtually indistinguishable from genuine CIFAR-10 samples.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32693CDD-9D64-B429-5554-B9FA6B5184B5}"/>
              </a:ext>
            </a:extLst>
          </p:cNvPr>
          <p:cNvSpPr txBox="1"/>
          <p:nvPr/>
        </p:nvSpPr>
        <p:spPr>
          <a:xfrm>
            <a:off x="1371600" y="1806931"/>
            <a:ext cx="7605713" cy="334995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aims to implement a Generative Adversarial Network (GAN) architecture using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to generate synthetic images resembling real images from the CIFAR-10 dataset. CIFAR-10 is a widely-used benchmark dataset in computer vision, containing 60,000 32x32 color images across 10 classes.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6AF355F9-7872-4012-0C17-5E818B615CDC}"/>
              </a:ext>
            </a:extLst>
          </p:cNvPr>
          <p:cNvSpPr txBox="1"/>
          <p:nvPr/>
        </p:nvSpPr>
        <p:spPr>
          <a:xfrm>
            <a:off x="1472197" y="1371600"/>
            <a:ext cx="7620000" cy="4653646"/>
          </a:xfrm>
          <a:prstGeom prst="rect">
            <a:avLst/>
          </a:prstGeom>
          <a:noFill/>
        </p:spPr>
        <p:txBody>
          <a:bodyPr wrap="square" rtlCol="0">
            <a:spAutoFit/>
          </a:bodyPr>
          <a:lstStyle/>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Computer vision researchers, as well as those delving into deep learning and generative modeling, can employ the developed GAN model to delve into novel methodologies, pushing the boundaries of image synthesis, and experimenting with diverse image generation tasks.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Data scientists and practitioners in machine learning have the opportunity to utilize the trained GAN model across various domains, including but not limited to data augmentation, synthetic data creation, and priming models for downstream tasks such as image classification, object detection, and image segmentation.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 y="-206317"/>
            <a:ext cx="10017760" cy="1598515"/>
          </a:xfrm>
          <a:prstGeom prst="rect">
            <a:avLst/>
          </a:prstGeom>
        </p:spPr>
        <p:txBody>
          <a:bodyPr vert="horz" wrap="square" lIns="0" tIns="485775" rIns="0" bIns="0" rtlCol="0">
            <a:spAutoFit/>
          </a:bodyPr>
          <a:lstStyle/>
          <a:p>
            <a:pPr marL="12700" algn="ctr">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br>
              <a:rPr lang="en-IN" sz="3600" spc="-120" dirty="0"/>
            </a:b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89DCC7E9-26B2-8AF2-E6D2-0346E86D767E}"/>
              </a:ext>
            </a:extLst>
          </p:cNvPr>
          <p:cNvSpPr txBox="1"/>
          <p:nvPr/>
        </p:nvSpPr>
        <p:spPr>
          <a:xfrm>
            <a:off x="595186" y="1141509"/>
            <a:ext cx="9048750" cy="5576655"/>
          </a:xfrm>
          <a:prstGeom prst="rect">
            <a:avLst/>
          </a:prstGeom>
          <a:noFill/>
        </p:spPr>
        <p:txBody>
          <a:bodyPr wrap="square" rtlCol="0">
            <a:spAutoFit/>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Solution: Our GAN model excels in generating images that closely mimic those from the CIFAR-10 dataset.</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Value:</a:t>
            </a:r>
          </a:p>
          <a:p>
            <a:pPr algn="just">
              <a:lnSpc>
                <a:spcPct val="150000"/>
              </a:lnSpc>
            </a:pPr>
            <a:r>
              <a:rPr lang="en-US" sz="2000" dirty="0">
                <a:latin typeface="Times New Roman" panose="02020603050405020304" pitchFamily="18" charset="0"/>
                <a:cs typeface="Times New Roman" panose="02020603050405020304" pitchFamily="18" charset="0"/>
              </a:rPr>
              <a:t>Authentic Image Synthesis: Creates synthetic images with high fidelity to reality.</a:t>
            </a:r>
          </a:p>
          <a:p>
            <a:pPr algn="just">
              <a:lnSpc>
                <a:spcPct val="150000"/>
              </a:lnSpc>
            </a:pPr>
            <a:r>
              <a:rPr lang="en-US" sz="2000" dirty="0">
                <a:latin typeface="Times New Roman" panose="02020603050405020304" pitchFamily="18" charset="0"/>
                <a:cs typeface="Times New Roman" panose="02020603050405020304" pitchFamily="18" charset="0"/>
              </a:rPr>
              <a:t>Model Robustness Enhancement: Strengthens model resilience by diversifying synthetic data.</a:t>
            </a:r>
          </a:p>
          <a:p>
            <a:pPr algn="just">
              <a:lnSpc>
                <a:spcPct val="150000"/>
              </a:lnSpc>
            </a:pPr>
            <a:r>
              <a:rPr lang="en-US" sz="2000" dirty="0">
                <a:latin typeface="Times New Roman" panose="02020603050405020304" pitchFamily="18" charset="0"/>
                <a:cs typeface="Times New Roman" panose="02020603050405020304" pitchFamily="18" charset="0"/>
              </a:rPr>
              <a:t>Creative Potential: Enables experimentation and artistic exploration in image generation.</a:t>
            </a:r>
          </a:p>
          <a:p>
            <a:pPr algn="just">
              <a:lnSpc>
                <a:spcPct val="150000"/>
              </a:lnSpc>
            </a:pPr>
            <a:r>
              <a:rPr lang="en-US" sz="2000" dirty="0">
                <a:latin typeface="Times New Roman" panose="02020603050405020304" pitchFamily="18" charset="0"/>
                <a:cs typeface="Times New Roman" panose="02020603050405020304" pitchFamily="18" charset="0"/>
              </a:rPr>
              <a:t>Cost-Efficiency: Reduces expenses associated with acquiring real-world data.</a:t>
            </a:r>
          </a:p>
          <a:p>
            <a:pPr algn="just">
              <a:lnSpc>
                <a:spcPct val="150000"/>
              </a:lnSpc>
            </a:pPr>
            <a:r>
              <a:rPr lang="en-US" sz="2000" dirty="0">
                <a:latin typeface="Times New Roman" panose="02020603050405020304" pitchFamily="18" charset="0"/>
                <a:cs typeface="Times New Roman" panose="02020603050405020304" pitchFamily="18" charset="0"/>
              </a:rPr>
              <a:t>.</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52400" y="-131762"/>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9B95D969-92E4-48EF-6315-903B745D5154}"/>
              </a:ext>
            </a:extLst>
          </p:cNvPr>
          <p:cNvSpPr txBox="1"/>
          <p:nvPr/>
        </p:nvSpPr>
        <p:spPr>
          <a:xfrm>
            <a:off x="381000" y="961639"/>
            <a:ext cx="10503003" cy="511531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Hyper-realistic Images: Our GAN generates images that blur the line between synthetic and real.</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Boundless Creativity: Empowers users to unleash artistic expression and visionary concepts effortlessly.</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Instant Data Amplification: Expands dataset diversity instantly, enhancing model robustness and insights.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Resource Efficiency: Saves time and costs by eliminating exhaustive data collection processes.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Revolutionizes Design: Transforms prototyping and visualization, elevating product innovation to new heights.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Educational Powerhouse: Sparks curiosity and fosters experimentation in AI and generative modeling.</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Innovation Catalyst: Inspires bold exploration and propels groundbreaking discoveries in AI.</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771000" y="5498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595094"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304800" y="138218"/>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4C69541B-699F-4D48-6BD7-B7884F747F38}"/>
              </a:ext>
            </a:extLst>
          </p:cNvPr>
          <p:cNvSpPr txBox="1"/>
          <p:nvPr/>
        </p:nvSpPr>
        <p:spPr>
          <a:xfrm>
            <a:off x="1029353" y="1034589"/>
            <a:ext cx="8970247"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Data Preprocessing:</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1.Pixel Value Normalization</a:t>
            </a:r>
            <a:r>
              <a:rPr lang="en-US" sz="2000" dirty="0">
                <a:latin typeface="Times New Roman" panose="02020603050405020304" pitchFamily="18" charset="0"/>
                <a:cs typeface="Times New Roman" panose="02020603050405020304" pitchFamily="18" charset="0"/>
              </a:rPr>
              <a:t>: Adjust pixel values to a range between 0 and 1 for numerical stability.</a:t>
            </a:r>
          </a:p>
          <a:p>
            <a:r>
              <a:rPr lang="en-US" sz="2000" b="1" dirty="0">
                <a:latin typeface="Times New Roman" panose="02020603050405020304" pitchFamily="18" charset="0"/>
                <a:cs typeface="Times New Roman" panose="02020603050405020304" pitchFamily="18" charset="0"/>
              </a:rPr>
              <a:t>Data Partitioning: </a:t>
            </a:r>
            <a:r>
              <a:rPr lang="en-US" sz="2000" dirty="0">
                <a:latin typeface="Times New Roman" panose="02020603050405020304" pitchFamily="18" charset="0"/>
                <a:cs typeface="Times New Roman" panose="02020603050405020304" pitchFamily="18" charset="0"/>
              </a:rPr>
              <a:t>Divide the CIFAR-10 dataset into training and validation subsets for evaluating model performance.</a:t>
            </a:r>
          </a:p>
          <a:p>
            <a:r>
              <a:rPr lang="en-US" sz="2000" b="1" dirty="0">
                <a:latin typeface="Times New Roman" panose="02020603050405020304" pitchFamily="18" charset="0"/>
                <a:cs typeface="Times New Roman" panose="02020603050405020304" pitchFamily="18" charset="0"/>
              </a:rPr>
              <a:t>2.Neural Network Architecture: </a:t>
            </a:r>
            <a:r>
              <a:rPr lang="en-US" sz="2000" dirty="0">
                <a:latin typeface="Times New Roman" panose="02020603050405020304" pitchFamily="18" charset="0"/>
                <a:cs typeface="Times New Roman" panose="02020603050405020304" pitchFamily="18" charset="0"/>
              </a:rPr>
              <a:t>Develop a deep neural network structure to synthesize images from random noise vectors (latent space).</a:t>
            </a:r>
          </a:p>
          <a:p>
            <a:r>
              <a:rPr lang="en-US" sz="2000" b="1" dirty="0">
                <a:latin typeface="Times New Roman" panose="02020603050405020304" pitchFamily="18" charset="0"/>
                <a:cs typeface="Times New Roman" panose="02020603050405020304" pitchFamily="18" charset="0"/>
              </a:rPr>
              <a:t>Utilization of Convolutional Layers: </a:t>
            </a:r>
            <a:r>
              <a:rPr lang="en-US" sz="2000" dirty="0">
                <a:latin typeface="Times New Roman" panose="02020603050405020304" pitchFamily="18" charset="0"/>
                <a:cs typeface="Times New Roman" panose="02020603050405020304" pitchFamily="18" charset="0"/>
              </a:rPr>
              <a:t>Employ convolutional layers to extract hierarchical features from input noise vectors.</a:t>
            </a:r>
          </a:p>
          <a:p>
            <a:r>
              <a:rPr lang="en-US" sz="2000" b="1" dirty="0">
                <a:latin typeface="Times New Roman" panose="02020603050405020304" pitchFamily="18" charset="0"/>
                <a:cs typeface="Times New Roman" panose="02020603050405020304" pitchFamily="18" charset="0"/>
              </a:rPr>
              <a:t>Transpose Convolutional Layers</a:t>
            </a:r>
            <a:r>
              <a:rPr lang="en-US" sz="2000" dirty="0">
                <a:latin typeface="Times New Roman" panose="02020603050405020304" pitchFamily="18" charset="0"/>
                <a:cs typeface="Times New Roman" panose="02020603050405020304" pitchFamily="18" charset="0"/>
              </a:rPr>
              <a:t>: Utilize transpose convolutional layers to increase the dimensionality of noise representations and generate image-like outputs.</a:t>
            </a:r>
          </a:p>
          <a:p>
            <a:r>
              <a:rPr lang="en-US" sz="2000" b="1" dirty="0">
                <a:latin typeface="Times New Roman" panose="02020603050405020304" pitchFamily="18" charset="0"/>
                <a:cs typeface="Times New Roman" panose="02020603050405020304" pitchFamily="18" charset="0"/>
              </a:rPr>
              <a:t>Activation Function Application: </a:t>
            </a:r>
            <a:r>
              <a:rPr lang="en-US" sz="2000" dirty="0">
                <a:latin typeface="Times New Roman" panose="02020603050405020304" pitchFamily="18" charset="0"/>
                <a:cs typeface="Times New Roman" panose="02020603050405020304" pitchFamily="18" charset="0"/>
              </a:rPr>
              <a:t>Incorporate activation functions like </a:t>
            </a:r>
            <a:r>
              <a:rPr lang="en-US" sz="2000" dirty="0" err="1">
                <a:latin typeface="Times New Roman" panose="02020603050405020304" pitchFamily="18" charset="0"/>
                <a:cs typeface="Times New Roman" panose="02020603050405020304" pitchFamily="18" charset="0"/>
              </a:rPr>
              <a:t>LeakyReLU</a:t>
            </a:r>
            <a:r>
              <a:rPr lang="en-US" sz="2000" dirty="0">
                <a:latin typeface="Times New Roman" panose="02020603050405020304" pitchFamily="18" charset="0"/>
                <a:cs typeface="Times New Roman" panose="02020603050405020304" pitchFamily="18" charset="0"/>
              </a:rPr>
              <a:t> to introduce non-linearity and enable the model to capture intricate patterns.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TotalTime>
  <Words>994</Words>
  <Application>Microsoft Office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PowerPoint Presentation</vt:lpstr>
      <vt:lpstr>Image Generation using GAN</vt:lpstr>
      <vt:lpstr>AGENDA</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sandhyamurugeshan@outlook.com</cp:lastModifiedBy>
  <cp:revision>25</cp:revision>
  <dcterms:created xsi:type="dcterms:W3CDTF">2024-04-03T05:24:48Z</dcterms:created>
  <dcterms:modified xsi:type="dcterms:W3CDTF">2024-04-17T04:33:44Z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