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1" name=""/>
        <p:cNvGrpSpPr/>
        <p:nvPr/>
      </p:nvGrpSpPr>
      <p:grpSpPr>
        <a:xfrm>
          <a:off x="0" y="0"/>
          <a:ext cx="0" cy="0"/>
          <a:chOff x="0" y="0"/>
          <a:chExt cx="0" cy="0"/>
        </a:xfrm>
      </p:grpSpPr>
      <p:sp>
        <p:nvSpPr>
          <p:cNvPr id="104872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28" name="Holder 3"/>
          <p:cNvSpPr>
            <a:spLocks noGrp="1"/>
          </p:cNvSpPr>
          <p:nvPr>
            <p:ph type="body" idx="1"/>
          </p:nvPr>
        </p:nvSpPr>
        <p:spPr/>
        <p:txBody>
          <a:bodyPr bIns="0" lIns="0" rIns="0" tIns="0"/>
          <a:p/>
        </p:txBody>
      </p:sp>
      <p:sp>
        <p:nvSpPr>
          <p:cNvPr id="104872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3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72" name=""/>
        <p:cNvGrpSpPr/>
        <p:nvPr/>
      </p:nvGrpSpPr>
      <p:grpSpPr>
        <a:xfrm>
          <a:off x="0" y="0"/>
          <a:ext cx="0" cy="0"/>
          <a:chOff x="0" y="0"/>
          <a:chExt cx="0" cy="0"/>
        </a:xfrm>
      </p:grpSpPr>
      <p:sp>
        <p:nvSpPr>
          <p:cNvPr id="104873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3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6"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73" name=""/>
        <p:cNvGrpSpPr/>
        <p:nvPr/>
      </p:nvGrpSpPr>
      <p:grpSpPr>
        <a:xfrm>
          <a:off x="0" y="0"/>
          <a:ext cx="0" cy="0"/>
          <a:chOff x="0" y="0"/>
          <a:chExt cx="0" cy="0"/>
        </a:xfrm>
      </p:grpSpPr>
      <p:sp>
        <p:nvSpPr>
          <p:cNvPr id="104873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74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742949" y="3018789"/>
            <a:ext cx="8077200" cy="1591310"/>
          </a:xfrm>
          <a:prstGeom prst="rect"/>
        </p:spPr>
        <p:txBody>
          <a:bodyPr bIns="0" lIns="0" rIns="0" rtlCol="0" tIns="16510" vert="horz" wrap="square">
            <a:spAutoFit/>
          </a:bodyPr>
          <a:p>
            <a:pPr marL="3213735">
              <a:lnSpc>
                <a:spcPct val="100000"/>
              </a:lnSpc>
              <a:spcBef>
                <a:spcPts val="130"/>
              </a:spcBef>
            </a:pPr>
            <a:r>
              <a:rPr dirty="0" sz="4400" lang="en-US" spc="15" err="1" smtClean="0"/>
              <a:t>R</a:t>
            </a:r>
            <a:r>
              <a:rPr dirty="0" sz="4400" lang="en-US" spc="15" err="1" smtClean="0"/>
              <a:t>A</a:t>
            </a:r>
            <a:r>
              <a:rPr dirty="0" sz="4400" lang="en-US" spc="15" err="1" smtClean="0"/>
              <a:t>G</a:t>
            </a:r>
            <a:r>
              <a:rPr dirty="0" sz="4400" lang="en-US" spc="15" err="1" smtClean="0"/>
              <a:t>H</a:t>
            </a:r>
            <a:r>
              <a:rPr dirty="0" sz="4400" lang="en-US" spc="15" err="1" smtClean="0"/>
              <a:t>U</a:t>
            </a:r>
            <a:r>
              <a:rPr dirty="0" sz="4400" lang="en-US" spc="15" err="1" smtClean="0"/>
              <a:t>L</a:t>
            </a:r>
            <a:r>
              <a:rPr dirty="0" sz="4400" lang="en-US" spc="15" err="1" smtClean="0"/>
              <a:t> </a:t>
            </a:r>
            <a:r>
              <a:rPr dirty="0" sz="4400" lang="en-US" spc="15" err="1" smtClean="0"/>
              <a:t>M</a:t>
            </a:r>
            <a:br>
              <a:rPr dirty="0" sz="4400" lang="en-US" spc="15" err="1" smtClean="0"/>
            </a:br>
            <a:r>
              <a:rPr dirty="0" sz="4400" lang="en-US" spc="15" err="1" smtClean="0"/>
              <a:t> </a:t>
            </a:r>
            <a:r>
              <a:rPr dirty="0" sz="4400" lang="en-US" spc="15" err="1" smtClean="0"/>
              <a:t> </a:t>
            </a:r>
            <a:r>
              <a:rPr dirty="0" sz="4400" lang="en-US" spc="15" smtClean="0"/>
              <a:t>P</a:t>
            </a:r>
            <a:r>
              <a:rPr dirty="0" sz="4400" lang="en-US" spc="15" smtClean="0"/>
              <a:t>roject </a:t>
            </a:r>
            <a:endParaRPr dirty="0" sz="440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381000" y="762000"/>
            <a:ext cx="5597603" cy="876935"/>
          </a:xfrm>
          <a:prstGeom prst="rect"/>
        </p:spPr>
        <p:txBody>
          <a:bodyPr bIns="0" lIns="0" rIns="0" rtlCol="0" tIns="13335" vert="horz" wrap="square">
            <a:spAutoFit/>
          </a:bodyPr>
          <a:p>
            <a:pPr marL="12700">
              <a:lnSpc>
                <a:spcPct val="100000"/>
              </a:lnSpc>
              <a:spcBef>
                <a:spcPts val="105"/>
              </a:spcBef>
            </a:pPr>
            <a:r>
              <a:rPr dirty="0" lang="en-US" smtClean="0"/>
              <a:t>DISCRIMINATOR</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5" name="object 8"/>
          <p:cNvSpPr txBox="1"/>
          <p:nvPr/>
        </p:nvSpPr>
        <p:spPr>
          <a:xfrm>
            <a:off x="683259" y="6111875"/>
            <a:ext cx="1230630" cy="727710"/>
          </a:xfrm>
          <a:prstGeom prst="rect"/>
        </p:spPr>
        <p:txBody>
          <a:bodyPr bIns="0" lIns="0" rIns="0" rtlCol="0" tIns="16510" vert="horz" wrap="square">
            <a:spAutoFit/>
          </a:bodyPr>
          <a:p>
            <a:pPr marL="12700">
              <a:lnSpc>
                <a:spcPct val="100000"/>
              </a:lnSpc>
              <a:spcBef>
                <a:spcPts val="130"/>
              </a:spcBef>
            </a:pPr>
            <a:r>
              <a:rPr dirty="0" sz="2000" spc="20" u="heavy">
                <a:solidFill>
                  <a:srgbClr val="006FC0"/>
                </a:solidFill>
                <a:uFill>
                  <a:solidFill>
                    <a:srgbClr val="006FC0"/>
                  </a:solidFill>
                </a:uFill>
                <a:latin typeface="Trebuchet MS"/>
                <a:cs typeface="Trebuchet MS"/>
              </a:rPr>
              <a:t>Demo</a:t>
            </a:r>
            <a:r>
              <a:rPr dirty="0" sz="2000" spc="-130" u="heavy">
                <a:solidFill>
                  <a:srgbClr val="006FC0"/>
                </a:solidFill>
                <a:uFill>
                  <a:solidFill>
                    <a:srgbClr val="006FC0"/>
                  </a:solidFill>
                </a:uFill>
                <a:latin typeface="Trebuchet MS"/>
                <a:cs typeface="Trebuchet MS"/>
              </a:rPr>
              <a:t> </a:t>
            </a:r>
            <a:r>
              <a:rPr dirty="0" sz="2000" spc="25" u="heavy">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48686" name="Rectangle 9"/>
          <p:cNvSpPr/>
          <p:nvPr/>
        </p:nvSpPr>
        <p:spPr>
          <a:xfrm>
            <a:off x="685800" y="2057400"/>
            <a:ext cx="8458200" cy="1158240"/>
          </a:xfrm>
          <a:prstGeom prst="rect"/>
        </p:spPr>
        <p:txBody>
          <a:bodyPr wrap="square">
            <a:spAutoFit/>
          </a:bodyPr>
          <a:p>
            <a:r>
              <a:rPr dirty="0" sz="2000" lang="en-IN" smtClean="0">
                <a:latin typeface="Arial" pitchFamily="34" charset="0"/>
                <a:cs typeface="Arial" pitchFamily="34" charset="0"/>
              </a:rPr>
              <a:t>The discriminator in a Generative Adversarial Network (GAN) is a neural network that learns to distinguish between real data and data generated by the generator</a:t>
            </a:r>
            <a:endParaRPr dirty="0" sz="2000" lang="en-US"/>
          </a:p>
        </p:txBody>
      </p:sp>
      <p:sp>
        <p:nvSpPr>
          <p:cNvPr id="1048687" name="Rectangle 10"/>
          <p:cNvSpPr/>
          <p:nvPr/>
        </p:nvSpPr>
        <p:spPr>
          <a:xfrm>
            <a:off x="685800" y="3276600"/>
            <a:ext cx="8458200" cy="802640"/>
          </a:xfrm>
          <a:prstGeom prst="rect"/>
        </p:spPr>
        <p:txBody>
          <a:bodyPr wrap="square">
            <a:spAutoFit/>
          </a:bodyPr>
          <a:p>
            <a:pPr>
              <a:buClr>
                <a:schemeClr val="tx1"/>
              </a:buClr>
              <a:buFont typeface="Wingdings" pitchFamily="2" charset="2"/>
              <a:buChar char="q"/>
            </a:pPr>
            <a:r>
              <a:rPr dirty="0" sz="2000" lang="en-IN" smtClean="0">
                <a:latin typeface="Arial" pitchFamily="34" charset="0"/>
                <a:cs typeface="Arial" pitchFamily="34" charset="0"/>
              </a:rPr>
              <a:t>It takes input data, either real or generated, and produces a binary output indicating whether the input is real or fake.</a:t>
            </a:r>
            <a:endParaRPr dirty="0" sz="2000" lang="en-IN">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8" name="Title 1"/>
          <p:cNvSpPr>
            <a:spLocks noGrp="1"/>
          </p:cNvSpPr>
          <p:nvPr>
            <p:ph type="title"/>
          </p:nvPr>
        </p:nvSpPr>
        <p:spPr>
          <a:xfrm>
            <a:off x="755332" y="385444"/>
            <a:ext cx="10681335" cy="863600"/>
          </a:xfrm>
        </p:spPr>
        <p:txBody>
          <a:bodyPr/>
          <a:p>
            <a:r>
              <a:rPr dirty="0" lang="en-US" smtClean="0"/>
              <a:t>PROBLEM STATEMENT</a:t>
            </a:r>
            <a:endParaRPr dirty="0" lang="en-US"/>
          </a:p>
        </p:txBody>
      </p:sp>
      <p:sp>
        <p:nvSpPr>
          <p:cNvPr id="1048689" name="Rectangle 2"/>
          <p:cNvSpPr/>
          <p:nvPr/>
        </p:nvSpPr>
        <p:spPr>
          <a:xfrm>
            <a:off x="838200" y="1676400"/>
            <a:ext cx="6096000" cy="4536440"/>
          </a:xfrm>
          <a:prstGeom prst="rect"/>
        </p:spPr>
        <p:txBody>
          <a:bodyPr>
            <a:spAutoFit/>
          </a:bodyPr>
          <a:p>
            <a:r>
              <a:rPr dirty="0" i="1" lang="en-US" smtClean="0"/>
              <a:t> </a:t>
            </a:r>
          </a:p>
          <a:p>
            <a:r>
              <a:rPr dirty="0" i="1" lang="en-US" smtClean="0"/>
              <a:t>            </a:t>
            </a:r>
            <a:r>
              <a:rPr dirty="0" i="1" lang="en-US" smtClean="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dirty="0" lang="en-US" smtClean="0">
                <a:latin typeface="Arial" pitchFamily="34" charset="0"/>
                <a:cs typeface="Arial" pitchFamily="34" charset="0"/>
              </a:rPr>
              <a:t>"</a:t>
            </a:r>
            <a:endParaRPr dirty="0" lang="en-IN">
              <a:latin typeface="Arial" pitchFamily="34" charset="0"/>
              <a:cs typeface="Arial" pitchFamily="34" charset="0"/>
            </a:endParaRPr>
          </a:p>
        </p:txBody>
      </p:sp>
      <p:pic>
        <p:nvPicPr>
          <p:cNvPr id="2097171" name="object 2"/>
          <p:cNvPicPr>
            <a:picLocks/>
          </p:cNvPicPr>
          <p:nvPr/>
        </p:nvPicPr>
        <p:blipFill>
          <a:blip xmlns:r="http://schemas.openxmlformats.org/officeDocument/2006/relationships" r:embed="rId1" cstate="print"/>
          <a:stretch>
            <a:fillRect/>
          </a:stretch>
        </p:blipFill>
        <p:spPr>
          <a:xfrm>
            <a:off x="7543800" y="2286000"/>
            <a:ext cx="2695574" cy="324802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0" name="Title 1"/>
          <p:cNvSpPr>
            <a:spLocks noGrp="1"/>
          </p:cNvSpPr>
          <p:nvPr>
            <p:ph type="title"/>
          </p:nvPr>
        </p:nvSpPr>
        <p:spPr>
          <a:xfrm>
            <a:off x="228600" y="762000"/>
            <a:ext cx="10681335" cy="863600"/>
          </a:xfrm>
        </p:spPr>
        <p:txBody>
          <a:bodyPr/>
          <a:p>
            <a:r>
              <a:rPr dirty="0" i="1" lang="en-US" u="sng" smtClean="0">
                <a:solidFill>
                  <a:srgbClr val="292C48"/>
                </a:solidFill>
                <a:effectLst>
                  <a:outerShdw algn="tl" blurRad="38100" dir="2700000" dist="38100">
                    <a:srgbClr val="000000">
                      <a:alpha val="43137"/>
                    </a:srgbClr>
                  </a:outerShdw>
                </a:effectLst>
              </a:rPr>
              <a:t>PROPOSED SYSTEM:</a:t>
            </a:r>
            <a:endParaRPr dirty="0" lang="en-US"/>
          </a:p>
        </p:txBody>
      </p:sp>
      <p:sp>
        <p:nvSpPr>
          <p:cNvPr id="1048691" name="Rectangle 2"/>
          <p:cNvSpPr/>
          <p:nvPr/>
        </p:nvSpPr>
        <p:spPr>
          <a:xfrm>
            <a:off x="838200" y="1752600"/>
            <a:ext cx="6096000" cy="4218939"/>
          </a:xfrm>
          <a:prstGeom prst="rect"/>
        </p:spPr>
        <p:txBody>
          <a:bodyPr wrap="square">
            <a:spAutoFit/>
          </a:bodyPr>
          <a:p>
            <a:r>
              <a:rPr dirty="0" lang="en-US" smtClean="0"/>
              <a:t> </a:t>
            </a:r>
          </a:p>
          <a:p>
            <a:r>
              <a:rPr b="0" dirty="0" i="1" lang="en-US" smtClean="0">
                <a:effectLst/>
                <a:latin typeface="Söhne"/>
              </a:rPr>
              <a:t>                  </a:t>
            </a:r>
            <a:r>
              <a:rPr dirty="0" i="1" lang="en-US" smtClean="0">
                <a:latin typeface="Arial" pitchFamily="34" charset="0"/>
                <a:cs typeface="Arial" pitchFamily="34" charset="0"/>
              </a:rPr>
              <a:t>P</a:t>
            </a:r>
            <a:r>
              <a:rPr dirty="0" i="1" lang="en-US" smtClean="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dirty="0" i="1" lang="en-US" smtClean="0">
                <a:solidFill>
                  <a:srgbClr val="0D0D0D"/>
                </a:solidFill>
                <a:effectLst/>
                <a:latin typeface="Arial" pitchFamily="34" charset="0"/>
                <a:cs typeface="Arial" pitchFamily="34" charset="0"/>
              </a:rPr>
              <a:t>.</a:t>
            </a:r>
            <a:endParaRPr dirty="0" lang="en-US"/>
          </a:p>
        </p:txBody>
      </p:sp>
      <p:pic>
        <p:nvPicPr>
          <p:cNvPr id="2097172" name="object 6"/>
          <p:cNvPicPr>
            <a:picLocks/>
          </p:cNvPicPr>
          <p:nvPr/>
        </p:nvPicPr>
        <p:blipFill>
          <a:blip xmlns:r="http://schemas.openxmlformats.org/officeDocument/2006/relationships" r:embed="rId1" cstate="print"/>
          <a:stretch>
            <a:fillRect/>
          </a:stretch>
        </p:blipFill>
        <p:spPr>
          <a:xfrm>
            <a:off x="8305800" y="2438400"/>
            <a:ext cx="2466975" cy="341947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2" name="Title 1"/>
          <p:cNvSpPr>
            <a:spLocks noGrp="1"/>
          </p:cNvSpPr>
          <p:nvPr>
            <p:ph type="title"/>
          </p:nvPr>
        </p:nvSpPr>
        <p:spPr>
          <a:xfrm>
            <a:off x="755332" y="385444"/>
            <a:ext cx="10681335" cy="863600"/>
          </a:xfrm>
        </p:spPr>
        <p:txBody>
          <a:bodyPr/>
          <a:p>
            <a:r>
              <a:rPr dirty="0" i="1" lang="en-US" u="sng" smtClean="0">
                <a:solidFill>
                  <a:srgbClr val="292C48"/>
                </a:solidFill>
                <a:effectLst>
                  <a:outerShdw algn="tl" blurRad="38100" dir="2700000" dist="38100">
                    <a:srgbClr val="000000">
                      <a:alpha val="43137"/>
                    </a:srgbClr>
                  </a:outerShdw>
                </a:effectLst>
              </a:rPr>
              <a:t>PROPOSED SOLUTION</a:t>
            </a:r>
            <a:r>
              <a:rPr dirty="0" i="1" lang="en-US" u="sng" smtClean="0"/>
              <a:t>:</a:t>
            </a:r>
            <a:endParaRPr dirty="0" lang="en-US"/>
          </a:p>
        </p:txBody>
      </p:sp>
      <p:sp>
        <p:nvSpPr>
          <p:cNvPr id="1048693" name="Rectangle 4"/>
          <p:cNvSpPr/>
          <p:nvPr/>
        </p:nvSpPr>
        <p:spPr>
          <a:xfrm>
            <a:off x="609600" y="1371600"/>
            <a:ext cx="8077200" cy="2225040"/>
          </a:xfrm>
          <a:prstGeom prst="rect"/>
        </p:spPr>
        <p:txBody>
          <a:bodyPr wrap="square">
            <a:spAutoFit/>
          </a:bodyPr>
          <a:p>
            <a:pPr lvl="1">
              <a:buFont typeface="+mj-lt"/>
              <a:buAutoNum type="arabicPeriod"/>
            </a:pPr>
            <a:r>
              <a:rPr b="1" dirty="0" sz="2000" i="1" lang="en-US" smtClean="0">
                <a:solidFill>
                  <a:srgbClr val="0D0D0D"/>
                </a:solidFill>
                <a:latin typeface="Arial" pitchFamily="34" charset="0"/>
                <a:cs typeface="Arial" pitchFamily="34" charset="0"/>
              </a:rPr>
              <a:t>Problem solution</a:t>
            </a:r>
            <a:r>
              <a:rPr b="1" dirty="0" sz="2000" i="1" lang="en-US" smtClean="0">
                <a:solidFill>
                  <a:srgbClr val="0D0D0D"/>
                </a:solidFill>
                <a:effectLst/>
                <a:latin typeface="Arial" pitchFamily="34" charset="0"/>
                <a:cs typeface="Arial" pitchFamily="34" charset="0"/>
              </a:rPr>
              <a:t>:</a:t>
            </a:r>
            <a:endParaRPr b="0" dirty="0" sz="2000" i="1" lang="en-US" smtClean="0">
              <a:solidFill>
                <a:srgbClr val="0D0D0D"/>
              </a:solidFill>
              <a:effectLst/>
              <a:latin typeface="Arial" pitchFamily="34" charset="0"/>
              <a:cs typeface="Arial" pitchFamily="34" charset="0"/>
            </a:endParaRPr>
          </a:p>
          <a:p>
            <a:pPr lvl="2"/>
            <a:r>
              <a:rPr b="0" dirty="0" sz="2000" i="1" lang="en-US" smtClean="0">
                <a:solidFill>
                  <a:srgbClr val="0D0D0D"/>
                </a:solidFill>
                <a:effectLst/>
                <a:latin typeface="Arial" pitchFamily="34" charset="0"/>
                <a:cs typeface="Arial" pitchFamily="34" charset="0"/>
              </a:rPr>
              <a:t>      </a:t>
            </a:r>
          </a:p>
          <a:p>
            <a:pPr lvl="2"/>
            <a:r>
              <a:rPr dirty="0" sz="2000" i="1" lang="en-US" smtClean="0">
                <a:solidFill>
                  <a:srgbClr val="0D0D0D"/>
                </a:solidFill>
                <a:latin typeface="Arial" pitchFamily="34" charset="0"/>
                <a:cs typeface="Arial" pitchFamily="34" charset="0"/>
              </a:rPr>
              <a:t>      </a:t>
            </a:r>
            <a:r>
              <a:rPr b="0" dirty="0" sz="2000" i="1" lang="en-US" smtClean="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2"/>
            <a:endParaRPr b="0" dirty="0" sz="2000" i="1" lang="en-US">
              <a:solidFill>
                <a:srgbClr val="0D0D0D"/>
              </a:solidFill>
              <a:effectLst/>
              <a:latin typeface="Arial" pitchFamily="34" charset="0"/>
              <a:cs typeface="Arial" pitchFamily="34" charset="0"/>
            </a:endParaRPr>
          </a:p>
        </p:txBody>
      </p:sp>
      <p:sp>
        <p:nvSpPr>
          <p:cNvPr id="1048694" name="Rectangle 6"/>
          <p:cNvSpPr/>
          <p:nvPr/>
        </p:nvSpPr>
        <p:spPr>
          <a:xfrm>
            <a:off x="914400" y="2971800"/>
            <a:ext cx="7467600" cy="1678941"/>
          </a:xfrm>
          <a:prstGeom prst="rect"/>
        </p:spPr>
        <p:txBody>
          <a:bodyPr wrap="square">
            <a:spAutoFit/>
          </a:bodyPr>
          <a:p>
            <a:pPr>
              <a:buFont typeface="+mj-lt"/>
              <a:buAutoNum type="arabicPeriod"/>
            </a:pPr>
            <a:r>
              <a:rPr b="1" dirty="0" i="1" lang="en-US" smtClean="0">
                <a:solidFill>
                  <a:srgbClr val="0D0D0D"/>
                </a:solidFill>
                <a:effectLst/>
                <a:latin typeface="Arial" pitchFamily="34" charset="0"/>
                <a:cs typeface="Arial" pitchFamily="34" charset="0"/>
              </a:rPr>
              <a:t>Overview of GANs:</a:t>
            </a:r>
            <a:endParaRPr dirty="0" i="1" lang="en-US" smtClean="0">
              <a:solidFill>
                <a:srgbClr val="0D0D0D"/>
              </a:solidFill>
              <a:latin typeface="Arial" pitchFamily="34" charset="0"/>
              <a:cs typeface="Arial" pitchFamily="34" charset="0"/>
            </a:endParaRPr>
          </a:p>
          <a:p>
            <a:r>
              <a:rPr b="0" dirty="0" i="1" lang="en-US" smtClean="0">
                <a:solidFill>
                  <a:srgbClr val="0D0D0D"/>
                </a:solidFill>
                <a:effectLst/>
                <a:latin typeface="Arial" pitchFamily="34" charset="0"/>
                <a:cs typeface="Arial" pitchFamily="34" charset="0"/>
              </a:rPr>
              <a:t>           </a:t>
            </a:r>
          </a:p>
          <a:p>
            <a:r>
              <a:rPr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endParaRPr b="0" dirty="0" i="1" lang="en-US" smtClean="0">
              <a:solidFill>
                <a:srgbClr val="0D0D0D"/>
              </a:solidFill>
              <a:effectLst/>
              <a:latin typeface="Arial" pitchFamily="34" charset="0"/>
              <a:cs typeface="Arial" pitchFamily="34" charset="0"/>
            </a:endParaRPr>
          </a:p>
        </p:txBody>
      </p:sp>
      <p:sp>
        <p:nvSpPr>
          <p:cNvPr id="1048695" name="Rectangle 7"/>
          <p:cNvSpPr/>
          <p:nvPr/>
        </p:nvSpPr>
        <p:spPr>
          <a:xfrm>
            <a:off x="990600" y="4876800"/>
            <a:ext cx="6096000" cy="1996439"/>
          </a:xfrm>
          <a:prstGeom prst="rect"/>
        </p:spPr>
        <p:txBody>
          <a:bodyPr>
            <a:spAutoFit/>
          </a:bodyPr>
          <a:p>
            <a:r>
              <a:rPr b="1" dirty="0" i="1" lang="en-US" smtClean="0">
                <a:solidFill>
                  <a:srgbClr val="0D0D0D"/>
                </a:solidFill>
                <a:effectLst/>
                <a:latin typeface="Arial" pitchFamily="34" charset="0"/>
                <a:cs typeface="Arial" pitchFamily="34" charset="0"/>
              </a:rPr>
              <a:t>3.Data Collection and Preprocessing:</a:t>
            </a:r>
            <a:endParaRPr b="0" dirty="0" i="1" lang="en-US" smtClean="0">
              <a:solidFill>
                <a:srgbClr val="0D0D0D"/>
              </a:solidFill>
              <a:effectLst/>
              <a:latin typeface="Arial" pitchFamily="34" charset="0"/>
              <a:cs typeface="Arial" pitchFamily="34" charset="0"/>
            </a:endParaRPr>
          </a:p>
          <a:p>
            <a:r>
              <a:rPr b="0" dirty="0" i="1" lang="en-US" smtClean="0">
                <a:solidFill>
                  <a:srgbClr val="0D0D0D"/>
                </a:solidFill>
                <a:effectLst/>
                <a:latin typeface="Arial" pitchFamily="34" charset="0"/>
                <a:cs typeface="Arial" pitchFamily="34" charset="0"/>
              </a:rPr>
              <a:t>           </a:t>
            </a:r>
          </a:p>
          <a:p>
            <a:r>
              <a:rPr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6" name="Title 1"/>
          <p:cNvSpPr>
            <a:spLocks noGrp="1"/>
          </p:cNvSpPr>
          <p:nvPr>
            <p:ph type="title"/>
          </p:nvPr>
        </p:nvSpPr>
        <p:spPr>
          <a:xfrm>
            <a:off x="-685800" y="304800"/>
            <a:ext cx="10681335" cy="863600"/>
          </a:xfrm>
        </p:spPr>
        <p:txBody>
          <a:bodyPr/>
          <a:p>
            <a:r>
              <a:rPr dirty="0" lang="en-US" smtClean="0"/>
              <a:t>          </a:t>
            </a:r>
            <a:endParaRPr dirty="0" lang="en-US"/>
          </a:p>
        </p:txBody>
      </p:sp>
      <p:sp>
        <p:nvSpPr>
          <p:cNvPr id="1048697" name="Rectangle 2"/>
          <p:cNvSpPr/>
          <p:nvPr/>
        </p:nvSpPr>
        <p:spPr>
          <a:xfrm>
            <a:off x="533400" y="838200"/>
            <a:ext cx="9067800" cy="3558540"/>
          </a:xfrm>
          <a:prstGeom prst="rect"/>
        </p:spPr>
        <p:txBody>
          <a:bodyPr wrap="square">
            <a:spAutoFit/>
          </a:bodyPr>
          <a:p>
            <a:endParaRPr b="1" dirty="0" sz="1600" i="1" lang="en-US" smtClean="0">
              <a:solidFill>
                <a:srgbClr val="0D0D0D"/>
              </a:solidFill>
              <a:effectLst/>
            </a:endParaRPr>
          </a:p>
          <a:p>
            <a:r>
              <a:rPr b="1" dirty="0" i="1" lang="en-US" smtClean="0">
                <a:solidFill>
                  <a:srgbClr val="0D0D0D"/>
                </a:solidFill>
                <a:effectLst/>
                <a:latin typeface="Arial" pitchFamily="34" charset="0"/>
                <a:cs typeface="Arial" pitchFamily="34" charset="0"/>
              </a:rPr>
              <a:t>4.GAN Architecture Design:</a:t>
            </a:r>
          </a:p>
          <a:p>
            <a:r>
              <a:rPr b="1"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endParaRPr b="0" dirty="0" i="1" lang="en-US" smtClean="0">
              <a:solidFill>
                <a:srgbClr val="0D0D0D"/>
              </a:solidFill>
              <a:effectLst/>
              <a:latin typeface="Arial" pitchFamily="34" charset="0"/>
              <a:cs typeface="Arial" pitchFamily="34" charset="0"/>
            </a:endParaRPr>
          </a:p>
          <a:p>
            <a:r>
              <a:rPr b="1" dirty="0" i="1" lang="en-US" smtClean="0">
                <a:solidFill>
                  <a:srgbClr val="0D0D0D"/>
                </a:solidFill>
                <a:effectLst/>
                <a:latin typeface="Arial" pitchFamily="34" charset="0"/>
                <a:cs typeface="Arial" pitchFamily="34" charset="0"/>
              </a:rPr>
              <a:t>5.Training Process:</a:t>
            </a:r>
            <a:endParaRPr dirty="0" i="1" lang="en-US" smtClean="0">
              <a:solidFill>
                <a:srgbClr val="0D0D0D"/>
              </a:solidFill>
              <a:latin typeface="Arial" pitchFamily="34" charset="0"/>
              <a:cs typeface="Arial" pitchFamily="34" charset="0"/>
            </a:endParaRPr>
          </a:p>
          <a:p>
            <a:r>
              <a:rPr b="0" dirty="0" i="1" lang="en-US"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dirty="0" lang="en-IN"/>
          </a:p>
        </p:txBody>
      </p:sp>
      <p:pic>
        <p:nvPicPr>
          <p:cNvPr id="2097173" name="object 6"/>
          <p:cNvPicPr>
            <a:picLocks/>
          </p:cNvPicPr>
          <p:nvPr/>
        </p:nvPicPr>
        <p:blipFill>
          <a:blip xmlns:r="http://schemas.openxmlformats.org/officeDocument/2006/relationships" r:embed="rId1" cstate="print"/>
          <a:stretch>
            <a:fillRect/>
          </a:stretch>
        </p:blipFill>
        <p:spPr>
          <a:xfrm>
            <a:off x="9067800" y="3438525"/>
            <a:ext cx="2466975" cy="341947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8" name="Title 1"/>
          <p:cNvSpPr>
            <a:spLocks noGrp="1"/>
          </p:cNvSpPr>
          <p:nvPr>
            <p:ph type="title"/>
          </p:nvPr>
        </p:nvSpPr>
        <p:spPr>
          <a:xfrm>
            <a:off x="755332" y="385444"/>
            <a:ext cx="10681335" cy="863600"/>
          </a:xfrm>
        </p:spPr>
        <p:txBody>
          <a:bodyPr/>
          <a:p>
            <a:r>
              <a:rPr dirty="0" lang="en-US" smtClean="0"/>
              <a:t>     </a:t>
            </a:r>
            <a:endParaRPr dirty="0" lang="en-US"/>
          </a:p>
        </p:txBody>
      </p:sp>
      <p:sp>
        <p:nvSpPr>
          <p:cNvPr id="1048699" name="Rectangle 2"/>
          <p:cNvSpPr/>
          <p:nvPr/>
        </p:nvSpPr>
        <p:spPr>
          <a:xfrm>
            <a:off x="1143000" y="1305342"/>
            <a:ext cx="8001000" cy="3901440"/>
          </a:xfrm>
          <a:prstGeom prst="rect"/>
        </p:spPr>
        <p:txBody>
          <a:bodyPr wrap="square">
            <a:spAutoFit/>
          </a:bodyPr>
          <a:p>
            <a:endParaRPr b="1" dirty="0" i="1" lang="en-US" smtClean="0">
              <a:solidFill>
                <a:srgbClr val="0D0D0D"/>
              </a:solidFill>
              <a:effectLst/>
            </a:endParaRPr>
          </a:p>
          <a:p>
            <a:r>
              <a:rPr b="1" dirty="0" i="1" lang="en-US" smtClean="0">
                <a:solidFill>
                  <a:srgbClr val="0D0D0D"/>
                </a:solidFill>
                <a:effectLst/>
                <a:latin typeface="Arial" pitchFamily="34" charset="0"/>
                <a:cs typeface="Arial" pitchFamily="34" charset="0"/>
              </a:rPr>
              <a:t>6.Training Process:</a:t>
            </a:r>
          </a:p>
          <a:p>
            <a:r>
              <a:rPr b="1"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endParaRPr b="0" dirty="0" i="1" lang="en-US" smtClean="0">
              <a:solidFill>
                <a:srgbClr val="0D0D0D"/>
              </a:solidFill>
              <a:effectLst/>
              <a:latin typeface="Arial" pitchFamily="34" charset="0"/>
              <a:cs typeface="Arial" pitchFamily="34" charset="0"/>
            </a:endParaRPr>
          </a:p>
          <a:p>
            <a:r>
              <a:rPr b="1" dirty="0" i="1" lang="en-US" smtClean="0">
                <a:solidFill>
                  <a:srgbClr val="0D0D0D"/>
                </a:solidFill>
                <a:effectLst/>
                <a:latin typeface="Arial" pitchFamily="34" charset="0"/>
                <a:cs typeface="Arial" pitchFamily="34" charset="0"/>
              </a:rPr>
              <a:t>7.Evaluation and Validation:</a:t>
            </a:r>
          </a:p>
          <a:p>
            <a:r>
              <a:rPr b="1" dirty="0" i="1" lang="en-US" smtClean="0">
                <a:solidFill>
                  <a:srgbClr val="0D0D0D"/>
                </a:solidFill>
                <a:latin typeface="Arial" pitchFamily="34" charset="0"/>
                <a:cs typeface="Arial" pitchFamily="34" charset="0"/>
              </a:rPr>
              <a:t>	</a:t>
            </a:r>
            <a:r>
              <a:rPr b="0" dirty="0" i="1" lang="en-US" smtClean="0">
                <a:solidFill>
                  <a:srgbClr val="0D0D0D"/>
                </a:solidFill>
                <a:effectLst/>
                <a:latin typeface="Arial" pitchFamily="34"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endParaRPr dirty="0" lang="en-IN"/>
          </a:p>
        </p:txBody>
      </p:sp>
      <p:pic>
        <p:nvPicPr>
          <p:cNvPr id="2097174" name="object 2"/>
          <p:cNvPicPr>
            <a:picLocks/>
          </p:cNvPicPr>
          <p:nvPr/>
        </p:nvPicPr>
        <p:blipFill>
          <a:blip xmlns:r="http://schemas.openxmlformats.org/officeDocument/2006/relationships" r:embed="rId1" cstate="print"/>
          <a:stretch>
            <a:fillRect/>
          </a:stretch>
        </p:blipFill>
        <p:spPr>
          <a:xfrm>
            <a:off x="9220200" y="3352800"/>
            <a:ext cx="2695574" cy="324802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Title 1"/>
          <p:cNvSpPr>
            <a:spLocks noGrp="1"/>
          </p:cNvSpPr>
          <p:nvPr>
            <p:ph type="title"/>
          </p:nvPr>
        </p:nvSpPr>
        <p:spPr>
          <a:xfrm>
            <a:off x="755332" y="385444"/>
            <a:ext cx="10681335" cy="863600"/>
          </a:xfrm>
        </p:spPr>
        <p:txBody>
          <a:bodyPr/>
          <a:p>
            <a:r>
              <a:rPr dirty="0" lang="en-US" smtClean="0"/>
              <a:t>      </a:t>
            </a:r>
            <a:endParaRPr dirty="0" lang="en-US"/>
          </a:p>
        </p:txBody>
      </p:sp>
      <p:sp>
        <p:nvSpPr>
          <p:cNvPr id="1048701" name="Rectangle 2"/>
          <p:cNvSpPr/>
          <p:nvPr/>
        </p:nvSpPr>
        <p:spPr>
          <a:xfrm>
            <a:off x="381000" y="1295400"/>
            <a:ext cx="8763000" cy="3799840"/>
          </a:xfrm>
          <a:prstGeom prst="rect"/>
        </p:spPr>
        <p:txBody>
          <a:bodyPr wrap="square">
            <a:spAutoFit/>
          </a:bodyPr>
          <a:p>
            <a:endParaRPr dirty="0" sz="1200" lang="en-US" smtClean="0"/>
          </a:p>
          <a:p>
            <a:r>
              <a:rPr dirty="0" sz="1200" lang="en-US" smtClean="0"/>
              <a:t> </a:t>
            </a:r>
            <a:r>
              <a:rPr b="1" dirty="0" lang="en-US" smtClean="0"/>
              <a:t>8.</a:t>
            </a:r>
            <a:r>
              <a:rPr b="1" dirty="0" i="1" lang="en-US" smtClean="0">
                <a:solidFill>
                  <a:srgbClr val="0D0D0D"/>
                </a:solidFill>
                <a:effectLst/>
              </a:rPr>
              <a:t>Integration with Handwritten Recognition Systems:</a:t>
            </a:r>
          </a:p>
          <a:p>
            <a:r>
              <a:rPr b="1" dirty="0" i="1" lang="en-US" smtClean="0">
                <a:solidFill>
                  <a:srgbClr val="0D0D0D"/>
                </a:solidFill>
              </a:rPr>
              <a:t>	</a:t>
            </a:r>
            <a:r>
              <a:rPr b="0" dirty="0" i="1" lang="en-US" smtClean="0">
                <a:solidFill>
                  <a:srgbClr val="0D0D0D"/>
                </a:solidFill>
                <a:effectLst/>
              </a:rPr>
              <a:t>Explore how the generated handwritten characters can be integrated into existing recognition systems to augment training data, improving the system's accuracy and robustness.</a:t>
            </a:r>
          </a:p>
          <a:p>
            <a:endParaRPr b="0" dirty="0" i="1" lang="en-US" smtClean="0">
              <a:solidFill>
                <a:srgbClr val="0D0D0D"/>
              </a:solidFill>
              <a:effectLst/>
            </a:endParaRPr>
          </a:p>
          <a:p>
            <a:r>
              <a:rPr b="1" dirty="0" i="1" lang="en-US" smtClean="0">
                <a:solidFill>
                  <a:srgbClr val="0D0D0D"/>
                </a:solidFill>
                <a:effectLst/>
              </a:rPr>
              <a:t>9.Benefits and Applications:</a:t>
            </a:r>
            <a:endParaRPr dirty="0" i="1" lang="en-US" smtClean="0">
              <a:solidFill>
                <a:srgbClr val="0D0D0D"/>
              </a:solidFill>
            </a:endParaRPr>
          </a:p>
          <a:p>
            <a:r>
              <a:rPr b="0" dirty="0" i="1" lang="en-US" smtClean="0">
                <a:solidFill>
                  <a:srgbClr val="0D0D0D"/>
                </a:solidFill>
                <a:effectLst/>
              </a:rPr>
              <a:t>	Highlight the benefits of using GANs for generating synthetic handwritten data, including improved model generalization, reduced data annotation costs, and enhanced performance in applications such as document digitization and signature verification.</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2" name="Title 1"/>
          <p:cNvSpPr>
            <a:spLocks noGrp="1"/>
          </p:cNvSpPr>
          <p:nvPr>
            <p:ph type="title"/>
          </p:nvPr>
        </p:nvSpPr>
        <p:spPr>
          <a:xfrm>
            <a:off x="755332" y="385444"/>
            <a:ext cx="10681335" cy="863600"/>
          </a:xfrm>
        </p:spPr>
        <p:txBody>
          <a:bodyPr/>
          <a:p>
            <a:r>
              <a:rPr dirty="0" i="1" lang="en-US" u="sng" smtClean="0">
                <a:solidFill>
                  <a:srgbClr val="292C48"/>
                </a:solidFill>
                <a:effectLst>
                  <a:outerShdw algn="tl" blurRad="38100" dir="2700000" dist="38100">
                    <a:srgbClr val="000000">
                      <a:alpha val="43137"/>
                    </a:srgbClr>
                  </a:outerShdw>
                </a:effectLst>
              </a:rPr>
              <a:t>SYSTEM APPROACH:</a:t>
            </a:r>
            <a:endParaRPr dirty="0" lang="en-US"/>
          </a:p>
        </p:txBody>
      </p:sp>
      <p:sp>
        <p:nvSpPr>
          <p:cNvPr id="1048703" name="Rectangle 2"/>
          <p:cNvSpPr/>
          <p:nvPr/>
        </p:nvSpPr>
        <p:spPr>
          <a:xfrm>
            <a:off x="304800" y="2057400"/>
            <a:ext cx="8610600" cy="2898140"/>
          </a:xfrm>
          <a:prstGeom prst="rect"/>
        </p:spPr>
        <p:txBody>
          <a:bodyPr wrap="square">
            <a:spAutoFit/>
          </a:bodyPr>
          <a:p>
            <a:endParaRPr b="1" dirty="0" sz="2000" i="1" lang="en-IN" u="sng" smtClean="0">
              <a:effectLst/>
            </a:endParaRPr>
          </a:p>
          <a:p>
            <a:r>
              <a:rPr b="1" dirty="0" sz="2000" i="1" lang="en-IN" u="sng" smtClean="0">
                <a:effectLst/>
                <a:latin typeface="Arial" pitchFamily="34" charset="0"/>
                <a:cs typeface="Arial" pitchFamily="34" charset="0"/>
              </a:rPr>
              <a:t>Hardware Requirements:</a:t>
            </a:r>
            <a:endParaRPr b="1" dirty="0" sz="2000" i="1" lang="en-IN" u="sng" smtClean="0">
              <a:solidFill>
                <a:srgbClr val="0D0D0D"/>
              </a:solidFill>
              <a:effectLst/>
              <a:latin typeface="Arial" pitchFamily="34" charset="0"/>
              <a:cs typeface="Arial" pitchFamily="34" charset="0"/>
            </a:endParaRP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High-performance CPU or CPU cluster.</a:t>
            </a: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GPU accelerator with CUDA support for deep learning computations.</a:t>
            </a: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Sufficient RAM and storage capacity.</a:t>
            </a: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Fast storage for efficient data access.</a:t>
            </a:r>
          </a:p>
          <a:p>
            <a:pPr>
              <a:buFont typeface="Arial" panose="020B0604020202020204" pitchFamily="34" charset="0"/>
              <a:buChar char="•"/>
            </a:pPr>
            <a:r>
              <a:rPr b="0" dirty="0" sz="2000" i="1" lang="en-IN" smtClean="0">
                <a:solidFill>
                  <a:srgbClr val="0D0D0D"/>
                </a:solidFill>
                <a:effectLst/>
                <a:latin typeface="Arial" pitchFamily="34" charset="0"/>
                <a:cs typeface="Arial" pitchFamily="34" charset="0"/>
              </a:rPr>
              <a:t>High-speed networking infrastructure for data transfer</a:t>
            </a:r>
            <a:r>
              <a:rPr b="0" dirty="0" sz="2000" i="0" lang="en-IN" smtClean="0">
                <a:solidFill>
                  <a:srgbClr val="0D0D0D"/>
                </a:solidFill>
                <a:effectLst/>
                <a:latin typeface="Arial" pitchFamily="34" charset="0"/>
                <a:cs typeface="Arial" pitchFamily="34" charset="0"/>
              </a:rPr>
              <a:t>.</a:t>
            </a:r>
          </a:p>
          <a:p>
            <a:endParaRPr dirty="0" lang="en-IN">
              <a:latin typeface="Arial" pitchFamily="34" charset="0"/>
              <a:cs typeface="Arial" pitchFamily="34" charset="0"/>
            </a:endParaRPr>
          </a:p>
        </p:txBody>
      </p:sp>
      <p:grpSp>
        <p:nvGrpSpPr>
          <p:cNvPr id="59" name="object 2"/>
          <p:cNvGrpSpPr/>
          <p:nvPr/>
        </p:nvGrpSpPr>
        <p:grpSpPr>
          <a:xfrm>
            <a:off x="8991600" y="2971800"/>
            <a:ext cx="2762250" cy="3257550"/>
            <a:chOff x="7991475" y="2933700"/>
            <a:chExt cx="2762250" cy="3257550"/>
          </a:xfrm>
        </p:grpSpPr>
        <p:sp>
          <p:nvSpPr>
            <p:cNvPr id="10487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6" name="Title 1"/>
          <p:cNvSpPr>
            <a:spLocks noGrp="1"/>
          </p:cNvSpPr>
          <p:nvPr>
            <p:ph type="title"/>
          </p:nvPr>
        </p:nvSpPr>
        <p:spPr>
          <a:xfrm>
            <a:off x="755332" y="385444"/>
            <a:ext cx="10681335" cy="863600"/>
          </a:xfrm>
        </p:spPr>
        <p:txBody>
          <a:bodyPr/>
          <a:p>
            <a:r>
              <a:rPr dirty="0" i="1" lang="en-US" u="sng" smtClean="0">
                <a:solidFill>
                  <a:srgbClr val="292C48"/>
                </a:solidFill>
                <a:effectLst>
                  <a:outerShdw algn="tl" blurRad="38100" dir="2700000" dist="38100">
                    <a:srgbClr val="000000">
                      <a:alpha val="43137"/>
                    </a:srgbClr>
                  </a:outerShdw>
                </a:effectLst>
              </a:rPr>
              <a:t>SYSTEM APPROACH:</a:t>
            </a:r>
            <a:endParaRPr dirty="0" lang="en-US"/>
          </a:p>
        </p:txBody>
      </p:sp>
      <p:sp>
        <p:nvSpPr>
          <p:cNvPr id="1048707" name="Rectangle 2"/>
          <p:cNvSpPr/>
          <p:nvPr/>
        </p:nvSpPr>
        <p:spPr>
          <a:xfrm>
            <a:off x="1066800" y="1676400"/>
            <a:ext cx="8077200" cy="3583940"/>
          </a:xfrm>
          <a:prstGeom prst="rect"/>
        </p:spPr>
        <p:txBody>
          <a:bodyPr wrap="square">
            <a:spAutoFit/>
          </a:bodyPr>
          <a:p>
            <a:endParaRPr b="1" dirty="0" i="1" lang="en-US" u="sng" smtClean="0"/>
          </a:p>
          <a:p>
            <a:r>
              <a:rPr b="1" dirty="0" i="1" lang="en-US" u="sng" smtClean="0">
                <a:latin typeface="Arial" pitchFamily="34" charset="0"/>
                <a:cs typeface="Arial" pitchFamily="34" charset="0"/>
              </a:rPr>
              <a:t>Software Requirements:</a:t>
            </a:r>
          </a:p>
          <a:p>
            <a:r>
              <a:rPr b="1" dirty="0" i="1" lang="en-IN" smtClean="0">
                <a:solidFill>
                  <a:srgbClr val="0D0D0D"/>
                </a:solidFill>
                <a:latin typeface="Arial" pitchFamily="34" charset="0"/>
                <a:cs typeface="Arial" pitchFamily="34" charset="0"/>
              </a:rPr>
              <a:t>.</a:t>
            </a:r>
            <a:r>
              <a:rPr b="0" dirty="0" i="1" lang="en-IN" smtClean="0">
                <a:solidFill>
                  <a:srgbClr val="0D0D0D"/>
                </a:solidFill>
                <a:effectLst/>
                <a:latin typeface="Arial" pitchFamily="34" charset="0"/>
                <a:cs typeface="Arial" pitchFamily="34" charset="0"/>
              </a:rPr>
              <a:t>  </a:t>
            </a:r>
            <a:r>
              <a:rPr b="0" dirty="0" i="1" lang="en-IN" err="1" smtClean="0">
                <a:solidFill>
                  <a:srgbClr val="0D0D0D"/>
                </a:solidFill>
                <a:effectLst/>
                <a:latin typeface="Arial" pitchFamily="34" charset="0"/>
                <a:cs typeface="Arial" pitchFamily="34" charset="0"/>
              </a:rPr>
              <a:t>TensorFlow</a:t>
            </a:r>
            <a:r>
              <a:rPr b="0" dirty="0" i="1" lang="en-IN" smtClean="0">
                <a:solidFill>
                  <a:srgbClr val="0D0D0D"/>
                </a:solidFill>
                <a:effectLst/>
                <a:latin typeface="Arial" pitchFamily="34" charset="0"/>
                <a:cs typeface="Arial" pitchFamily="34" charset="0"/>
              </a:rPr>
              <a:t> or </a:t>
            </a:r>
            <a:r>
              <a:rPr b="0" dirty="0" i="1" lang="en-IN" err="1" smtClean="0">
                <a:solidFill>
                  <a:srgbClr val="0D0D0D"/>
                </a:solidFill>
                <a:effectLst/>
                <a:latin typeface="Arial" pitchFamily="34" charset="0"/>
                <a:cs typeface="Arial" pitchFamily="34" charset="0"/>
              </a:rPr>
              <a:t>PyTorch</a:t>
            </a:r>
            <a:r>
              <a:rPr b="0" dirty="0" i="1" lang="en-IN" smtClean="0">
                <a:solidFill>
                  <a:srgbClr val="0D0D0D"/>
                </a:solidFill>
                <a:effectLst/>
                <a:latin typeface="Arial" pitchFamily="34" charset="0"/>
                <a:cs typeface="Arial" pitchFamily="34" charset="0"/>
              </a:rPr>
              <a:t> for GAN implementation.</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Python programming language for scripting.</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CUDA Toolkit and </a:t>
            </a:r>
            <a:r>
              <a:rPr b="0" dirty="0" i="1" lang="en-IN" err="1" smtClean="0">
                <a:solidFill>
                  <a:srgbClr val="0D0D0D"/>
                </a:solidFill>
                <a:effectLst/>
                <a:latin typeface="Arial" pitchFamily="34" charset="0"/>
                <a:cs typeface="Arial" pitchFamily="34" charset="0"/>
              </a:rPr>
              <a:t>cuDNN</a:t>
            </a:r>
            <a:r>
              <a:rPr b="0" dirty="0" i="1" lang="en-IN" smtClean="0">
                <a:solidFill>
                  <a:srgbClr val="0D0D0D"/>
                </a:solidFill>
                <a:effectLst/>
                <a:latin typeface="Arial" pitchFamily="34" charset="0"/>
                <a:cs typeface="Arial" pitchFamily="34" charset="0"/>
              </a:rPr>
              <a:t> library for GPU acceleration.</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Development environment such as </a:t>
            </a:r>
            <a:r>
              <a:rPr b="0" dirty="0" i="1" lang="en-IN" err="1" smtClean="0">
                <a:solidFill>
                  <a:srgbClr val="0D0D0D"/>
                </a:solidFill>
                <a:effectLst/>
                <a:latin typeface="Arial" pitchFamily="34" charset="0"/>
                <a:cs typeface="Arial" pitchFamily="34" charset="0"/>
              </a:rPr>
              <a:t>PyCharm</a:t>
            </a:r>
            <a:r>
              <a:rPr b="0" dirty="0" i="1" lang="en-IN" smtClean="0">
                <a:solidFill>
                  <a:srgbClr val="0D0D0D"/>
                </a:solidFill>
                <a:effectLst/>
                <a:latin typeface="Arial" pitchFamily="34" charset="0"/>
                <a:cs typeface="Arial" pitchFamily="34" charset="0"/>
              </a:rPr>
              <a:t> or </a:t>
            </a:r>
            <a:r>
              <a:rPr b="0" dirty="0" i="1" lang="en-IN" err="1" smtClean="0">
                <a:solidFill>
                  <a:srgbClr val="0D0D0D"/>
                </a:solidFill>
                <a:effectLst/>
                <a:latin typeface="Arial" pitchFamily="34" charset="0"/>
                <a:cs typeface="Arial" pitchFamily="34" charset="0"/>
              </a:rPr>
              <a:t>Jupyter</a:t>
            </a:r>
            <a:r>
              <a:rPr b="0" dirty="0" i="1" lang="en-IN" smtClean="0">
                <a:solidFill>
                  <a:srgbClr val="0D0D0D"/>
                </a:solidFill>
                <a:effectLst/>
                <a:latin typeface="Arial" pitchFamily="34" charset="0"/>
                <a:cs typeface="Arial" pitchFamily="34" charset="0"/>
              </a:rPr>
              <a:t> Notebook.</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Version control with Git and collaboration platforms like </a:t>
            </a:r>
            <a:r>
              <a:rPr b="0" dirty="0" i="1" lang="en-IN" err="1" smtClean="0">
                <a:solidFill>
                  <a:srgbClr val="0D0D0D"/>
                </a:solidFill>
                <a:effectLst/>
                <a:latin typeface="Arial" pitchFamily="34" charset="0"/>
                <a:cs typeface="Arial" pitchFamily="34" charset="0"/>
              </a:rPr>
              <a:t>GitHub</a:t>
            </a:r>
            <a:r>
              <a:rPr b="0" dirty="0" i="1" lang="en-IN" smtClean="0">
                <a:solidFill>
                  <a:srgbClr val="0D0D0D"/>
                </a:solidFill>
                <a:effectLst/>
                <a:latin typeface="Arial" pitchFamily="34" charset="0"/>
                <a:cs typeface="Arial" pitchFamily="34" charset="0"/>
              </a:rPr>
              <a:t>.</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Containerization with </a:t>
            </a:r>
            <a:r>
              <a:rPr b="0" dirty="0" i="1" lang="en-IN" err="1" smtClean="0">
                <a:solidFill>
                  <a:srgbClr val="0D0D0D"/>
                </a:solidFill>
                <a:effectLst/>
                <a:latin typeface="Arial" pitchFamily="34" charset="0"/>
                <a:cs typeface="Arial" pitchFamily="34" charset="0"/>
              </a:rPr>
              <a:t>Docker</a:t>
            </a:r>
            <a:r>
              <a:rPr b="0" dirty="0" i="1" lang="en-IN" smtClean="0">
                <a:solidFill>
                  <a:srgbClr val="0D0D0D"/>
                </a:solidFill>
                <a:effectLst/>
                <a:latin typeface="Arial" pitchFamily="34" charset="0"/>
                <a:cs typeface="Arial" pitchFamily="34" charset="0"/>
              </a:rPr>
              <a:t> for environment management.</a:t>
            </a:r>
          </a:p>
          <a:p>
            <a:pPr>
              <a:buFont typeface="Arial" panose="020B0604020202020204" pitchFamily="34" charset="0"/>
              <a:buChar char="•"/>
            </a:pPr>
            <a:r>
              <a:rPr b="0" dirty="0" i="1" lang="en-IN" smtClean="0">
                <a:solidFill>
                  <a:srgbClr val="0D0D0D"/>
                </a:solidFill>
                <a:effectLst/>
                <a:latin typeface="Arial" pitchFamily="34" charset="0"/>
                <a:cs typeface="Arial" pitchFamily="34" charset="0"/>
              </a:rPr>
              <a:t>Testing tools like </a:t>
            </a:r>
            <a:r>
              <a:rPr b="0" dirty="0" i="1" lang="en-IN" err="1" smtClean="0">
                <a:solidFill>
                  <a:srgbClr val="0D0D0D"/>
                </a:solidFill>
                <a:effectLst/>
                <a:latin typeface="Arial" pitchFamily="34" charset="0"/>
                <a:cs typeface="Arial" pitchFamily="34" charset="0"/>
              </a:rPr>
              <a:t>PyTest</a:t>
            </a:r>
            <a:r>
              <a:rPr b="0" dirty="0" i="1" lang="en-IN" smtClean="0">
                <a:solidFill>
                  <a:srgbClr val="0D0D0D"/>
                </a:solidFill>
                <a:effectLst/>
                <a:latin typeface="Arial" pitchFamily="34" charset="0"/>
                <a:cs typeface="Arial" pitchFamily="34" charset="0"/>
              </a:rPr>
              <a:t> and visualization libraries for monitoring and analysis.</a:t>
            </a:r>
          </a:p>
          <a:p>
            <a:endParaRPr dirty="0" lang="en-IN">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8" name="Title 1"/>
          <p:cNvSpPr>
            <a:spLocks noGrp="1"/>
          </p:cNvSpPr>
          <p:nvPr>
            <p:ph type="title"/>
          </p:nvPr>
        </p:nvSpPr>
        <p:spPr>
          <a:xfrm>
            <a:off x="755332" y="385444"/>
            <a:ext cx="10681335" cy="863600"/>
          </a:xfrm>
        </p:spPr>
        <p:txBody>
          <a:bodyPr/>
          <a:p>
            <a:r>
              <a:rPr dirty="0" i="1" lang="en-US" u="sng" smtClean="0">
                <a:solidFill>
                  <a:srgbClr val="292C48"/>
                </a:solidFill>
                <a:effectLst>
                  <a:outerShdw algn="tl" blurRad="38100" dir="2700000" dist="38100">
                    <a:srgbClr val="000000">
                      <a:alpha val="43137"/>
                    </a:srgbClr>
                  </a:outerShdw>
                </a:effectLst>
              </a:rPr>
              <a:t>ALGORITHM:</a:t>
            </a:r>
            <a:endParaRPr dirty="0" lang="en-US"/>
          </a:p>
        </p:txBody>
      </p:sp>
      <p:sp>
        <p:nvSpPr>
          <p:cNvPr id="1048709" name="Rectangle 2"/>
          <p:cNvSpPr/>
          <p:nvPr/>
        </p:nvSpPr>
        <p:spPr>
          <a:xfrm>
            <a:off x="1219200" y="1295399"/>
            <a:ext cx="7924800" cy="4536440"/>
          </a:xfrm>
          <a:prstGeom prst="rect"/>
        </p:spPr>
        <p:txBody>
          <a:bodyPr wrap="square">
            <a:spAutoFit/>
          </a:bodyPr>
          <a:p>
            <a:endParaRPr b="0" dirty="0" i="1" lang="en-IN" smtClean="0">
              <a:solidFill>
                <a:srgbClr val="0D0D0D"/>
              </a:solidFill>
              <a:effectLst/>
            </a:endParaRPr>
          </a:p>
          <a:p>
            <a:r>
              <a:rPr b="0" dirty="0" i="1" lang="en-IN" smtClean="0">
                <a:solidFill>
                  <a:srgbClr val="0D0D0D"/>
                </a:solidFill>
                <a:effectLst/>
                <a:latin typeface="Arial" pitchFamily="34" charset="0"/>
                <a:cs typeface="Arial" pitchFamily="34" charset="0"/>
              </a:rPr>
              <a:t>Here's a concise algorithm for a Handwritten Model using GAN:</a:t>
            </a:r>
          </a:p>
          <a:p>
            <a:endParaRPr b="0" dirty="0" i="1" lang="en-IN" smtClean="0">
              <a:solidFill>
                <a:srgbClr val="0D0D0D"/>
              </a:solidFill>
              <a:effectLst/>
              <a:latin typeface="Arial" pitchFamily="34" charset="0"/>
              <a:cs typeface="Arial" pitchFamily="34" charset="0"/>
            </a:endParaRPr>
          </a:p>
          <a:p>
            <a:r>
              <a:rPr b="1" dirty="0" i="1" lang="en-IN" smtClean="0">
                <a:solidFill>
                  <a:srgbClr val="0D0D0D"/>
                </a:solidFill>
                <a:latin typeface="Arial" pitchFamily="34" charset="0"/>
                <a:cs typeface="Arial" pitchFamily="34" charset="0"/>
              </a:rPr>
              <a:t>	1</a:t>
            </a:r>
            <a:r>
              <a:rPr dirty="0" i="1" lang="en-IN" smtClean="0">
                <a:solidFill>
                  <a:srgbClr val="0D0D0D"/>
                </a:solidFill>
                <a:latin typeface="Arial" pitchFamily="34" charset="0"/>
                <a:cs typeface="Arial" pitchFamily="34" charset="0"/>
              </a:rPr>
              <a:t>.</a:t>
            </a:r>
            <a:r>
              <a:rPr b="1" dirty="0" i="1" lang="en-IN" smtClean="0">
                <a:solidFill>
                  <a:srgbClr val="0D0D0D"/>
                </a:solidFill>
                <a:effectLst/>
                <a:latin typeface="Arial" pitchFamily="34" charset="0"/>
                <a:cs typeface="Arial" pitchFamily="34" charset="0"/>
              </a:rPr>
              <a:t>Initialize Parameters: </a:t>
            </a:r>
            <a:r>
              <a:rPr b="0" dirty="0" i="1" lang="en-IN" smtClean="0">
                <a:solidFill>
                  <a:srgbClr val="0D0D0D"/>
                </a:solidFill>
                <a:effectLst/>
                <a:latin typeface="Arial" pitchFamily="34" charset="0"/>
                <a:cs typeface="Arial" pitchFamily="34" charset="0"/>
              </a:rPr>
              <a:t>Set </a:t>
            </a:r>
            <a:r>
              <a:rPr b="0" dirty="0" i="1" lang="en-IN" err="1" smtClean="0">
                <a:solidFill>
                  <a:srgbClr val="0D0D0D"/>
                </a:solidFill>
                <a:effectLst/>
                <a:latin typeface="Arial" pitchFamily="34" charset="0"/>
                <a:cs typeface="Arial" pitchFamily="34" charset="0"/>
              </a:rPr>
              <a:t>hyperparameters</a:t>
            </a:r>
            <a:r>
              <a:rPr b="0" dirty="0" i="1" lang="en-IN" smtClean="0">
                <a:solidFill>
                  <a:srgbClr val="0D0D0D"/>
                </a:solidFill>
                <a:effectLst/>
                <a:latin typeface="Arial" pitchFamily="34" charset="0"/>
                <a:cs typeface="Arial" pitchFamily="34" charset="0"/>
              </a:rPr>
              <a:t> and define network architectures for generator and discriminator.</a:t>
            </a:r>
          </a:p>
          <a:p>
            <a:endParaRPr b="0" dirty="0" i="1" lang="en-IN" smtClean="0">
              <a:solidFill>
                <a:srgbClr val="0D0D0D"/>
              </a:solidFill>
              <a:effectLst/>
              <a:latin typeface="Arial" pitchFamily="34" charset="0"/>
              <a:cs typeface="Arial" pitchFamily="34" charset="0"/>
            </a:endParaRPr>
          </a:p>
          <a:p>
            <a:r>
              <a:rPr b="1" dirty="0" i="1" lang="en-IN" smtClean="0">
                <a:solidFill>
                  <a:srgbClr val="0D0D0D"/>
                </a:solidFill>
                <a:effectLst/>
                <a:latin typeface="Arial" pitchFamily="34" charset="0"/>
                <a:cs typeface="Arial" pitchFamily="34" charset="0"/>
              </a:rPr>
              <a:t>	2.Data Pre-processing: </a:t>
            </a:r>
            <a:r>
              <a:rPr b="0" dirty="0" i="1" lang="en-IN" smtClean="0">
                <a:solidFill>
                  <a:srgbClr val="0D0D0D"/>
                </a:solidFill>
                <a:effectLst/>
                <a:latin typeface="Arial" pitchFamily="34" charset="0"/>
                <a:cs typeface="Arial" pitchFamily="34" charset="0"/>
              </a:rPr>
              <a:t>Normalize and augment handwritten character images.</a:t>
            </a:r>
          </a:p>
          <a:p>
            <a:endParaRPr b="0" dirty="0" i="1" lang="en-IN" smtClean="0">
              <a:solidFill>
                <a:srgbClr val="0D0D0D"/>
              </a:solidFill>
              <a:effectLst/>
              <a:latin typeface="Arial" pitchFamily="34" charset="0"/>
              <a:cs typeface="Arial" pitchFamily="34" charset="0"/>
            </a:endParaRPr>
          </a:p>
          <a:p>
            <a:r>
              <a:rPr b="1" dirty="0" i="1" lang="en-IN" smtClean="0">
                <a:solidFill>
                  <a:srgbClr val="0D0D0D"/>
                </a:solidFill>
                <a:effectLst/>
                <a:latin typeface="Arial" pitchFamily="34" charset="0"/>
                <a:cs typeface="Arial" pitchFamily="34" charset="0"/>
              </a:rPr>
              <a:t>	3.Define Generator and Discriminator: </a:t>
            </a:r>
            <a:r>
              <a:rPr b="0" dirty="0" i="1" lang="en-IN" smtClean="0">
                <a:solidFill>
                  <a:srgbClr val="0D0D0D"/>
                </a:solidFill>
                <a:effectLst/>
                <a:latin typeface="Arial" pitchFamily="34" charset="0"/>
                <a:cs typeface="Arial" pitchFamily="34" charset="0"/>
              </a:rPr>
              <a:t>Implement generator to produce synthetic handwritten characters. Implement discriminator to classify real vs. synthetic characters.</a:t>
            </a:r>
          </a:p>
          <a:p>
            <a:endParaRPr b="0" dirty="0" i="1" lang="en-IN" smtClean="0">
              <a:solidFill>
                <a:srgbClr val="0D0D0D"/>
              </a:solidFill>
              <a:effectLst/>
            </a:endParaRP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6" name="object 2"/>
          <p:cNvSpPr/>
          <p:nvPr/>
        </p:nvSpPr>
        <p:spPr>
          <a:xfrm>
            <a:off x="0" y="-152400"/>
            <a:ext cx="11523628"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anchor="ctr" anchorCtr="1" bIns="0" lIns="0" rIns="0" rtlCol="0" tIns="0" wrap="square"/>
          <a:p>
            <a:pPr lvl="0"/>
            <a:r>
              <a:rPr b="1" dirty="0" sz="3800" i="1" lang="en-US" smtClean="0">
                <a:solidFill>
                  <a:srgbClr val="2A1F43"/>
                </a:solidFill>
                <a:latin typeface="Algerian" pitchFamily="82" charset="0"/>
                <a:cs typeface="Arabic Typesetting" pitchFamily="66" charset="-78"/>
              </a:rPr>
              <a:t>HAND WRITTEN  DIGIT RECOGNITION USING</a:t>
            </a:r>
          </a:p>
          <a:p>
            <a:pPr lvl="0"/>
            <a:r>
              <a:rPr b="1" dirty="0" sz="3800" i="1" lang="en-US" smtClean="0">
                <a:solidFill>
                  <a:srgbClr val="2A1F43"/>
                </a:solidFill>
                <a:latin typeface="Algerian" pitchFamily="82" charset="0"/>
                <a:cs typeface="Arabic Typesetting" pitchFamily="66" charset="-78"/>
              </a:rPr>
              <a:t>    GENERATIVE  ADVERSARIAL NETWORK </a:t>
            </a:r>
            <a:endParaRPr b="1" dirty="0" sz="3800" i="1" lang="en-US">
              <a:solidFill>
                <a:srgbClr val="2A1F43"/>
              </a:solidFill>
              <a:latin typeface="Algerian" pitchFamily="82" charset="0"/>
              <a:cs typeface="Arabic Typesetting" pitchFamily="66" charset="-78"/>
            </a:endParaRPr>
          </a:p>
        </p:txBody>
      </p:sp>
      <p:grpSp>
        <p:nvGrpSpPr>
          <p:cNvPr id="38"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739775" y="829627"/>
            <a:ext cx="3909695" cy="778509"/>
          </a:xfrm>
          <a:prstGeom prst="rect"/>
        </p:spPr>
        <p:txBody>
          <a:bodyPr bIns="0" lIns="0" rIns="0" rtlCol="0" tIns="16510" vert="horz" wrap="square">
            <a:spAutoFit/>
          </a:bodyPr>
          <a:p>
            <a:pPr marL="12700">
              <a:lnSpc>
                <a:spcPct val="100000"/>
              </a:lnSpc>
              <a:spcBef>
                <a:spcPts val="130"/>
              </a:spcBef>
            </a:pPr>
            <a:r>
              <a:rPr dirty="0" sz="4250" lang="en-US" smtClean="0"/>
              <a:t>    </a:t>
            </a:r>
            <a:endParaRPr sz="4250"/>
          </a:p>
        </p:txBody>
      </p:sp>
      <p:grpSp>
        <p:nvGrpSpPr>
          <p:cNvPr id="3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1"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0" name="Title 1"/>
          <p:cNvSpPr>
            <a:spLocks noGrp="1"/>
          </p:cNvSpPr>
          <p:nvPr>
            <p:ph type="title"/>
          </p:nvPr>
        </p:nvSpPr>
        <p:spPr>
          <a:xfrm>
            <a:off x="755332" y="385444"/>
            <a:ext cx="10681335" cy="863600"/>
          </a:xfrm>
        </p:spPr>
        <p:txBody>
          <a:bodyPr/>
          <a:p>
            <a:r>
              <a:rPr dirty="0" lang="en-US" smtClean="0"/>
              <a:t>     </a:t>
            </a:r>
            <a:endParaRPr dirty="0" lang="en-US"/>
          </a:p>
        </p:txBody>
      </p:sp>
      <p:sp>
        <p:nvSpPr>
          <p:cNvPr id="1048711" name="Rectangle 2"/>
          <p:cNvSpPr/>
          <p:nvPr/>
        </p:nvSpPr>
        <p:spPr>
          <a:xfrm>
            <a:off x="914400" y="1720840"/>
            <a:ext cx="8229600" cy="3583940"/>
          </a:xfrm>
          <a:prstGeom prst="rect"/>
        </p:spPr>
        <p:txBody>
          <a:bodyPr wrap="square">
            <a:spAutoFit/>
          </a:bodyPr>
          <a:p>
            <a:endParaRPr b="1" dirty="0" i="1" lang="en-IN">
              <a:solidFill>
                <a:srgbClr val="0D0D0D"/>
              </a:solidFill>
            </a:endParaRPr>
          </a:p>
          <a:p>
            <a:r>
              <a:rPr b="1" dirty="0" i="1" lang="en-IN">
                <a:solidFill>
                  <a:srgbClr val="0D0D0D"/>
                </a:solidFill>
              </a:rPr>
              <a:t>	</a:t>
            </a:r>
            <a:r>
              <a:rPr b="1" dirty="0" i="1" lang="en-IN">
                <a:solidFill>
                  <a:srgbClr val="0D0D0D"/>
                </a:solidFill>
                <a:latin typeface="Arial" pitchFamily="34" charset="0"/>
                <a:cs typeface="Arial" pitchFamily="34" charset="0"/>
              </a:rPr>
              <a:t>4.Training Loop: </a:t>
            </a:r>
            <a:r>
              <a:rPr dirty="0" i="1" lang="en-IN">
                <a:solidFill>
                  <a:srgbClr val="0D0D0D"/>
                </a:solidFill>
                <a:latin typeface="Arial" pitchFamily="34" charset="0"/>
                <a:cs typeface="Arial" pitchFamily="34" charset="0"/>
              </a:rPr>
              <a:t>Train discriminator to distinguish real from synthetic </a:t>
            </a:r>
            <a:r>
              <a:rPr dirty="0" i="1" lang="en-IN" err="1">
                <a:solidFill>
                  <a:srgbClr val="0D0D0D"/>
                </a:solidFill>
                <a:latin typeface="Arial" pitchFamily="34" charset="0"/>
                <a:cs typeface="Arial" pitchFamily="34" charset="0"/>
              </a:rPr>
              <a:t>characters.Train</a:t>
            </a:r>
            <a:r>
              <a:rPr dirty="0" i="1" lang="en-IN">
                <a:solidFill>
                  <a:srgbClr val="0D0D0D"/>
                </a:solidFill>
                <a:latin typeface="Arial" pitchFamily="34" charset="0"/>
                <a:cs typeface="Arial" pitchFamily="34" charset="0"/>
              </a:rPr>
              <a:t> generator to fool discriminator into producing realistic characters.</a:t>
            </a:r>
          </a:p>
          <a:p>
            <a:endParaRPr dirty="0" i="1" lang="en-IN">
              <a:solidFill>
                <a:srgbClr val="0D0D0D"/>
              </a:solidFill>
              <a:latin typeface="Arial" pitchFamily="34" charset="0"/>
              <a:cs typeface="Arial" pitchFamily="34" charset="0"/>
            </a:endParaRPr>
          </a:p>
          <a:p>
            <a:r>
              <a:rPr b="1" dirty="0" i="1" lang="en-IN">
                <a:solidFill>
                  <a:srgbClr val="0D0D0D"/>
                </a:solidFill>
                <a:latin typeface="Arial" pitchFamily="34" charset="0"/>
                <a:cs typeface="Arial" pitchFamily="34" charset="0"/>
              </a:rPr>
              <a:t>	5.Evaluation: </a:t>
            </a:r>
            <a:r>
              <a:rPr dirty="0" i="1" lang="en-IN">
                <a:solidFill>
                  <a:srgbClr val="0D0D0D"/>
                </a:solidFill>
                <a:latin typeface="Arial" pitchFamily="34" charset="0"/>
                <a:cs typeface="Arial" pitchFamily="34" charset="0"/>
              </a:rPr>
              <a:t>Assess generated characters using evaluation </a:t>
            </a:r>
            <a:r>
              <a:rPr dirty="0" i="1" lang="en-IN" err="1">
                <a:solidFill>
                  <a:srgbClr val="0D0D0D"/>
                </a:solidFill>
                <a:latin typeface="Arial" pitchFamily="34" charset="0"/>
                <a:cs typeface="Arial" pitchFamily="34" charset="0"/>
              </a:rPr>
              <a:t>metrics.Fine</a:t>
            </a:r>
            <a:r>
              <a:rPr dirty="0" i="1" lang="en-IN">
                <a:solidFill>
                  <a:srgbClr val="0D0D0D"/>
                </a:solidFill>
                <a:latin typeface="Arial" pitchFamily="34" charset="0"/>
                <a:cs typeface="Arial" pitchFamily="34" charset="0"/>
              </a:rPr>
              <a:t>-tune model if necessary.</a:t>
            </a:r>
          </a:p>
          <a:p>
            <a:endParaRPr dirty="0" i="1" lang="en-IN">
              <a:solidFill>
                <a:srgbClr val="0D0D0D"/>
              </a:solidFill>
              <a:latin typeface="Arial" pitchFamily="34" charset="0"/>
              <a:cs typeface="Arial" pitchFamily="34" charset="0"/>
            </a:endParaRPr>
          </a:p>
          <a:p>
            <a:r>
              <a:rPr b="1" dirty="0" i="1" lang="en-IN">
                <a:solidFill>
                  <a:srgbClr val="0D0D0D"/>
                </a:solidFill>
                <a:latin typeface="Arial" pitchFamily="34" charset="0"/>
                <a:cs typeface="Arial" pitchFamily="34" charset="0"/>
              </a:rPr>
              <a:t>	6.Integration with Recognition System (Optional): </a:t>
            </a:r>
            <a:r>
              <a:rPr dirty="0" i="1" lang="en-IN">
                <a:solidFill>
                  <a:srgbClr val="0D0D0D"/>
                </a:solidFill>
                <a:latin typeface="Arial" pitchFamily="34" charset="0"/>
                <a:cs typeface="Arial" pitchFamily="34" charset="0"/>
              </a:rPr>
              <a:t>Integrate generated characters with recognition system for training data augmentation</a:t>
            </a:r>
            <a:r>
              <a:rPr dirty="0" lang="en-IN">
                <a:solidFill>
                  <a:srgbClr val="0D0D0D"/>
                </a:solidFill>
                <a:latin typeface="Arial" pitchFamily="34" charset="0"/>
                <a:cs typeface="Arial" pitchFamily="34" charset="0"/>
              </a:rPr>
              <a:t>.</a:t>
            </a:r>
          </a:p>
          <a:p>
            <a:endParaRPr dirty="0" lang="en-IN"/>
          </a:p>
        </p:txBody>
      </p:sp>
      <p:grpSp>
        <p:nvGrpSpPr>
          <p:cNvPr id="63" name="object 2"/>
          <p:cNvGrpSpPr/>
          <p:nvPr/>
        </p:nvGrpSpPr>
        <p:grpSpPr>
          <a:xfrm>
            <a:off x="8991600" y="2971800"/>
            <a:ext cx="2762250" cy="3257550"/>
            <a:chOff x="7991475" y="2933700"/>
            <a:chExt cx="2762250" cy="3257550"/>
          </a:xfrm>
        </p:grpSpPr>
        <p:sp>
          <p:nvSpPr>
            <p:cNvPr id="10487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14" name="Title 1"/>
          <p:cNvSpPr>
            <a:spLocks noGrp="1"/>
          </p:cNvSpPr>
          <p:nvPr>
            <p:ph type="title"/>
          </p:nvPr>
        </p:nvSpPr>
        <p:spPr>
          <a:xfrm>
            <a:off x="755332" y="385444"/>
            <a:ext cx="10681335" cy="863600"/>
          </a:xfrm>
        </p:spPr>
        <p:txBody>
          <a:bodyPr/>
          <a:p>
            <a:r>
              <a:rPr dirty="0" i="1" lang="en-US" u="sng" smtClean="0">
                <a:solidFill>
                  <a:srgbClr val="292C48"/>
                </a:solidFill>
                <a:effectLst>
                  <a:outerShdw algn="tl" blurRad="38100" dir="2700000" dist="38100">
                    <a:srgbClr val="000000">
                      <a:alpha val="43137"/>
                    </a:srgbClr>
                  </a:outerShdw>
                </a:effectLst>
              </a:rPr>
              <a:t>DEPLOYMENT:</a:t>
            </a:r>
            <a:endParaRPr dirty="0" lang="en-US"/>
          </a:p>
        </p:txBody>
      </p:sp>
      <p:sp>
        <p:nvSpPr>
          <p:cNvPr id="1048715" name="Rectangle 2"/>
          <p:cNvSpPr/>
          <p:nvPr/>
        </p:nvSpPr>
        <p:spPr>
          <a:xfrm>
            <a:off x="1066800" y="1397675"/>
            <a:ext cx="8077200" cy="3901440"/>
          </a:xfrm>
          <a:prstGeom prst="rect"/>
        </p:spPr>
        <p:txBody>
          <a:bodyPr wrap="square">
            <a:spAutoFit/>
          </a:bodyPr>
          <a:p>
            <a:pPr>
              <a:buFont typeface="+mj-lt"/>
              <a:buAutoNum type="arabicPeriod"/>
            </a:pPr>
            <a:endParaRPr b="1" dirty="0" i="1" lang="en-IN">
              <a:solidFill>
                <a:srgbClr val="0D0D0D"/>
              </a:solidFill>
            </a:endParaRPr>
          </a:p>
          <a:p>
            <a:r>
              <a:rPr b="1" dirty="0" i="1" lang="en-IN">
                <a:solidFill>
                  <a:srgbClr val="0D0D0D"/>
                </a:solidFill>
                <a:latin typeface="Arial" pitchFamily="34" charset="0"/>
                <a:cs typeface="Arial" pitchFamily="34" charset="0"/>
              </a:rPr>
              <a:t>	 </a:t>
            </a:r>
            <a:r>
              <a:rPr b="1" dirty="0" sz="1850" i="1" lang="en-IN" smtClean="0">
                <a:solidFill>
                  <a:srgbClr val="0D0D0D"/>
                </a:solidFill>
                <a:effectLst/>
                <a:latin typeface="Arial" pitchFamily="34" charset="0"/>
                <a:cs typeface="Arial" pitchFamily="34" charset="0"/>
              </a:rPr>
              <a:t>1. Model Training:</a:t>
            </a:r>
            <a:endParaRPr b="0" dirty="0" sz="1850" i="1" lang="en-IN" smtClean="0">
              <a:solidFill>
                <a:srgbClr val="0D0D0D"/>
              </a:solidFill>
              <a:effectLst/>
              <a:latin typeface="Arial" pitchFamily="34" charset="0"/>
              <a:cs typeface="Arial" pitchFamily="34" charset="0"/>
            </a:endParaRPr>
          </a:p>
          <a:p>
            <a:pPr lvl="1"/>
            <a:r>
              <a:rPr b="0" dirty="0" sz="1850" i="1" lang="en-IN" smtClean="0">
                <a:solidFill>
                  <a:srgbClr val="0D0D0D"/>
                </a:solidFill>
                <a:effectLst/>
                <a:latin typeface="Arial" pitchFamily="34" charset="0"/>
                <a:cs typeface="Arial" pitchFamily="34" charset="0"/>
              </a:rPr>
              <a:t> 	Train the GAN model on a high-performance computing (HPC) system using GPUs for accelerated training.</a:t>
            </a:r>
          </a:p>
          <a:p>
            <a:pPr lvl="1"/>
            <a:endParaRPr b="0" dirty="0" sz="1850" i="1" lang="en-IN" smtClean="0">
              <a:solidFill>
                <a:srgbClr val="0D0D0D"/>
              </a:solidFill>
              <a:effectLst/>
              <a:latin typeface="Arial" pitchFamily="34" charset="0"/>
              <a:cs typeface="Arial" pitchFamily="34" charset="0"/>
            </a:endParaRPr>
          </a:p>
          <a:p>
            <a:r>
              <a:rPr dirty="0" sz="1850" i="1" lang="en-IN" smtClean="0">
                <a:solidFill>
                  <a:srgbClr val="0D0D0D"/>
                </a:solidFill>
                <a:latin typeface="Arial" pitchFamily="34" charset="0"/>
                <a:cs typeface="Arial" pitchFamily="34" charset="0"/>
              </a:rPr>
              <a:t>  	 2. </a:t>
            </a:r>
            <a:r>
              <a:rPr b="1" dirty="0" sz="1850" i="1" lang="en-IN" smtClean="0">
                <a:solidFill>
                  <a:srgbClr val="0D0D0D"/>
                </a:solidFill>
                <a:effectLst/>
                <a:latin typeface="Arial" pitchFamily="34" charset="0"/>
                <a:cs typeface="Arial" pitchFamily="34" charset="0"/>
              </a:rPr>
              <a:t>Model Optimization:</a:t>
            </a:r>
            <a:endParaRPr b="0" dirty="0" sz="1850" i="1" lang="en-IN" smtClean="0">
              <a:solidFill>
                <a:srgbClr val="0D0D0D"/>
              </a:solidFill>
              <a:effectLst/>
              <a:latin typeface="Arial" pitchFamily="34" charset="0"/>
              <a:cs typeface="Arial" pitchFamily="34" charset="0"/>
            </a:endParaRPr>
          </a:p>
          <a:p>
            <a:pPr lvl="1"/>
            <a:r>
              <a:rPr b="0" dirty="0" sz="1850" i="1" lang="en-IN" smtClean="0">
                <a:solidFill>
                  <a:srgbClr val="0D0D0D"/>
                </a:solidFill>
                <a:effectLst/>
                <a:latin typeface="Arial" pitchFamily="34" charset="0"/>
                <a:cs typeface="Arial" pitchFamily="34" charset="0"/>
              </a:rPr>
              <a:t> 	Optimize the trained model for inference speed and resource efficiency.</a:t>
            </a:r>
          </a:p>
          <a:p>
            <a:pPr lvl="1"/>
            <a:endParaRPr b="0" dirty="0" sz="1850" i="1" lang="en-IN" smtClean="0">
              <a:solidFill>
                <a:srgbClr val="0D0D0D"/>
              </a:solidFill>
              <a:effectLst/>
              <a:latin typeface="Arial" pitchFamily="34" charset="0"/>
              <a:cs typeface="Arial" pitchFamily="34" charset="0"/>
            </a:endParaRPr>
          </a:p>
          <a:p>
            <a:r>
              <a:rPr dirty="0" sz="1850" i="1" lang="en-IN" smtClean="0">
                <a:solidFill>
                  <a:srgbClr val="0D0D0D"/>
                </a:solidFill>
                <a:latin typeface="Arial" pitchFamily="34" charset="0"/>
                <a:cs typeface="Arial" pitchFamily="34" charset="0"/>
              </a:rPr>
              <a:t>	3.</a:t>
            </a:r>
            <a:r>
              <a:rPr b="1" dirty="0" sz="1850" i="1" lang="en-IN" smtClean="0">
                <a:solidFill>
                  <a:srgbClr val="0D0D0D"/>
                </a:solidFill>
                <a:effectLst/>
                <a:latin typeface="Arial" pitchFamily="34" charset="0"/>
                <a:cs typeface="Arial" pitchFamily="34" charset="0"/>
              </a:rPr>
              <a:t>Containerization:</a:t>
            </a:r>
            <a:endParaRPr b="0" dirty="0" sz="1850" i="1" lang="en-IN" smtClean="0">
              <a:solidFill>
                <a:srgbClr val="0D0D0D"/>
              </a:solidFill>
              <a:effectLst/>
              <a:latin typeface="Arial" pitchFamily="34" charset="0"/>
              <a:cs typeface="Arial" pitchFamily="34" charset="0"/>
            </a:endParaRPr>
          </a:p>
          <a:p>
            <a:pPr lvl="1"/>
            <a:r>
              <a:rPr b="0" dirty="0" sz="1850" i="1" lang="en-IN" smtClean="0">
                <a:solidFill>
                  <a:srgbClr val="0D0D0D"/>
                </a:solidFill>
                <a:effectLst/>
                <a:latin typeface="Arial" pitchFamily="34" charset="0"/>
                <a:cs typeface="Arial" pitchFamily="34" charset="0"/>
              </a:rPr>
              <a:t> 	Package the optimized model into a </a:t>
            </a:r>
            <a:r>
              <a:rPr b="0" dirty="0" sz="1850" i="1" lang="en-IN" err="1" smtClean="0">
                <a:solidFill>
                  <a:srgbClr val="0D0D0D"/>
                </a:solidFill>
                <a:effectLst/>
                <a:latin typeface="Arial" pitchFamily="34" charset="0"/>
                <a:cs typeface="Arial" pitchFamily="34" charset="0"/>
              </a:rPr>
              <a:t>Docker</a:t>
            </a:r>
            <a:r>
              <a:rPr b="0" dirty="0" sz="1850" i="1" lang="en-IN" smtClean="0">
                <a:solidFill>
                  <a:srgbClr val="0D0D0D"/>
                </a:solidFill>
                <a:effectLst/>
                <a:latin typeface="Arial" pitchFamily="34" charset="0"/>
                <a:cs typeface="Arial" pitchFamily="34" charset="0"/>
              </a:rPr>
              <a:t> container for easy deployment and portability.</a:t>
            </a:r>
          </a:p>
          <a:p>
            <a:endParaRPr dirty="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Title 1"/>
          <p:cNvSpPr>
            <a:spLocks noGrp="1"/>
          </p:cNvSpPr>
          <p:nvPr>
            <p:ph type="title"/>
          </p:nvPr>
        </p:nvSpPr>
        <p:spPr>
          <a:xfrm>
            <a:off x="755332" y="385444"/>
            <a:ext cx="10681335" cy="863600"/>
          </a:xfrm>
        </p:spPr>
        <p:txBody>
          <a:bodyPr/>
          <a:p>
            <a:r>
              <a:rPr dirty="0" lang="en-US" smtClean="0"/>
              <a:t>     </a:t>
            </a:r>
            <a:endParaRPr dirty="0" lang="en-US"/>
          </a:p>
        </p:txBody>
      </p:sp>
      <p:grpSp>
        <p:nvGrpSpPr>
          <p:cNvPr id="66" name="object 2"/>
          <p:cNvGrpSpPr/>
          <p:nvPr/>
        </p:nvGrpSpPr>
        <p:grpSpPr>
          <a:xfrm>
            <a:off x="8991600" y="2971800"/>
            <a:ext cx="2762250" cy="3257550"/>
            <a:chOff x="7991475" y="2933700"/>
            <a:chExt cx="2762250" cy="3257550"/>
          </a:xfrm>
        </p:grpSpPr>
        <p:sp>
          <p:nvSpPr>
            <p:cNvPr id="10487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719" name="Rectangle 6"/>
          <p:cNvSpPr/>
          <p:nvPr/>
        </p:nvSpPr>
        <p:spPr>
          <a:xfrm>
            <a:off x="685800" y="1066801"/>
            <a:ext cx="8458200" cy="4218940"/>
          </a:xfrm>
          <a:prstGeom prst="rect"/>
        </p:spPr>
        <p:txBody>
          <a:bodyPr wrap="square">
            <a:spAutoFit/>
          </a:bodyPr>
          <a:p>
            <a:endParaRPr b="1" dirty="0" i="1" lang="en-US">
              <a:solidFill>
                <a:srgbClr val="0D0D0D"/>
              </a:solidFill>
            </a:endParaRPr>
          </a:p>
          <a:p>
            <a:r>
              <a:rPr b="1" dirty="0" i="1" lang="en-US">
                <a:solidFill>
                  <a:srgbClr val="0D0D0D"/>
                </a:solidFill>
                <a:latin typeface="Arial" pitchFamily="34" charset="0"/>
                <a:cs typeface="Arial" pitchFamily="34" charset="0"/>
              </a:rPr>
              <a:t>        4.Deployment Platform:</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Choose a deployment platform such as cloud services (e.g., AWS, Azure) or on-premises servers.</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5.Scalability Considerations:</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Ensure the deployment infrastructure can handle varying workloads and scale horizontally if needed.</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6.API Integration (Optional):</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Expose the GAN model through an API for seamless integration with other systems or applications.</a:t>
            </a:r>
          </a:p>
          <a:p>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20" name="Title 1"/>
          <p:cNvSpPr>
            <a:spLocks noGrp="1"/>
          </p:cNvSpPr>
          <p:nvPr>
            <p:ph type="title"/>
          </p:nvPr>
        </p:nvSpPr>
        <p:spPr>
          <a:xfrm>
            <a:off x="755332" y="385444"/>
            <a:ext cx="10681335" cy="863600"/>
          </a:xfrm>
        </p:spPr>
        <p:txBody>
          <a:bodyPr/>
          <a:p>
            <a:r>
              <a:rPr dirty="0" lang="en-US" smtClean="0"/>
              <a:t>    </a:t>
            </a:r>
            <a:endParaRPr dirty="0" lang="en-US"/>
          </a:p>
        </p:txBody>
      </p:sp>
      <p:sp>
        <p:nvSpPr>
          <p:cNvPr id="1048721" name="Rectangle 2"/>
          <p:cNvSpPr/>
          <p:nvPr/>
        </p:nvSpPr>
        <p:spPr>
          <a:xfrm>
            <a:off x="838200" y="1313036"/>
            <a:ext cx="8305800" cy="4523740"/>
          </a:xfrm>
          <a:prstGeom prst="rect"/>
        </p:spPr>
        <p:txBody>
          <a:bodyPr wrap="square">
            <a:spAutoFit/>
          </a:bodyPr>
          <a:p>
            <a:endParaRPr b="1" dirty="0" sz="1700" i="1" lang="en-US" smtClean="0">
              <a:solidFill>
                <a:srgbClr val="0D0D0D"/>
              </a:solidFill>
              <a:effectLst/>
            </a:endParaRPr>
          </a:p>
          <a:p>
            <a:r>
              <a:rPr b="1" dirty="0" i="1" lang="en-US">
                <a:solidFill>
                  <a:srgbClr val="0D0D0D"/>
                </a:solidFill>
                <a:latin typeface="Arial" pitchFamily="34" charset="0"/>
                <a:cs typeface="Arial" pitchFamily="34" charset="0"/>
              </a:rPr>
              <a:t>     7.Monitoring and Maintenance:</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Implement monitoring tools to track model performance and resource utilization. Regularly update the deployed model with improvements or new versions as needed.</a:t>
            </a:r>
          </a:p>
          <a:p>
            <a:endParaRPr dirty="0" i="1" lang="en-US">
              <a:solidFill>
                <a:srgbClr val="0D0D0D"/>
              </a:solidFill>
              <a:latin typeface="Arial" pitchFamily="34" charset="0"/>
              <a:cs typeface="Arial" pitchFamily="34" charset="0"/>
            </a:endParaRPr>
          </a:p>
          <a:p>
            <a:r>
              <a:rPr b="1" dirty="0" i="1" lang="en-US">
                <a:solidFill>
                  <a:srgbClr val="0D0D0D"/>
                </a:solidFill>
                <a:latin typeface="Arial" pitchFamily="34" charset="0"/>
                <a:cs typeface="Arial" pitchFamily="34" charset="0"/>
              </a:rPr>
              <a:t>     8.Security Considerations:</a:t>
            </a:r>
          </a:p>
          <a:p>
            <a:r>
              <a:rPr dirty="0" i="1" lang="en-US">
                <a:solidFill>
                  <a:srgbClr val="0D0D0D"/>
                </a:solidFill>
                <a:latin typeface="Arial" pitchFamily="34" charset="0"/>
                <a:cs typeface="Arial" pitchFamily="34" charset="0"/>
              </a:rPr>
              <a:t>      Implement security measures such as access control and encryption to protect the deployed model and data.</a:t>
            </a:r>
          </a:p>
          <a:p>
            <a:r>
              <a:rPr b="1" dirty="0" i="1" lang="en-US">
                <a:solidFill>
                  <a:srgbClr val="0D0D0D"/>
                </a:solidFill>
                <a:latin typeface="Arial" pitchFamily="34" charset="0"/>
                <a:cs typeface="Arial" pitchFamily="34" charset="0"/>
              </a:rPr>
              <a:t>     </a:t>
            </a:r>
          </a:p>
          <a:p>
            <a:r>
              <a:rPr b="1" dirty="0" i="1" lang="en-US">
                <a:solidFill>
                  <a:srgbClr val="0D0D0D"/>
                </a:solidFill>
                <a:latin typeface="Arial" pitchFamily="34" charset="0"/>
                <a:cs typeface="Arial" pitchFamily="34" charset="0"/>
              </a:rPr>
              <a:t>     9.Testing and Validation:</a:t>
            </a:r>
            <a:endParaRPr dirty="0" i="1" lang="en-US">
              <a:solidFill>
                <a:srgbClr val="0D0D0D"/>
              </a:solidFill>
              <a:latin typeface="Arial" pitchFamily="34" charset="0"/>
              <a:cs typeface="Arial" pitchFamily="34" charset="0"/>
            </a:endParaRPr>
          </a:p>
          <a:p>
            <a:r>
              <a:rPr dirty="0" i="1" lang="en-US">
                <a:solidFill>
                  <a:srgbClr val="0D0D0D"/>
                </a:solidFill>
                <a:latin typeface="Arial" pitchFamily="34" charset="0"/>
                <a:cs typeface="Arial" pitchFamily="34" charset="0"/>
              </a:rPr>
              <a:t>	Conduct thorough testing to ensure the deployed model performs as expected in a production environment.</a:t>
            </a:r>
          </a:p>
          <a:p>
            <a:endParaRPr dirty="0" lang="en-IN"/>
          </a:p>
        </p:txBody>
      </p:sp>
      <p:pic>
        <p:nvPicPr>
          <p:cNvPr id="2097178" name="object 6"/>
          <p:cNvPicPr>
            <a:picLocks/>
          </p:cNvPicPr>
          <p:nvPr/>
        </p:nvPicPr>
        <p:blipFill>
          <a:blip xmlns:r="http://schemas.openxmlformats.org/officeDocument/2006/relationships" r:embed="rId1" cstate="print"/>
          <a:stretch>
            <a:fillRect/>
          </a:stretch>
        </p:blipFill>
        <p:spPr>
          <a:xfrm>
            <a:off x="9067800" y="3438525"/>
            <a:ext cx="2466975" cy="3419475"/>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2" name="Title 1"/>
          <p:cNvSpPr>
            <a:spLocks noGrp="1"/>
          </p:cNvSpPr>
          <p:nvPr>
            <p:ph type="title"/>
          </p:nvPr>
        </p:nvSpPr>
        <p:spPr>
          <a:xfrm>
            <a:off x="755332" y="385444"/>
            <a:ext cx="10681335" cy="863600"/>
          </a:xfrm>
        </p:spPr>
        <p:txBody>
          <a:bodyPr/>
          <a:p>
            <a:r>
              <a:rPr dirty="0" lang="en-US" smtClean="0"/>
              <a:t>    </a:t>
            </a:r>
            <a:endParaRPr dirty="0" lang="en-US"/>
          </a:p>
        </p:txBody>
      </p:sp>
      <p:sp>
        <p:nvSpPr>
          <p:cNvPr id="1048723" name="Title 1"/>
          <p:cNvSpPr txBox="1"/>
          <p:nvPr/>
        </p:nvSpPr>
        <p:spPr>
          <a:xfrm>
            <a:off x="219074" y="778190"/>
            <a:ext cx="10515600" cy="583800"/>
          </a:xfrm>
          <a:prstGeom prst="rect"/>
        </p:spPr>
        <p:txBody>
          <a:bodyPr bIns="0" lIns="0" rIns="0" tIns="0" wrap="square">
            <a:spAutoFit/>
          </a:bodyPr>
          <a:p>
            <a:pPr defTabSz="914400" eaLnBrk="1" fontAlgn="auto" hangingPunct="1" indent="0" latinLnBrk="0" lvl="0" marL="0" marR="0">
              <a:lnSpc>
                <a:spcPct val="100000"/>
              </a:lnSpc>
              <a:spcBef>
                <a:spcPts val="0"/>
              </a:spcBef>
              <a:spcAft>
                <a:spcPts val="0"/>
              </a:spcAft>
              <a:buClrTx/>
              <a:buSzTx/>
              <a:buFontTx/>
              <a:buNone/>
            </a:pPr>
            <a:r>
              <a:rPr baseline="0" b="1" cap="none" sz="3200" i="1" kern="0" kumimoji="0" lang="en-US" noProof="0" normalizeH="0" spc="0" strike="noStrike" u="none" smtClean="0">
                <a:ln>
                  <a:noFill/>
                </a:ln>
                <a:solidFill>
                  <a:srgbClr val="292C48"/>
                </a:solidFill>
                <a:effectLst>
                  <a:outerShdw algn="tl" blurRad="38100" dir="2700000" dist="38100">
                    <a:srgbClr val="000000">
                      <a:alpha val="43137"/>
                    </a:srgbClr>
                  </a:outerShdw>
                </a:effectLst>
                <a:uLnTx/>
                <a:uFillTx/>
                <a:latin typeface="Trebuchet MS"/>
                <a:ea typeface="+mj-ea"/>
                <a:cs typeface="Trebuchet MS"/>
              </a:rPr>
              <a:t>RESULT:</a:t>
            </a:r>
            <a:endParaRPr baseline="0" b="1" cap="none" dirty="0" sz="3200" i="1" kern="0" kumimoji="0" lang="en-IN" noProof="0" normalizeH="0" spc="0" strike="noStrike" u="none">
              <a:ln>
                <a:noFill/>
              </a:ln>
              <a:solidFill>
                <a:srgbClr val="292C48"/>
              </a:solidFill>
              <a:effectLst>
                <a:outerShdw algn="tl" blurRad="38100" dir="2700000" dist="38100">
                  <a:srgbClr val="000000">
                    <a:alpha val="43137"/>
                  </a:srgbClr>
                </a:outerShdw>
              </a:effectLst>
              <a:uLnTx/>
              <a:uFillTx/>
              <a:latin typeface="Trebuchet MS"/>
              <a:ea typeface="+mj-ea"/>
              <a:cs typeface="Trebuchet MS"/>
            </a:endParaRPr>
          </a:p>
        </p:txBody>
      </p:sp>
      <p:pic>
        <p:nvPicPr>
          <p:cNvPr id="2097179" name="Content Placeholder 9"/>
          <p:cNvPicPr>
            <a:picLocks noChangeAspect="1"/>
          </p:cNvPicPr>
          <p:nvPr/>
        </p:nvPicPr>
        <p:blipFill>
          <a:blip xmlns:r="http://schemas.openxmlformats.org/officeDocument/2006/relationships" r:embed="rId1"/>
          <a:stretch>
            <a:fillRect/>
          </a:stretch>
        </p:blipFill>
        <p:spPr>
          <a:xfrm>
            <a:off x="228600" y="1524000"/>
            <a:ext cx="10186279" cy="4750116"/>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4" name="Title 1"/>
          <p:cNvSpPr>
            <a:spLocks noGrp="1"/>
          </p:cNvSpPr>
          <p:nvPr>
            <p:ph type="title"/>
          </p:nvPr>
        </p:nvSpPr>
        <p:spPr>
          <a:xfrm>
            <a:off x="755332" y="385444"/>
            <a:ext cx="10681335" cy="863600"/>
          </a:xfrm>
        </p:spPr>
        <p:txBody>
          <a:bodyPr/>
          <a:p>
            <a:r>
              <a:rPr dirty="0" lang="en-US" smtClean="0"/>
              <a:t>RESULT:</a:t>
            </a:r>
            <a:endParaRPr dirty="0" lang="en-US"/>
          </a:p>
        </p:txBody>
      </p:sp>
      <p:pic>
        <p:nvPicPr>
          <p:cNvPr id="2097180" name="Content Placeholder 4"/>
          <p:cNvPicPr>
            <a:picLocks noChangeAspect="1"/>
          </p:cNvPicPr>
          <p:nvPr/>
        </p:nvPicPr>
        <p:blipFill>
          <a:blip xmlns:r="http://schemas.openxmlformats.org/officeDocument/2006/relationships" r:embed="rId1"/>
          <a:stretch>
            <a:fillRect/>
          </a:stretch>
        </p:blipFill>
        <p:spPr>
          <a:xfrm>
            <a:off x="2244010" y="1624519"/>
            <a:ext cx="7703983" cy="4387074"/>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25" name="Title 1"/>
          <p:cNvSpPr>
            <a:spLocks noGrp="1"/>
          </p:cNvSpPr>
          <p:nvPr>
            <p:ph type="title"/>
          </p:nvPr>
        </p:nvSpPr>
        <p:spPr>
          <a:xfrm>
            <a:off x="755332" y="385444"/>
            <a:ext cx="10681335" cy="863600"/>
          </a:xfrm>
        </p:spPr>
        <p:txBody>
          <a:bodyPr/>
          <a:p>
            <a:r>
              <a:rPr dirty="0" lang="en-US" smtClean="0"/>
              <a:t>CONCLUSION:</a:t>
            </a:r>
            <a:endParaRPr dirty="0" lang="en-US"/>
          </a:p>
        </p:txBody>
      </p:sp>
      <p:sp>
        <p:nvSpPr>
          <p:cNvPr id="1048726" name="Rectangle 2"/>
          <p:cNvSpPr/>
          <p:nvPr/>
        </p:nvSpPr>
        <p:spPr>
          <a:xfrm>
            <a:off x="990600" y="1676400"/>
            <a:ext cx="8001000" cy="4193540"/>
          </a:xfrm>
          <a:prstGeom prst="rect"/>
        </p:spPr>
        <p:txBody>
          <a:bodyPr wrap="square">
            <a:spAutoFit/>
          </a:bodyPr>
          <a:p>
            <a:r>
              <a:rPr b="0" dirty="0" sz="1600" i="0" lang="en-US" smtClean="0">
                <a:solidFill>
                  <a:srgbClr val="0D0D0D"/>
                </a:solidFill>
                <a:effectLst/>
              </a:rPr>
              <a:t> 	</a:t>
            </a:r>
          </a:p>
          <a:p>
            <a:r>
              <a:rPr b="0" dirty="0" i="1" lang="en-US" smtClean="0">
                <a:solidFill>
                  <a:srgbClr val="0D0D0D"/>
                </a:solidFill>
                <a:effectLst/>
                <a:latin typeface="Arial" pitchFamily="34"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2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anchor="ctr" anchorCtr="1" bIns="0" lIns="0" rIns="0" rtlCol="0" tIns="0" wrap="square"/>
          <a:p>
            <a:pPr>
              <a:buFont typeface="Wingdings" pitchFamily="2" charset="2"/>
              <a:buChar char="q"/>
            </a:pPr>
            <a:r>
              <a:rPr dirty="0" lang="en-US" smtClean="0">
                <a:latin typeface="Arial" pitchFamily="34" charset="0"/>
                <a:cs typeface="Arial" pitchFamily="34" charset="0"/>
              </a:rPr>
              <a:t> Objective</a:t>
            </a:r>
          </a:p>
          <a:p>
            <a:pPr>
              <a:buFont typeface="Wingdings" pitchFamily="2" charset="2"/>
              <a:buChar char="q"/>
            </a:pPr>
            <a:r>
              <a:rPr dirty="0" lang="en-US" smtClean="0">
                <a:latin typeface="Arial" pitchFamily="34" charset="0"/>
                <a:cs typeface="Arial" pitchFamily="34" charset="0"/>
              </a:rPr>
              <a:t> Real time application</a:t>
            </a:r>
          </a:p>
          <a:p>
            <a:pPr>
              <a:buFont typeface="Wingdings" pitchFamily="2" charset="2"/>
              <a:buChar char="q"/>
            </a:pPr>
            <a:r>
              <a:rPr dirty="0" lang="en-US" smtClean="0">
                <a:latin typeface="Arial" pitchFamily="34" charset="0"/>
                <a:cs typeface="Arial" pitchFamily="34" charset="0"/>
              </a:rPr>
              <a:t> Generator and discriminator</a:t>
            </a:r>
          </a:p>
          <a:p>
            <a:pPr>
              <a:buFont typeface="Wingdings" pitchFamily="2" charset="2"/>
              <a:buChar char="q"/>
            </a:pPr>
            <a:r>
              <a:rPr dirty="0" i="1" lang="en-US" smtClean="0">
                <a:latin typeface="Arial" pitchFamily="34" charset="0"/>
                <a:cs typeface="Arial" pitchFamily="34" charset="0"/>
              </a:rPr>
              <a:t> Problem Statement</a:t>
            </a:r>
          </a:p>
          <a:p>
            <a:pPr>
              <a:buFont typeface="Wingdings" pitchFamily="2" charset="2"/>
              <a:buChar char="q"/>
            </a:pPr>
            <a:r>
              <a:rPr dirty="0" lang="en-US" smtClean="0">
                <a:latin typeface="Arial" pitchFamily="34" charset="0"/>
                <a:cs typeface="Arial" pitchFamily="34" charset="0"/>
              </a:rPr>
              <a:t>Generative Adversarial Network</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Proposed System/Solution</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System Development Approach</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Algorithm and Deployment</a:t>
            </a:r>
          </a:p>
          <a:p>
            <a:pPr>
              <a:buFont typeface="Wingdings" pitchFamily="2" charset="2"/>
              <a:buChar char="q"/>
            </a:pPr>
            <a:r>
              <a:rPr dirty="0" i="1" lang="en-US" smtClean="0">
                <a:latin typeface="Arial" pitchFamily="34" charset="0"/>
                <a:cs typeface="Arial" pitchFamily="34" charset="0"/>
              </a:rPr>
              <a:t> Result</a:t>
            </a:r>
          </a:p>
          <a:p>
            <a:pPr>
              <a:buFont typeface="Wingdings" pitchFamily="2" charset="2"/>
              <a:buChar char="q"/>
            </a:pPr>
            <a:r>
              <a:rPr dirty="0" i="1" lang="en-US" smtClean="0">
                <a:latin typeface="Arial" pitchFamily="34" charset="0"/>
                <a:cs typeface="Arial" pitchFamily="34" charset="0"/>
              </a:rPr>
              <a:t> Conclusion</a:t>
            </a:r>
          </a:p>
          <a:p>
            <a:pPr>
              <a:buFont typeface="Wingdings" pitchFamily="2" charset="2"/>
              <a:buChar char="q"/>
            </a:pPr>
            <a:r>
              <a:rPr dirty="0" i="1" lang="en-US" smtClean="0">
                <a:latin typeface="Arial" pitchFamily="34" charset="0"/>
                <a:cs typeface="Arial" pitchFamily="34" charset="0"/>
              </a:rPr>
              <a:t> References</a:t>
            </a:r>
            <a:endParaRPr dirty="0" i="1" lang="en-IN" smtClean="0">
              <a:latin typeface="Arial" pitchFamily="34" charset="0"/>
              <a:cs typeface="Arial" pitchFamily="34" charset="0"/>
            </a:endParaRPr>
          </a:p>
        </p:txBody>
      </p:sp>
      <p:grpSp>
        <p:nvGrpSpPr>
          <p:cNvPr id="41"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4" y="445388"/>
            <a:ext cx="3069504" cy="876935"/>
          </a:xfrm>
          <a:prstGeom prst="rect"/>
        </p:spPr>
        <p:txBody>
          <a:bodyPr bIns="0" lIns="0" rIns="0" rtlCol="0" tIns="13335" vert="horz" wrap="square">
            <a:spAutoFit/>
          </a:bodyPr>
          <a:p>
            <a:pPr marL="12700">
              <a:lnSpc>
                <a:spcPct val="100000"/>
              </a:lnSpc>
              <a:spcBef>
                <a:spcPts val="105"/>
              </a:spcBef>
            </a:pPr>
            <a:r>
              <a:rPr dirty="0" lang="en-US" smtClean="0"/>
              <a:t>OUTLINE</a:t>
            </a:r>
            <a:endParaRPr dirty="0"/>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991600" y="2971800"/>
            <a:ext cx="2762250" cy="3257550"/>
            <a:chOff x="7991475" y="2933700"/>
            <a:chExt cx="2762250" cy="3257550"/>
          </a:xfrm>
        </p:grpSpPr>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7"/>
          <p:cNvSpPr txBox="1">
            <a:spLocks noGrp="1"/>
          </p:cNvSpPr>
          <p:nvPr>
            <p:ph type="title"/>
          </p:nvPr>
        </p:nvSpPr>
        <p:spPr>
          <a:xfrm>
            <a:off x="228600" y="304800"/>
            <a:ext cx="8895473" cy="588010"/>
          </a:xfrm>
          <a:prstGeom prst="rect"/>
        </p:spPr>
        <p:txBody>
          <a:bodyPr bIns="0" lIns="0" rIns="0" rtlCol="0" tIns="16510" vert="horz" wrap="square">
            <a:spAutoFit/>
          </a:bodyPr>
          <a:p>
            <a:pPr marL="12700">
              <a:lnSpc>
                <a:spcPct val="100000"/>
              </a:lnSpc>
              <a:spcBef>
                <a:spcPts val="130"/>
              </a:spcBef>
              <a:tabLst>
                <a:tab algn="l" pos="2727960"/>
              </a:tabLst>
            </a:pPr>
            <a:r>
              <a:rPr dirty="0" sz="3200" lang="en-US" smtClean="0"/>
              <a:t>GENERATIVE ADVERSARIAL NETWORK </a:t>
            </a:r>
            <a:endParaRPr sz="32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5" name="Rectangle 12"/>
          <p:cNvSpPr/>
          <p:nvPr/>
        </p:nvSpPr>
        <p:spPr>
          <a:xfrm>
            <a:off x="1447800" y="1030476"/>
            <a:ext cx="6096000" cy="5209540"/>
          </a:xfrm>
          <a:prstGeom prst="rect"/>
          <a:ln>
            <a:solidFill>
              <a:schemeClr val="bg1"/>
            </a:solidFill>
          </a:ln>
        </p:spPr>
        <p:txBody>
          <a:bodyPr anchor="ctr" anchorCtr="0" lIns="0" rIns="0">
            <a:spAutoFit/>
          </a:bodyPr>
          <a:p>
            <a:pPr lvl="2"/>
            <a:r>
              <a:rPr dirty="0" sz="2200" lang="en-IN" smtClean="0">
                <a:latin typeface="Arial" pitchFamily="34" charset="0"/>
                <a:cs typeface="Arial" pitchFamily="34" charset="0"/>
              </a:rPr>
              <a:t> A Generative Adversarial Network (GAN) is a class of machine learning frameworks introduced by Ian </a:t>
            </a:r>
            <a:r>
              <a:rPr dirty="0" sz="2200" lang="en-IN" err="1" smtClean="0">
                <a:latin typeface="Arial" pitchFamily="34" charset="0"/>
                <a:cs typeface="Arial" pitchFamily="34" charset="0"/>
              </a:rPr>
              <a:t>Goodfellow</a:t>
            </a:r>
            <a:r>
              <a:rPr dirty="0" sz="2200" lang="en-IN" smtClean="0">
                <a:latin typeface="Arial" pitchFamily="34" charset="0"/>
                <a:cs typeface="Arial" pitchFamily="34" charset="0"/>
              </a:rPr>
              <a:t> and his colleagues in 2014. </a:t>
            </a:r>
          </a:p>
          <a:p>
            <a:pPr lvl="2"/>
            <a:endParaRPr dirty="0" sz="2200" lang="en-IN" smtClean="0">
              <a:latin typeface="Arial" pitchFamily="34" charset="0"/>
              <a:cs typeface="Arial" pitchFamily="34" charset="0"/>
            </a:endParaRPr>
          </a:p>
          <a:p>
            <a:pPr lvl="2">
              <a:buFont typeface="Wingdings" pitchFamily="2" charset="2"/>
              <a:buChar char="§"/>
            </a:pPr>
            <a:r>
              <a:rPr dirty="0" sz="2200" lang="en-IN" smtClean="0">
                <a:latin typeface="Arial" pitchFamily="34" charset="0"/>
                <a:cs typeface="Arial" pitchFamily="34" charset="0"/>
              </a:rPr>
              <a:t> GANs are composed of two neural networks, a generator and a discriminator, which are trained simultaneously through adversarial training.</a:t>
            </a:r>
          </a:p>
          <a:p>
            <a:pPr lvl="2"/>
            <a:endParaRPr dirty="0" sz="2200" lang="en-IN" smtClean="0">
              <a:latin typeface="Arial" pitchFamily="34" charset="0"/>
              <a:cs typeface="Arial" pitchFamily="34" charset="0"/>
            </a:endParaRPr>
          </a:p>
          <a:p>
            <a:pPr lvl="2">
              <a:buFont typeface="Wingdings" pitchFamily="2" charset="2"/>
              <a:buChar char="§"/>
            </a:pPr>
            <a:r>
              <a:rPr dirty="0" sz="2200" lang="en-IN" smtClean="0"/>
              <a:t> </a:t>
            </a:r>
            <a:r>
              <a:rPr dirty="0" sz="2200" lang="en-IN" smtClean="0">
                <a:latin typeface="Arial" pitchFamily="34" charset="0"/>
                <a:cs typeface="Arial" pitchFamily="34" charset="0"/>
              </a:rPr>
              <a:t>GANs have been used for a variety of applications, including image generation, style transfer, super-resolution, and more.</a:t>
            </a:r>
            <a:endParaRPr dirty="0" sz="2200" lang="en-IN"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9296400" y="2438400"/>
            <a:ext cx="3533775" cy="3810000"/>
            <a:chOff x="8658225" y="2647950"/>
            <a:chExt cx="3533775" cy="381000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739775" y="829627"/>
            <a:ext cx="5954932" cy="778511"/>
          </a:xfrm>
          <a:prstGeom prst="rect"/>
        </p:spPr>
        <p:txBody>
          <a:bodyPr bIns="0" lIns="0" rIns="0" rtlCol="0" tIns="16510" vert="horz" wrap="square">
            <a:spAutoFit/>
          </a:bodyPr>
          <a:p>
            <a:pPr marL="12700">
              <a:lnSpc>
                <a:spcPct val="100000"/>
              </a:lnSpc>
              <a:spcBef>
                <a:spcPts val="130"/>
              </a:spcBef>
              <a:tabLst>
                <a:tab algn="l" pos="2642870"/>
              </a:tabLst>
            </a:pPr>
            <a:r>
              <a:rPr dirty="0" sz="4250" lang="en-US" smtClean="0"/>
              <a:t>GAN ARCHITECTURE</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2" name="Content Placeholder 3" descr="WhatsApp Image 2024-03-29 at 8.44.35 PM.jpeg"/>
          <p:cNvPicPr>
            <a:picLocks noChangeAspect="1"/>
          </p:cNvPicPr>
          <p:nvPr/>
        </p:nvPicPr>
        <p:blipFill>
          <a:blip xmlns:r="http://schemas.openxmlformats.org/officeDocument/2006/relationships" r:embed="rId3"/>
          <a:stretch>
            <a:fillRect/>
          </a:stretch>
        </p:blipFill>
        <p:spPr>
          <a:xfrm>
            <a:off x="914400" y="1676400"/>
            <a:ext cx="8530046" cy="385354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5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88010"/>
          </a:xfrm>
          <a:prstGeom prst="rect"/>
        </p:spPr>
        <p:txBody>
          <a:bodyPr bIns="0" lIns="0" rIns="0" rtlCol="0" tIns="16510" vert="horz" wrap="square">
            <a:spAutoFit/>
          </a:bodyPr>
          <a:p>
            <a:pPr marL="12700">
              <a:lnSpc>
                <a:spcPct val="100000"/>
              </a:lnSpc>
              <a:spcBef>
                <a:spcPts val="130"/>
              </a:spcBef>
            </a:pPr>
            <a:r>
              <a:rPr dirty="0" sz="3200" lang="en-US" smtClean="0"/>
              <a:t>OBJECTIVE</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58" name="Rectangle 8"/>
          <p:cNvSpPr/>
          <p:nvPr/>
        </p:nvSpPr>
        <p:spPr>
          <a:xfrm>
            <a:off x="1219200" y="1981200"/>
            <a:ext cx="7315200" cy="4003040"/>
          </a:xfrm>
          <a:prstGeom prst="rect"/>
        </p:spPr>
        <p:txBody>
          <a:bodyPr wrap="square">
            <a:spAutoFit/>
          </a:bodyPr>
          <a:p>
            <a:pPr>
              <a:buFont typeface="Wingdings" pitchFamily="2" charset="2"/>
              <a:buChar char="Ø"/>
            </a:pPr>
            <a:r>
              <a:rPr dirty="0" sz="2000" lang="en-IN"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dirty="0" sz="2000" lang="en-IN"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dirty="0" sz="2000" lang="en-IN"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dirty="0" sz="2000" lang="en-IN" smtClean="0">
                <a:latin typeface="Arial" pitchFamily="34" charset="0"/>
                <a:cs typeface="Arial" pitchFamily="34" charset="0"/>
              </a:rPr>
              <a:t>Through this adversarial process, the generator improves its ability to create realistic data, leading to the generation of high-quality synthetic data.</a:t>
            </a:r>
            <a:endParaRPr dirty="0" sz="2000" lang="en-IN">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010400" y="2057400"/>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661035"/>
          </a:xfrm>
          <a:prstGeom prst="rect"/>
        </p:spPr>
        <p:txBody>
          <a:bodyPr bIns="0" lIns="0" rIns="0" rtlCol="0" tIns="13335" vert="horz" wrap="square">
            <a:spAutoFit/>
          </a:bodyPr>
          <a:p>
            <a:pPr marL="12700">
              <a:lnSpc>
                <a:spcPct val="100000"/>
              </a:lnSpc>
              <a:spcBef>
                <a:spcPts val="105"/>
              </a:spcBef>
            </a:pPr>
            <a:r>
              <a:rPr dirty="0" sz="3600" lang="en-US" smtClean="0"/>
              <a:t>REAL TIME APPLICATION</a:t>
            </a:r>
            <a:endParaRPr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5" name="Rectangle 10"/>
          <p:cNvSpPr/>
          <p:nvPr/>
        </p:nvSpPr>
        <p:spPr>
          <a:xfrm>
            <a:off x="1676400" y="1905000"/>
            <a:ext cx="4419600" cy="2936240"/>
          </a:xfrm>
          <a:prstGeom prst="rect"/>
        </p:spPr>
        <p:txBody>
          <a:bodyPr wrap="square">
            <a:spAutoFit/>
          </a:bodyPr>
          <a:p>
            <a:pPr>
              <a:buClr>
                <a:schemeClr val="tx1"/>
              </a:buClr>
              <a:buFont typeface="Wingdings" pitchFamily="2" charset="2"/>
              <a:buChar char="Ø"/>
            </a:pPr>
            <a:r>
              <a:rPr dirty="0" sz="2000" lang="en-IN" smtClean="0">
                <a:latin typeface="Arial" pitchFamily="34" charset="0"/>
                <a:cs typeface="Arial" pitchFamily="34" charset="0"/>
              </a:rPr>
              <a:t>Image Editing and Augmentation*</a:t>
            </a:r>
          </a:p>
          <a:p>
            <a:pPr>
              <a:buClr>
                <a:schemeClr val="tx1"/>
              </a:buClr>
              <a:buFont typeface="Wingdings" pitchFamily="2" charset="2"/>
              <a:buChar char="Ø"/>
            </a:pPr>
            <a:r>
              <a:rPr dirty="0" sz="2000" lang="en-IN" smtClean="0">
                <a:latin typeface="Arial" pitchFamily="34" charset="0"/>
                <a:cs typeface="Arial" pitchFamily="34" charset="0"/>
              </a:rPr>
              <a:t>Medical Image Analysis</a:t>
            </a:r>
          </a:p>
          <a:p>
            <a:pPr>
              <a:buClrTx/>
              <a:buFont typeface="Wingdings" pitchFamily="2" charset="2"/>
              <a:buChar char="Ø"/>
            </a:pPr>
            <a:r>
              <a:rPr dirty="0" sz="2000" lang="en-IN" smtClean="0">
                <a:latin typeface="Arial" pitchFamily="34" charset="0"/>
                <a:cs typeface="Arial" pitchFamily="34" charset="0"/>
              </a:rPr>
              <a:t>Text-to-Image Synthesis</a:t>
            </a:r>
          </a:p>
          <a:p>
            <a:pPr>
              <a:buClrTx/>
              <a:buFont typeface="Wingdings" pitchFamily="2" charset="2"/>
              <a:buChar char="Ø"/>
            </a:pPr>
            <a:r>
              <a:rPr dirty="0" sz="2000" lang="en-IN" smtClean="0">
                <a:latin typeface="Arial" pitchFamily="34" charset="0"/>
                <a:cs typeface="Arial" pitchFamily="34" charset="0"/>
              </a:rPr>
              <a:t>Drug Discovery</a:t>
            </a:r>
          </a:p>
          <a:p>
            <a:pPr>
              <a:buClrTx/>
              <a:buFont typeface="Wingdings" pitchFamily="2" charset="2"/>
              <a:buChar char="Ø"/>
            </a:pPr>
            <a:r>
              <a:rPr dirty="0" sz="2000" lang="en-IN" smtClean="0">
                <a:latin typeface="Arial" pitchFamily="34" charset="0"/>
                <a:cs typeface="Arial" pitchFamily="34" charset="0"/>
              </a:rPr>
              <a:t>Video Generation and Prediction</a:t>
            </a:r>
          </a:p>
          <a:p>
            <a:pPr>
              <a:buClrTx/>
              <a:buFont typeface="Wingdings" pitchFamily="2" charset="2"/>
              <a:buChar char="Ø"/>
            </a:pPr>
            <a:r>
              <a:rPr dirty="0" sz="2000" lang="en-IN" smtClean="0">
                <a:latin typeface="Arial" pitchFamily="34" charset="0"/>
                <a:cs typeface="Arial" pitchFamily="34" charset="0"/>
              </a:rPr>
              <a:t>Anomaly Detection</a:t>
            </a:r>
          </a:p>
          <a:p>
            <a:pPr>
              <a:buClrTx/>
              <a:buFont typeface="Wingdings" pitchFamily="2" charset="2"/>
              <a:buChar char="Ø"/>
            </a:pPr>
            <a:r>
              <a:rPr dirty="0" sz="2000" lang="en-IN" smtClean="0">
                <a:latin typeface="Arial" pitchFamily="34" charset="0"/>
                <a:cs typeface="Arial" pitchFamily="34" charset="0"/>
              </a:rPr>
              <a:t>Style Transfer in Fashion</a:t>
            </a:r>
          </a:p>
          <a:p>
            <a:r>
              <a:rPr dirty="0" sz="2000" lang="en-IN" smtClean="0">
                <a:latin typeface="Arial" pitchFamily="34" charset="0"/>
                <a:cs typeface="Arial" pitchFamily="34" charset="0"/>
              </a:rPr>
              <a:t>Image Generation</a:t>
            </a:r>
            <a:endParaRPr dirty="0" sz="2000" lang="en-IN" smtClean="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9220200" y="3200400"/>
            <a:ext cx="2466975" cy="3419475"/>
          </a:xfrm>
          <a:prstGeom prst="rect"/>
        </p:spPr>
      </p:pic>
      <p:sp>
        <p:nvSpPr>
          <p:cNvPr id="1048670" name="object 7"/>
          <p:cNvSpPr txBox="1">
            <a:spLocks noGrp="1"/>
          </p:cNvSpPr>
          <p:nvPr>
            <p:ph type="title"/>
          </p:nvPr>
        </p:nvSpPr>
        <p:spPr>
          <a:xfrm>
            <a:off x="152400" y="609600"/>
            <a:ext cx="4800600" cy="778509"/>
          </a:xfrm>
          <a:prstGeom prst="rect"/>
        </p:spPr>
        <p:txBody>
          <a:bodyPr bIns="0" lIns="0" rIns="0" rtlCol="0" tIns="16510" vert="horz" wrap="square">
            <a:spAutoFit/>
          </a:bodyPr>
          <a:p>
            <a:pPr algn="ctr" marL="12700">
              <a:lnSpc>
                <a:spcPct val="100000"/>
              </a:lnSpc>
              <a:spcBef>
                <a:spcPts val="130"/>
              </a:spcBef>
            </a:pPr>
            <a:r>
              <a:rPr dirty="0" sz="4250" lang="en-US" smtClean="0"/>
              <a:t>GENERATOR</a:t>
            </a:r>
            <a:endParaRPr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72" name="Rectangle 8"/>
          <p:cNvSpPr/>
          <p:nvPr/>
        </p:nvSpPr>
        <p:spPr>
          <a:xfrm>
            <a:off x="1219200" y="2057400"/>
            <a:ext cx="7010400" cy="2580640"/>
          </a:xfrm>
          <a:prstGeom prst="rect"/>
        </p:spPr>
        <p:txBody>
          <a:bodyPr wrap="square">
            <a:spAutoFit/>
          </a:bodyPr>
          <a:p>
            <a:pPr>
              <a:buClr>
                <a:schemeClr val="tx1"/>
              </a:buClr>
              <a:buFont typeface="Arial" pitchFamily="34" charset="0"/>
              <a:buChar char="●"/>
            </a:pPr>
            <a:r>
              <a:rPr dirty="0" sz="2000" lang="en-IN"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dirty="0" sz="2000" lang="en-IN" smtClean="0">
              <a:latin typeface="Arial" pitchFamily="34" charset="0"/>
              <a:cs typeface="Arial" pitchFamily="34" charset="0"/>
            </a:endParaRPr>
          </a:p>
          <a:p>
            <a:pPr>
              <a:buClr>
                <a:schemeClr val="tx1"/>
              </a:buClr>
              <a:buFont typeface="Trebuchet MS" pitchFamily="34" charset="0"/>
              <a:buChar char="●"/>
            </a:pPr>
            <a:r>
              <a:rPr dirty="0" sz="2000" lang="en-IN" smtClean="0">
                <a:latin typeface="Arial" pitchFamily="34" charset="0"/>
                <a:cs typeface="Arial" pitchFamily="34" charset="0"/>
              </a:rPr>
              <a:t> It learns to map this noise to the data distribution of the training set, effectively creating new data that is similar to the real data. </a:t>
            </a:r>
            <a:endParaRPr dirty="0" sz="2000" lang="en-IN">
              <a:latin typeface="Arial" pitchFamily="34" charset="0"/>
              <a:cs typeface="Arial" pitchFamily="34" charset="0"/>
            </a:endParaRPr>
          </a:p>
        </p:txBody>
      </p:sp>
      <p:pic>
        <p:nvPicPr>
          <p:cNvPr id="2097167" name="object 6"/>
          <p:cNvPicPr>
            <a:picLocks/>
          </p:cNvPicPr>
          <p:nvPr/>
        </p:nvPicPr>
        <p:blipFill>
          <a:blip xmlns:r="http://schemas.openxmlformats.org/officeDocument/2006/relationships" r:embed="rId1" cstate="print"/>
          <a:stretch>
            <a:fillRect/>
          </a:stretch>
        </p:blipFill>
        <p:spPr>
          <a:xfrm>
            <a:off x="9372600" y="33528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7"/>
          <p:cNvSpPr txBox="1"/>
          <p:nvPr/>
        </p:nvSpPr>
        <p:spPr>
          <a:xfrm>
            <a:off x="739775" y="1367853"/>
            <a:ext cx="2811780" cy="330199"/>
          </a:xfrm>
          <a:prstGeom prst="rect"/>
        </p:spPr>
        <p:txBody>
          <a:bodyPr bIns="0" lIns="0" rIns="0" rtlCol="0" tIns="12700" vert="horz" wrap="square">
            <a:spAutoFit/>
          </a:bodyPr>
          <a:p>
            <a:pPr marL="12700">
              <a:lnSpc>
                <a:spcPct val="100000"/>
              </a:lnSpc>
              <a:spcBef>
                <a:spcPts val="100"/>
              </a:spcBef>
            </a:pPr>
            <a:endParaRPr sz="1800">
              <a:latin typeface="Trebuchet MS"/>
              <a:cs typeface="Trebuchet MS"/>
            </a:endParaRPr>
          </a:p>
        </p:txBody>
      </p:sp>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2097169" name="Content Placeholder 3" descr="WhatsApp Image 2024-03-29 at 9.15.58 PM.jpeg"/>
          <p:cNvPicPr>
            <a:picLocks noChangeAspect="1"/>
          </p:cNvPicPr>
          <p:nvPr/>
        </p:nvPicPr>
        <p:blipFill>
          <a:blip xmlns:r="http://schemas.openxmlformats.org/officeDocument/2006/relationships" r:embed="rId2"/>
          <a:stretch>
            <a:fillRect/>
          </a:stretch>
        </p:blipFill>
        <p:spPr>
          <a:xfrm>
            <a:off x="685800" y="1371600"/>
            <a:ext cx="8216537" cy="4101737"/>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dc:creator>M2103K19I</dc:creator>
  <cp:lastModifiedBy>user</cp:lastModifiedBy>
  <dcterms:created xsi:type="dcterms:W3CDTF">2024-04-02T18:12:43Z</dcterms:created>
  <dcterms:modified xsi:type="dcterms:W3CDTF">2024-04-04T07:09:31Z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9976b79f605840f495ccb97fee9232b7</vt:lpwstr>
  </property>
</Properties>
</file>