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59" r:id="rId3"/>
    <p:sldId id="276" r:id="rId4"/>
    <p:sldId id="295" r:id="rId5"/>
    <p:sldId id="260" r:id="rId6"/>
    <p:sldId id="288" r:id="rId7"/>
    <p:sldId id="268" r:id="rId8"/>
    <p:sldId id="303" r:id="rId9"/>
    <p:sldId id="305" r:id="rId10"/>
    <p:sldId id="278" r:id="rId11"/>
    <p:sldId id="316" r:id="rId12"/>
    <p:sldId id="269" r:id="rId13"/>
    <p:sldId id="309" r:id="rId14"/>
    <p:sldId id="310" r:id="rId15"/>
    <p:sldId id="281" r:id="rId16"/>
    <p:sldId id="282" r:id="rId17"/>
    <p:sldId id="318" r:id="rId18"/>
    <p:sldId id="317" r:id="rId19"/>
    <p:sldId id="279" r:id="rId20"/>
    <p:sldId id="280" r:id="rId21"/>
    <p:sldId id="312" r:id="rId22"/>
    <p:sldId id="313" r:id="rId23"/>
    <p:sldId id="314" r:id="rId24"/>
    <p:sldId id="315" r:id="rId25"/>
    <p:sldId id="277" r:id="rId26"/>
    <p:sldId id="299" r:id="rId27"/>
    <p:sldId id="296" r:id="rId28"/>
    <p:sldId id="297" r:id="rId29"/>
    <p:sldId id="298" r:id="rId30"/>
    <p:sldId id="308" r:id="rId31"/>
    <p:sldId id="311" r:id="rId32"/>
    <p:sldId id="283" r:id="rId33"/>
    <p:sldId id="306" r:id="rId34"/>
    <p:sldId id="289" r:id="rId35"/>
    <p:sldId id="290" r:id="rId36"/>
    <p:sldId id="291" r:id="rId37"/>
    <p:sldId id="271" r:id="rId38"/>
    <p:sldId id="294" r:id="rId39"/>
    <p:sldId id="273" r:id="rId40"/>
    <p:sldId id="292" r:id="rId41"/>
    <p:sldId id="293" r:id="rId42"/>
    <p:sldId id="286" r:id="rId43"/>
    <p:sldId id="287" r:id="rId44"/>
    <p:sldId id="301" r:id="rId45"/>
    <p:sldId id="302" r:id="rId46"/>
    <p:sldId id="307" r:id="rId47"/>
    <p:sldId id="274" r:id="rId48"/>
    <p:sldId id="304" r:id="rId49"/>
    <p:sldId id="300" r:id="rId50"/>
    <p:sldId id="26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ndit, Sunayana" initials="P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6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4878"/>
    </p:cViewPr>
  </p:sorterViewPr>
  <p:notesViewPr>
    <p:cSldViewPr snapToGrid="0" snapToObjects="1">
      <p:cViewPr varScale="1">
        <p:scale>
          <a:sx n="71" d="100"/>
          <a:sy n="71" d="100"/>
        </p:scale>
        <p:origin x="-33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13T15:40:46.194" idx="6">
    <p:pos x="10" y="10"/>
    <p:text>Add buttons screen shots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9908-617B-BF49-A2E9-3B1B0D8FAE5D}" type="datetimeFigureOut">
              <a:rPr lang="en-US" sz="1100" smtClean="0">
                <a:latin typeface="Arial"/>
                <a:cs typeface="Arial"/>
              </a:rPr>
              <a:t>6/9/2017</a:t>
            </a:fld>
            <a:endParaRPr lang="en-US" sz="110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993B-A685-0542-A46F-86195E30D474}" type="slidenum">
              <a:rPr lang="en-US" sz="1100" smtClean="0">
                <a:latin typeface="Arial"/>
                <a:cs typeface="Arial"/>
              </a:rPr>
              <a:t>‹#›</a:t>
            </a:fld>
            <a:endParaRPr lang="en-US"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534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/>
                <a:cs typeface="Arial"/>
              </a:defRPr>
            </a:lvl1pPr>
          </a:lstStyle>
          <a:p>
            <a:fld id="{4AC62C99-3A52-0940-89CD-C4B3EF0D7E84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/>
                <a:cs typeface="Arial"/>
              </a:defRPr>
            </a:lvl1pPr>
          </a:lstStyle>
          <a:p>
            <a:fld id="{E7F71CD5-1F1F-9C45-9A11-B6EE03518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71CD5-1F1F-9C45-9A11-B6EE03518A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595-BB60-2C46-A737-4287656CFD3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T-cover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3" y="1489911"/>
            <a:ext cx="3266626" cy="5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A247-A497-7B47-87C1-F6A8D21BC318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610-B000-024A-939A-4E2F4A59F228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C0-3F26-F949-A9BC-2684ED305670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4E5-EE99-4848-8E06-7B9E938635B5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6E35-2780-7849-84D3-39389E614D76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98" y="2396208"/>
            <a:ext cx="2829206" cy="3800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94761" y="2396208"/>
            <a:ext cx="2829206" cy="3800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1492" y="2396208"/>
            <a:ext cx="2829206" cy="3800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D3E8-6524-614F-9C83-F237C90697F8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Vertical Text Placeholder 2"/>
          <p:cNvSpPr>
            <a:spLocks noGrp="1"/>
          </p:cNvSpPr>
          <p:nvPr>
            <p:ph type="body" orient="vert" idx="21" hasCustomPrompt="1"/>
          </p:nvPr>
        </p:nvSpPr>
        <p:spPr>
          <a:xfrm>
            <a:off x="273898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  <p:sp>
        <p:nvSpPr>
          <p:cNvPr id="2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3378063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 hasCustomPrompt="1"/>
          </p:nvPr>
        </p:nvSpPr>
        <p:spPr>
          <a:xfrm>
            <a:off x="3194761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28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6314794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6131492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s-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57606"/>
            <a:ext cx="9144000" cy="1604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048836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6199"/>
            <a:ext cx="82296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0783-7A78-6D45-9C54-07BB021A28D5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 Copyright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048012"/>
            <a:ext cx="9144000" cy="1604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652225"/>
            <a:ext cx="9144000" cy="1604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ransparent-XO-logo-icon.png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6" y="731706"/>
            <a:ext cx="7524128" cy="5643096"/>
          </a:xfrm>
          <a:prstGeom prst="rect">
            <a:avLst/>
          </a:prstGeom>
        </p:spPr>
      </p:pic>
      <p:pic>
        <p:nvPicPr>
          <p:cNvPr id="17" name="Picture 16" descr="NEW-ZeOmega-Logo-no-taglin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  <p:sp>
        <p:nvSpPr>
          <p:cNvPr id="18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3173859"/>
            <a:ext cx="82296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Vertical Text Placeholder 2"/>
          <p:cNvSpPr>
            <a:spLocks noGrp="1"/>
          </p:cNvSpPr>
          <p:nvPr>
            <p:ph type="body" orient="vert" idx="14"/>
          </p:nvPr>
        </p:nvSpPr>
        <p:spPr>
          <a:xfrm>
            <a:off x="457200" y="4787163"/>
            <a:ext cx="8229600" cy="1340617"/>
          </a:xfrm>
        </p:spPr>
        <p:txBody>
          <a:bodyPr vert="horz"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64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3898" y="2396208"/>
            <a:ext cx="2829206" cy="3800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94761" y="2396208"/>
            <a:ext cx="2829206" cy="3800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1492" y="2396208"/>
            <a:ext cx="2829206" cy="3800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FFF-1E43-FA43-AD77-FBA60C8D78C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 Copyright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  <p:sp>
        <p:nvSpPr>
          <p:cNvPr id="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1" hasCustomPrompt="1"/>
          </p:nvPr>
        </p:nvSpPr>
        <p:spPr>
          <a:xfrm>
            <a:off x="273898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28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3378063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Vertical Text Placeholder 2"/>
          <p:cNvSpPr>
            <a:spLocks noGrp="1"/>
          </p:cNvSpPr>
          <p:nvPr>
            <p:ph type="body" orient="vert" idx="23" hasCustomPrompt="1"/>
          </p:nvPr>
        </p:nvSpPr>
        <p:spPr>
          <a:xfrm>
            <a:off x="3194761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30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6314794" y="2593474"/>
            <a:ext cx="2483853" cy="3449051"/>
          </a:xfrm>
        </p:spPr>
        <p:txBody>
          <a:bodyPr vert="horz">
            <a:normAutofit/>
          </a:bodyPr>
          <a:lstStyle>
            <a:lvl1pPr marL="165100" indent="-165100">
              <a:defRPr sz="2000">
                <a:solidFill>
                  <a:schemeClr val="bg1"/>
                </a:solidFill>
              </a:defRPr>
            </a:lvl1pPr>
            <a:lvl2pPr marL="455613" indent="-220663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1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6131492" y="1617579"/>
            <a:ext cx="2829206" cy="778629"/>
          </a:xfrm>
        </p:spPr>
        <p:txBody>
          <a:bodyPr vert="horz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Header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16390"/>
            <a:ext cx="7772400" cy="2569505"/>
          </a:xfrm>
        </p:spPr>
        <p:txBody>
          <a:bodyPr anchor="ctr" anchorCtr="0">
            <a:noAutofit/>
          </a:bodyPr>
          <a:lstStyle>
            <a:lvl1pPr algn="l">
              <a:defRPr sz="3200" b="0" i="1" cap="none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“Insert Quote Here”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796BEC-CA60-D846-83B8-16D16FC3B097}" type="datetime1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2015 Copyright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W-ZeOmega-Logo-no-tagline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30" y="261222"/>
            <a:ext cx="1801221" cy="2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W-ZeOmega-Logo-no-tagline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30" y="261222"/>
            <a:ext cx="1801221" cy="2978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722313" y="3970421"/>
            <a:ext cx="7772400" cy="17512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1" kern="1200" cap="none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1600" dirty="0" smtClean="0"/>
              <a:t>6200 Tennyson Parkway | Suite 200</a:t>
            </a:r>
          </a:p>
          <a:p>
            <a:r>
              <a:rPr lang="en-US" sz="1600" dirty="0" smtClean="0"/>
              <a:t>Plano, TX 75024 USA</a:t>
            </a:r>
          </a:p>
          <a:p>
            <a:endParaRPr lang="en-US" sz="1600" dirty="0" smtClean="0"/>
          </a:p>
          <a:p>
            <a:r>
              <a:rPr lang="en-US" sz="1600" dirty="0" smtClean="0"/>
              <a:t>Phone: 214.618.9880</a:t>
            </a:r>
            <a:endParaRPr lang="en-US" sz="1600" i="0" dirty="0" smtClean="0">
              <a:latin typeface="Arial"/>
              <a:cs typeface="Arial"/>
            </a:endParaRPr>
          </a:p>
          <a:p>
            <a:r>
              <a:rPr lang="en-US" sz="1600" i="1" dirty="0" err="1" smtClean="0">
                <a:latin typeface="Georgia"/>
                <a:cs typeface="Georgia"/>
              </a:rPr>
              <a:t>ZeOmega.com</a:t>
            </a:r>
            <a:endParaRPr lang="en-US" sz="1600" i="1" dirty="0">
              <a:latin typeface="Georgia"/>
              <a:cs typeface="Georgi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722313" y="2072109"/>
            <a:ext cx="7772400" cy="17512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1" kern="1200" cap="none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3200" dirty="0" smtClean="0"/>
              <a:t>Thank You.</a:t>
            </a:r>
            <a:endParaRPr lang="en-US" sz="3200" i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920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O-ppt-cover-imag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595-BB60-2C46-A737-4287656CFD3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3" y="1489911"/>
            <a:ext cx="3266626" cy="5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title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3146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00082"/>
            <a:ext cx="4470400" cy="14879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B4A-24D0-8747-82C8-1296AAE380FF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3" y="313491"/>
            <a:ext cx="1898313" cy="3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-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4528"/>
            <a:ext cx="7772400" cy="1362075"/>
          </a:xfrm>
        </p:spPr>
        <p:txBody>
          <a:bodyPr anchor="ctr" anchorCtr="0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49418"/>
            <a:ext cx="7772400" cy="1050372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BA2-F167-AB46-90AB-3C2BF25185A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nsparent-XO-logo-icon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08" y="2310430"/>
            <a:ext cx="7708203" cy="5781152"/>
          </a:xfrm>
          <a:prstGeom prst="rect">
            <a:avLst/>
          </a:prstGeom>
        </p:spPr>
      </p:pic>
      <p:pic>
        <p:nvPicPr>
          <p:cNvPr id="10" name="Picture 9" descr="NEW-ZeOmega-Logo-no-tagline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30" y="261222"/>
            <a:ext cx="1801221" cy="2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-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4528"/>
            <a:ext cx="7772400" cy="1362075"/>
          </a:xfrm>
        </p:spPr>
        <p:txBody>
          <a:bodyPr anchor="ctr" anchorCtr="0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49418"/>
            <a:ext cx="7772400" cy="1050372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BA2-F167-AB46-90AB-3C2BF25185A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nsparent-XO-logo-icon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08" y="2310430"/>
            <a:ext cx="7708203" cy="5781152"/>
          </a:xfrm>
          <a:prstGeom prst="rect">
            <a:avLst/>
          </a:prstGeom>
        </p:spPr>
      </p:pic>
      <p:pic>
        <p:nvPicPr>
          <p:cNvPr id="10" name="Picture 9" descr="NEW-ZeOmega-Logo-no-tagline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30" y="261222"/>
            <a:ext cx="1801221" cy="2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9DE6-CDDF-4C48-AC9E-6748478AE44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9DE6-CDDF-4C48-AC9E-6748478AE44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Gree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9DE6-CDDF-4C48-AC9E-6748478AE44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-ZeOmega-Logo-no-tag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8" y="274638"/>
            <a:ext cx="1813425" cy="2949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812632" y="1600200"/>
            <a:ext cx="4045951" cy="4525963"/>
          </a:xfrm>
          <a:prstGeom prst="rect">
            <a:avLst/>
          </a:prstGeom>
          <a:solidFill>
            <a:srgbClr val="5A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5025858" y="1760621"/>
            <a:ext cx="3660942" cy="409474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9198"/>
            <a:ext cx="1093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2C51-B666-DF4D-8088-DB8DB1F74440}" type="datetime1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737" y="61691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Copyright 2015 </a:t>
            </a:r>
            <a:r>
              <a:rPr lang="en-US" dirty="0" err="1" smtClean="0"/>
              <a:t>ZeOmega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691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76E-F68F-0446-B167-6BB3F5492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50" r:id="rId4"/>
    <p:sldLayoutId id="2147483651" r:id="rId5"/>
    <p:sldLayoutId id="2147483665" r:id="rId6"/>
    <p:sldLayoutId id="2147483652" r:id="rId7"/>
    <p:sldLayoutId id="2147483666" r:id="rId8"/>
    <p:sldLayoutId id="2147483667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61" r:id="rId15"/>
    <p:sldLayoutId id="2147483662" r:id="rId16"/>
    <p:sldLayoutId id="2147483663" r:id="rId17"/>
    <p:sldLayoutId id="2147483664" r:id="rId18"/>
    <p:sldLayoutId id="2147483668" r:id="rId1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1613"/>
            <a:ext cx="8229600" cy="4065887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74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Left Navigation Panel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6" y="1228725"/>
            <a:ext cx="1438098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0565" y="1228725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Jiva Entities under ACE and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2913"/>
          </a:xfrm>
        </p:spPr>
        <p:txBody>
          <a:bodyPr/>
          <a:lstStyle/>
          <a:p>
            <a:r>
              <a:rPr lang="en-US" dirty="0" smtClean="0"/>
              <a:t>Managing Content – List View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1" y="1227551"/>
            <a:ext cx="6899754" cy="3754091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Content – </a:t>
            </a:r>
            <a:r>
              <a:rPr lang="en-US" dirty="0" smtClean="0"/>
              <a:t>Tile </a:t>
            </a:r>
            <a:r>
              <a:rPr lang="en-US" dirty="0"/>
              <a:t>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1735"/>
            <a:ext cx="8229600" cy="3904643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View – Drag and Drop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232866"/>
            <a:ext cx="8229600" cy="404143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8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365"/>
          </a:xfrm>
        </p:spPr>
        <p:txBody>
          <a:bodyPr>
            <a:normAutofit/>
          </a:bodyPr>
          <a:lstStyle/>
          <a:p>
            <a:r>
              <a:rPr lang="en-US" dirty="0" smtClean="0"/>
              <a:t>Filter Entities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42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Filtering Entities in the Entity listing screen based on Status and Active Flag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057905"/>
            <a:ext cx="72485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1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365"/>
          </a:xfrm>
        </p:spPr>
        <p:txBody>
          <a:bodyPr>
            <a:normAutofit/>
          </a:bodyPr>
          <a:lstStyle/>
          <a:p>
            <a:r>
              <a:rPr lang="en-US" dirty="0" smtClean="0"/>
              <a:t>Who Reference 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6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Who references me option for every entity to view dependencies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60" y="2045531"/>
            <a:ext cx="8020202" cy="211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Fields for all Entities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Title – Title of the entity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Active – Entity active flag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Owner – Jiva or Client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Portals – Jiva portals (Nurse, Member and 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dirty="0" smtClean="0"/>
              <a:t>Entity Statuses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1537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Status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Draft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Published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Deleted</a:t>
            </a:r>
          </a:p>
          <a:p>
            <a:pPr marL="0" indent="0">
              <a:buNone/>
            </a:pPr>
            <a:r>
              <a:rPr lang="en-US" dirty="0" smtClean="0"/>
              <a:t>Active Flag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Active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Inactive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70" y="1285875"/>
            <a:ext cx="5500520" cy="22195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3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365"/>
          </a:xfrm>
        </p:spPr>
        <p:txBody>
          <a:bodyPr>
            <a:normAutofit/>
          </a:bodyPr>
          <a:lstStyle/>
          <a:p>
            <a:r>
              <a:rPr lang="en-US" dirty="0" smtClean="0"/>
              <a:t>Adding Entities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Adding Entities from the Add Entity menu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9" y="1815148"/>
            <a:ext cx="5124500" cy="42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ClicBank – </a:t>
            </a:r>
            <a:r>
              <a:rPr lang="en-US" dirty="0" smtClean="0">
                <a:solidFill>
                  <a:srgbClr val="0070C0"/>
                </a:solidFill>
              </a:rPr>
              <a:t>Cli</a:t>
            </a:r>
            <a:r>
              <a:rPr lang="en-US" dirty="0" smtClean="0"/>
              <a:t>nical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ontent </a:t>
            </a:r>
            <a:r>
              <a:rPr lang="en-US" dirty="0" smtClean="0">
                <a:solidFill>
                  <a:srgbClr val="0070C0"/>
                </a:solidFill>
              </a:rPr>
              <a:t>Bank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B4A-24D0-8747-82C8-1296AAE380FF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365"/>
          </a:xfrm>
        </p:spPr>
        <p:txBody>
          <a:bodyPr>
            <a:normAutofit/>
          </a:bodyPr>
          <a:lstStyle/>
          <a:p>
            <a:r>
              <a:rPr lang="en-US" dirty="0" smtClean="0"/>
              <a:t>Editing Entities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60906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Copying Entities from the Entity listing screen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300" dirty="0"/>
              <a:t>Editing Entities from the Entity listing screen</a:t>
            </a:r>
          </a:p>
          <a:p>
            <a:endParaRPr lang="en-US" sz="2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9" y="1673768"/>
            <a:ext cx="6486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4" y="4473196"/>
            <a:ext cx="8222065" cy="151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en-US" dirty="0" err="1" smtClean="0"/>
              <a:t>Careplan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7874"/>
            <a:ext cx="8229600" cy="4421965"/>
          </a:xfrm>
          <a:ln w="9525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Question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61" y="1171575"/>
            <a:ext cx="5943628" cy="4525963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0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Group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6" y="1247775"/>
            <a:ext cx="7656704" cy="4525963"/>
          </a:xfrm>
          <a:ln w="9525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Reference Questions in Question Groups and Assessments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7" y="1417639"/>
            <a:ext cx="6221663" cy="2040527"/>
          </a:xfrm>
          <a:ln w="12700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1" y="3539617"/>
            <a:ext cx="5438774" cy="2716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2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Different kinds of locks – Edit, Virtual, New and Workspace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When a user is editing an entity in a Workspace, the entity will be locked for other users.</a:t>
            </a:r>
            <a:endParaRPr lang="en-US" sz="23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When questions are being edited by a user, all </a:t>
            </a:r>
            <a:r>
              <a:rPr lang="en-US" sz="2300" dirty="0"/>
              <a:t>G</a:t>
            </a:r>
            <a:r>
              <a:rPr lang="en-US" sz="2300" dirty="0" smtClean="0"/>
              <a:t>roups/ Assessments associated with the question will be simultaneously locked for other users because of the mirror data structure.</a:t>
            </a:r>
            <a:endParaRPr lang="en-US" sz="23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When a group is being edited by a user, all questions in the group will not be available for editing for other users. (Per 2)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Viewing – Eye in the sky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9264"/>
            <a:ext cx="8229600" cy="402673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2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982"/>
            <a:ext cx="8229600" cy="1143000"/>
          </a:xfrm>
        </p:spPr>
        <p:txBody>
          <a:bodyPr/>
          <a:lstStyle/>
          <a:p>
            <a:r>
              <a:rPr lang="en-US" dirty="0" smtClean="0"/>
              <a:t>Advanced Editing – Add on the fly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34" y="3476625"/>
            <a:ext cx="5655641" cy="28194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990079"/>
            <a:ext cx="7019925" cy="2346929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1143000"/>
          </a:xfrm>
        </p:spPr>
        <p:txBody>
          <a:bodyPr/>
          <a:lstStyle/>
          <a:p>
            <a:r>
              <a:rPr lang="en-US" dirty="0" smtClean="0"/>
              <a:t>Advanced Editing – Edit on the fly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38210"/>
            <a:ext cx="5562600" cy="274823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2695"/>
            <a:ext cx="6200775" cy="248768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3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 dirty="0" smtClean="0"/>
              <a:t>Advanced Editing - </a:t>
            </a:r>
            <a:r>
              <a:rPr lang="en-US" dirty="0"/>
              <a:t>C</a:t>
            </a:r>
            <a:r>
              <a:rPr lang="en-US" dirty="0" smtClean="0"/>
              <a:t>opy on the fly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072588"/>
            <a:ext cx="4972953" cy="2451662"/>
          </a:xfrm>
          <a:ln w="9525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3552825"/>
            <a:ext cx="5438775" cy="27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About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ClicBank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37" y="1171575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ClicBank </a:t>
            </a:r>
            <a:r>
              <a:rPr lang="en-US" sz="2300" dirty="0"/>
              <a:t>is a web </a:t>
            </a:r>
            <a:r>
              <a:rPr lang="en-US" sz="2300" dirty="0" smtClean="0"/>
              <a:t>application developed </a:t>
            </a:r>
            <a:r>
              <a:rPr lang="en-US" sz="2300" dirty="0"/>
              <a:t>by ZeOmega for clinical content designers and Jiva configuration engineers. </a:t>
            </a: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Used </a:t>
            </a:r>
            <a:r>
              <a:rPr lang="en-US" sz="2300" dirty="0"/>
              <a:t>to create, modify and analyze sets of configuration entities such as Assessments, Care plans, Code tables and Sentinel Rules. </a:t>
            </a: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Import </a:t>
            </a:r>
            <a:r>
              <a:rPr lang="en-US" sz="2300" dirty="0"/>
              <a:t>and export configurations, for deployment in the field and sharing with other collaborators. </a:t>
            </a: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Designed </a:t>
            </a:r>
            <a:r>
              <a:rPr lang="en-US" sz="2300" dirty="0"/>
              <a:t>to run independently of Jiva, </a:t>
            </a:r>
            <a:r>
              <a:rPr lang="en-US" sz="2300" dirty="0" smtClean="0"/>
              <a:t>as it is </a:t>
            </a:r>
            <a:r>
              <a:rPr lang="en-US" sz="2300" dirty="0"/>
              <a:t>for the smaller audience of content creators while Jiva in production is for members, providers and caseworkers.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143000"/>
          </a:xfrm>
        </p:spPr>
        <p:txBody>
          <a:bodyPr/>
          <a:lstStyle/>
          <a:p>
            <a:r>
              <a:rPr lang="en-US" dirty="0" smtClean="0"/>
              <a:t>Saving and Cancelling 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37" y="1065213"/>
            <a:ext cx="8229600" cy="4525963"/>
          </a:xfrm>
        </p:spPr>
        <p:txBody>
          <a:bodyPr/>
          <a:lstStyle/>
          <a:p>
            <a:r>
              <a:rPr lang="en-US" dirty="0" smtClean="0"/>
              <a:t>Simple Case </a:t>
            </a:r>
          </a:p>
          <a:p>
            <a:pPr lvl="1"/>
            <a:r>
              <a:rPr lang="en-US" dirty="0" smtClean="0"/>
              <a:t>Cancelling new  </a:t>
            </a:r>
          </a:p>
          <a:p>
            <a:pPr lvl="1"/>
            <a:r>
              <a:rPr lang="en-US" dirty="0" smtClean="0"/>
              <a:t>Cancelling edits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Advanced Case</a:t>
            </a:r>
          </a:p>
          <a:p>
            <a:pPr lvl="1"/>
            <a:r>
              <a:rPr lang="en-US" dirty="0" smtClean="0"/>
              <a:t>Cancelling </a:t>
            </a:r>
            <a:r>
              <a:rPr lang="en-US" dirty="0"/>
              <a:t>Edits of edit on the fly questions when </a:t>
            </a:r>
            <a:r>
              <a:rPr lang="en-US" dirty="0" smtClean="0"/>
              <a:t>Assessment/Question </a:t>
            </a:r>
            <a:r>
              <a:rPr lang="en-US" dirty="0"/>
              <a:t>group edit is </a:t>
            </a:r>
            <a:r>
              <a:rPr lang="en-US" dirty="0" smtClean="0"/>
              <a:t>cancelled.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3" y="1217612"/>
            <a:ext cx="3600953" cy="724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3" y="2047824"/>
            <a:ext cx="3620005" cy="724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53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Editing – Removing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Consistency rules for removing choices- </a:t>
            </a:r>
          </a:p>
          <a:p>
            <a:pPr marL="857250" lvl="1" indent="-457200">
              <a:buAutoNum type="arabicPeriod"/>
            </a:pPr>
            <a:r>
              <a:rPr lang="en-US" dirty="0" smtClean="0"/>
              <a:t>Anytime </a:t>
            </a:r>
            <a:r>
              <a:rPr lang="en-US" dirty="0"/>
              <a:t>a choice is removed then the NRQs may also be removed if that choice is the last one to trigger the NRQ. </a:t>
            </a:r>
            <a:endParaRPr lang="en-US" dirty="0" smtClean="0"/>
          </a:p>
          <a:p>
            <a:pPr marL="857250" lvl="1" indent="-457200">
              <a:buAutoNum type="arabicPeriod"/>
            </a:pPr>
            <a:r>
              <a:rPr lang="en-US" dirty="0" smtClean="0"/>
              <a:t>System </a:t>
            </a:r>
            <a:r>
              <a:rPr lang="en-US" dirty="0"/>
              <a:t>warns the users in this situation and displays a message with the Assessment/Group that would be impacted when a choice is removed. </a:t>
            </a:r>
            <a:endParaRPr lang="en-US" dirty="0" smtClean="0"/>
          </a:p>
          <a:p>
            <a:pPr marL="857250" lvl="1" indent="-4572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goal is to move the effected NRQ’s to top level so they can be reconfigured later.  </a:t>
            </a:r>
            <a:endParaRPr lang="en-US" dirty="0" smtClean="0"/>
          </a:p>
          <a:p>
            <a:pPr marL="857250" lvl="1" indent="-457200"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other configuration information such as Trigger POC, Assessment or Group will be lost without warning. </a:t>
            </a:r>
            <a:endParaRPr lang="en-US" dirty="0" smtClean="0"/>
          </a:p>
          <a:p>
            <a:pPr marL="857250" lvl="1" indent="-4572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LOV choice is removed, any POC configuration information will also be lost without warning.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Publishing </a:t>
            </a:r>
            <a:r>
              <a:rPr lang="en-US" dirty="0" smtClean="0"/>
              <a:t>Entities without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154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Publish changes – Categorized but no dependencies selected.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012605"/>
            <a:ext cx="7962900" cy="33129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8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Publishing </a:t>
            </a:r>
            <a:r>
              <a:rPr lang="en-US" dirty="0" smtClean="0"/>
              <a:t>Entities with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704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Publish Dependencies – Categorized with dependent entities selected automatically when a parent entity is selected.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830"/>
            <a:ext cx="8343900" cy="4060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4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The </a:t>
            </a:r>
            <a:r>
              <a:rPr lang="en-US" sz="2300" dirty="0" smtClean="0"/>
              <a:t>Duplicates menu on </a:t>
            </a:r>
            <a:r>
              <a:rPr lang="en-US" sz="2300" dirty="0"/>
              <a:t>the workspace dashboard displays the number of entities that </a:t>
            </a:r>
            <a:r>
              <a:rPr lang="en-US" sz="2300" dirty="0" smtClean="0"/>
              <a:t>are duplicated</a:t>
            </a:r>
            <a:r>
              <a:rPr lang="en-US" sz="2300" dirty="0"/>
              <a:t>, along with the number of sets that are duplicated</a:t>
            </a:r>
            <a:r>
              <a:rPr lang="en-US" sz="2300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771775"/>
            <a:ext cx="6677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4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Duplicates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Replacing duplicate references - resolves duplicate entities by batch replacing a duplicate reference with desired entity and allows deactivating the duplicate.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2800350"/>
            <a:ext cx="409867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9" y="2809875"/>
            <a:ext cx="448151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1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Missing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The </a:t>
            </a:r>
            <a:r>
              <a:rPr lang="en-US" dirty="0" smtClean="0"/>
              <a:t>missing references menu displays </a:t>
            </a:r>
            <a:r>
              <a:rPr lang="en-US" dirty="0"/>
              <a:t>the number of entities </a:t>
            </a:r>
            <a:r>
              <a:rPr lang="en-US" dirty="0" smtClean="0"/>
              <a:t>referenced but the </a:t>
            </a:r>
            <a:r>
              <a:rPr lang="en-US" dirty="0"/>
              <a:t>entity definition is not </a:t>
            </a:r>
            <a:r>
              <a:rPr lang="en-US" dirty="0" smtClean="0"/>
              <a:t>imported/defined.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43227"/>
            <a:ext cx="7553325" cy="37181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Importing</a:t>
            </a:r>
            <a:r>
              <a:rPr lang="en-US" dirty="0" smtClean="0"/>
              <a:t> </a:t>
            </a:r>
            <a:r>
              <a:rPr lang="en-US" dirty="0">
                <a:latin typeface="+mn-lt"/>
              </a:rPr>
              <a:t>into ClicBank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05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 smtClean="0"/>
              <a:t>Import xls/xml configuration </a:t>
            </a:r>
            <a:r>
              <a:rPr lang="en-US" sz="2500" dirty="0"/>
              <a:t>files from </a:t>
            </a:r>
            <a:r>
              <a:rPr lang="en-US" sz="2500" dirty="0" smtClean="0"/>
              <a:t>Jiva into a Workspace.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 smtClean="0"/>
              <a:t>Files </a:t>
            </a:r>
            <a:r>
              <a:rPr lang="en-US" sz="2500" dirty="0"/>
              <a:t>can be imported in any order.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/>
              <a:t>File naming convention is </a:t>
            </a:r>
            <a:r>
              <a:rPr lang="en-US" sz="2500" dirty="0" smtClean="0"/>
              <a:t>required. </a:t>
            </a:r>
            <a:r>
              <a:rPr lang="en-US" sz="2500" dirty="0"/>
              <a:t>Example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/>
              <a:t>ACE_YYYY_MM_DD_Jiva_5_6_1.xls xls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 smtClean="0"/>
              <a:t>ACE_groups_YYYY_MM_DD_Jiva_5_6_1.xls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/>
              <a:t>POC_YYYY_MM_DD_Jiva_5_6_1.xls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 smtClean="0"/>
              <a:t>Trigger_YYYY_MM_DD_Jiva_5_6_1.xls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 smtClean="0"/>
              <a:t>action_YYYY_MM_DD_Jiva_5_6_1.xls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 smtClean="0"/>
              <a:t>activity_names_codetable_YYYY_MM_DD_Jiva_5_6_1.xls</a:t>
            </a:r>
            <a:endParaRPr lang="en-US" sz="25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dirty="0"/>
              <a:t>Downloadable Import logs are available for every file imported</a:t>
            </a:r>
            <a:r>
              <a:rPr lang="en-US" sz="2500" dirty="0" smtClean="0"/>
              <a:t>.</a:t>
            </a:r>
            <a:endParaRPr lang="en-US" sz="25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Importing into ClicBank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38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624806"/>
            <a:ext cx="66484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1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00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 smtClean="0"/>
              <a:t>List of Reports available (Complete or Partial)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Assessment Catalog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EBG Crosswalk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Questions Matrix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Questions Catalog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CAPs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Duplicates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Jiva Comparison Report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ClicBank Jiva </a:t>
            </a:r>
            <a:r>
              <a:rPr lang="en-US" sz="2500" dirty="0" smtClean="0"/>
              <a:t>Comparison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Fix </a:t>
            </a:r>
            <a:r>
              <a:rPr lang="en-US" sz="2500" dirty="0" err="1"/>
              <a:t>Codetable</a:t>
            </a:r>
            <a:r>
              <a:rPr lang="en-US" sz="2500" dirty="0"/>
              <a:t> </a:t>
            </a:r>
            <a:r>
              <a:rPr lang="en-US" sz="2500" dirty="0" smtClean="0"/>
              <a:t>owners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 smtClean="0"/>
              <a:t>Examples from ACFC content.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ClicBank (</a:t>
            </a:r>
            <a:r>
              <a:rPr lang="en-US" dirty="0" err="1" smtClean="0">
                <a:latin typeface="+mn-lt"/>
              </a:rPr>
              <a:t>cont</a:t>
            </a:r>
            <a:r>
              <a:rPr lang="en-US" dirty="0" smtClean="0">
                <a:latin typeface="+mn-lt"/>
              </a:rPr>
              <a:t>…)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>
            <a:normAutofit/>
          </a:bodyPr>
          <a:lstStyle/>
          <a:p>
            <a:r>
              <a:rPr lang="en-US" sz="2300" dirty="0"/>
              <a:t>The goal of ClicBank project is to enhance Jiva’s ability to manage complex, inter-related configurations in a distributed and collaborative </a:t>
            </a:r>
            <a:r>
              <a:rPr lang="en-US" sz="2300" dirty="0" smtClean="0"/>
              <a:t>environment, </a:t>
            </a:r>
            <a:r>
              <a:rPr lang="en-US" sz="2300" dirty="0"/>
              <a:t>full audit trail at a semantic level and automatic change log generation. </a:t>
            </a:r>
          </a:p>
          <a:p>
            <a:r>
              <a:rPr lang="en-US" sz="2300" dirty="0" smtClean="0"/>
              <a:t>Entities supported </a:t>
            </a:r>
          </a:p>
          <a:p>
            <a:pPr lvl="1"/>
            <a:r>
              <a:rPr lang="en-US" sz="2300" dirty="0" smtClean="0"/>
              <a:t>Current - Assessments</a:t>
            </a:r>
            <a:r>
              <a:rPr lang="en-US" sz="2300" dirty="0"/>
              <a:t>, Care plans, </a:t>
            </a:r>
            <a:r>
              <a:rPr lang="en-US" sz="2300" dirty="0" smtClean="0"/>
              <a:t>ACE dependent Code tables</a:t>
            </a:r>
          </a:p>
          <a:p>
            <a:pPr lvl="1"/>
            <a:r>
              <a:rPr lang="en-US" sz="2300" dirty="0" smtClean="0"/>
              <a:t>Future - Sentinel Rules, Reference tables, Decision tables and additional code tables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Exporting from ClicBank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05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The </a:t>
            </a:r>
            <a:r>
              <a:rPr lang="en-US" sz="2300" dirty="0" smtClean="0"/>
              <a:t>configurations  from ClicBank can be exported as Jiva compatible files.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smtClean="0"/>
              <a:t>Snapshots are required in the export screen to generate IDNs compatible with the targeted Jiva system.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smtClean="0"/>
              <a:t>All dependent entities are selected automatically and exported.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Exporting from </a:t>
            </a:r>
            <a:r>
              <a:rPr lang="en-US" dirty="0" smtClean="0">
                <a:latin typeface="+mn-lt"/>
              </a:rPr>
              <a:t>ClicBank for Jiva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069046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8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006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Snapshot is a </a:t>
            </a:r>
            <a:r>
              <a:rPr lang="en-US" sz="2300" dirty="0" smtClean="0"/>
              <a:t>read-only static </a:t>
            </a:r>
            <a:r>
              <a:rPr lang="en-US" sz="2300" dirty="0"/>
              <a:t>view of the selected Jiva </a:t>
            </a:r>
            <a:r>
              <a:rPr lang="en-US" sz="2300" dirty="0" smtClean="0"/>
              <a:t>database generated as an XML identities. </a:t>
            </a:r>
            <a:r>
              <a:rPr lang="en-US" sz="2300" dirty="0"/>
              <a:t>Snapshot </a:t>
            </a:r>
            <a:r>
              <a:rPr lang="en-US" sz="2300" dirty="0" smtClean="0"/>
              <a:t>identities include Title, IDN, Active </a:t>
            </a:r>
            <a:r>
              <a:rPr lang="en-US" sz="2300" dirty="0"/>
              <a:t>Flag</a:t>
            </a:r>
            <a:r>
              <a:rPr lang="en-US" sz="2300" dirty="0" smtClean="0"/>
              <a:t>, Code </a:t>
            </a:r>
            <a:r>
              <a:rPr lang="en-US" sz="2300" dirty="0"/>
              <a:t>(if any) and </a:t>
            </a:r>
            <a:r>
              <a:rPr lang="en-US" sz="2300" dirty="0" smtClean="0"/>
              <a:t>few </a:t>
            </a:r>
            <a:r>
              <a:rPr lang="en-US" sz="2300" dirty="0"/>
              <a:t>additional fields for </a:t>
            </a:r>
            <a:r>
              <a:rPr lang="en-US" sz="2300" dirty="0" smtClean="0"/>
              <a:t>other entities (parent).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smtClean="0"/>
              <a:t>Using snapshot</a:t>
            </a:r>
            <a:r>
              <a:rPr lang="en-US" sz="2300" dirty="0"/>
              <a:t>, ClicBank Exporter generates IDNs for the entities in ClicBank during the </a:t>
            </a:r>
            <a:r>
              <a:rPr lang="en-US" sz="2300" dirty="0" smtClean="0"/>
              <a:t>export.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smtClean="0"/>
              <a:t>Snapshot XML files can be moved between ClicBank instances when DB connection could not be established.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4" y="1258888"/>
            <a:ext cx="727687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Advanced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Export </a:t>
            </a:r>
            <a:r>
              <a:rPr lang="en-US" dirty="0">
                <a:latin typeface="+mn-lt"/>
              </a:rPr>
              <a:t>using Entity </a:t>
            </a:r>
            <a:r>
              <a:rPr lang="en-US" dirty="0" smtClean="0">
                <a:latin typeface="+mn-lt"/>
              </a:rPr>
              <a:t>XMLs for CB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065887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7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Advanced </a:t>
            </a:r>
            <a:r>
              <a:rPr lang="en-US" dirty="0" smtClean="0">
                <a:latin typeface="+mn-lt"/>
              </a:rPr>
              <a:t>CB Import </a:t>
            </a:r>
            <a:r>
              <a:rPr lang="en-US" dirty="0">
                <a:latin typeface="+mn-lt"/>
              </a:rPr>
              <a:t>using Trial XMLs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3991205"/>
          </a:xfrm>
          <a:ln w="12700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Refresh Workspace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dirty="0" smtClean="0"/>
              <a:t>Locks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Users and Roles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Site Objects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XML 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Roles and Permissions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7121"/>
            <a:ext cx="8229600" cy="4047545"/>
          </a:xfrm>
          <a:ln w="12700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Keeping ClicBank Updated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Puppet Installation (independent of Jiva Installation)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Agile process – New capabilities released every month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Releasing copy workspace and download workspace in our next release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Schema </a:t>
            </a:r>
            <a:r>
              <a:rPr lang="en-US" dirty="0" smtClean="0"/>
              <a:t>Evolution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Keeps file based schemas up-to-date.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Review ACFC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37" y="1219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80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ClicBank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37" y="1163855"/>
            <a:ext cx="8229600" cy="4525963"/>
          </a:xfrm>
        </p:spPr>
        <p:txBody>
          <a:bodyPr/>
          <a:lstStyle/>
          <a:p>
            <a:r>
              <a:rPr lang="en-US" sz="2300" dirty="0" smtClean="0"/>
              <a:t>Configuration and Managing Content</a:t>
            </a:r>
          </a:p>
          <a:p>
            <a:r>
              <a:rPr lang="en-US" sz="2300" dirty="0" smtClean="0"/>
              <a:t>Import/Export between ClicBank and Jiva</a:t>
            </a:r>
          </a:p>
          <a:p>
            <a:r>
              <a:rPr lang="en-US" sz="2300" dirty="0" smtClean="0"/>
              <a:t>Backward Compatibility with all Jiva versions</a:t>
            </a:r>
          </a:p>
          <a:p>
            <a:r>
              <a:rPr lang="en-US" sz="2300" dirty="0" smtClean="0"/>
              <a:t>Reporting</a:t>
            </a:r>
          </a:p>
          <a:p>
            <a:r>
              <a:rPr lang="en-US" sz="2300" dirty="0" smtClean="0"/>
              <a:t>Migration of Content</a:t>
            </a:r>
          </a:p>
          <a:p>
            <a:r>
              <a:rPr lang="en-US" sz="2300" dirty="0"/>
              <a:t>Versioning of Content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169198"/>
            <a:ext cx="1093537" cy="365125"/>
          </a:xfrm>
        </p:spPr>
        <p:txBody>
          <a:bodyPr/>
          <a:lstStyle/>
          <a:p>
            <a:fld id="{20796BEC-CA60-D846-83B8-16D16FC3B097}" type="datetime1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50737" y="6169198"/>
            <a:ext cx="2895600" cy="365125"/>
          </a:xfrm>
        </p:spPr>
        <p:txBody>
          <a:bodyPr/>
          <a:lstStyle/>
          <a:p>
            <a:r>
              <a:rPr lang="en-US" smtClean="0"/>
              <a:t>2015 Copyright ZeOmega.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9198"/>
            <a:ext cx="2133600" cy="365125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ClicBank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219200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Jiva </a:t>
            </a:r>
            <a:r>
              <a:rPr lang="en-US" dirty="0" smtClean="0"/>
              <a:t>file types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POC, ACE and Code tables </a:t>
            </a:r>
            <a:r>
              <a:rPr lang="en-US" dirty="0" smtClean="0"/>
              <a:t>– categorized as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Domains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Domains include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Entity types</a:t>
            </a:r>
            <a:r>
              <a:rPr lang="en-US" u="sng" dirty="0" smtClean="0"/>
              <a:t> </a:t>
            </a:r>
            <a:r>
              <a:rPr lang="en-US" dirty="0" smtClean="0"/>
              <a:t>and they are</a:t>
            </a:r>
          </a:p>
          <a:p>
            <a:pPr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POC</a:t>
            </a:r>
            <a:r>
              <a:rPr lang="en-US" dirty="0" smtClean="0"/>
              <a:t> includes Problem Categories, POC templates, Goal Classes, Interventions, Problems, Priorities, Goals and Barriers</a:t>
            </a:r>
          </a:p>
          <a:p>
            <a:pPr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ACE</a:t>
            </a:r>
            <a:r>
              <a:rPr lang="en-US" dirty="0" smtClean="0"/>
              <a:t> includes Attribute Values, Questions, Groups, Attributes, Assessment titles and Assessments</a:t>
            </a:r>
          </a:p>
          <a:p>
            <a:pPr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 tables </a:t>
            </a:r>
            <a:r>
              <a:rPr lang="en-US" dirty="0" smtClean="0"/>
              <a:t>includes Priority, Encounter Types, Goal Classes, Activity Names, Attachment File types, Assessment type. Code tables are read-only, cannot be edited except for Goal Classes and Interventions.</a:t>
            </a:r>
          </a:p>
          <a:p>
            <a:pPr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 </a:t>
            </a:r>
            <a:r>
              <a:rPr lang="en-US" dirty="0"/>
              <a:t>includes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Keywords, Code billing rows, Activities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n-US" dirty="0" smtClean="0"/>
              <a:t> is an item of specific Entity type.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Managing Entities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98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Create Entity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View Entity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Edit Entity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Copy Entity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Lock and Unlock Feature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References/Callers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/>
              <a:t>Managing Duplicate entity titles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ClicBank 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0386"/>
            <a:ext cx="8229600" cy="4044540"/>
          </a:xfrm>
          <a:ln w="9525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listing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1015"/>
            <a:ext cx="8229600" cy="4008982"/>
          </a:xfrm>
          <a:ln w="12700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73F-572C-494F-983A-D36BCA9814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ZeOmega.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76E-F68F-0446-B167-6BB3F549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eOmega 1">
      <a:dk1>
        <a:srgbClr val="303030"/>
      </a:dk1>
      <a:lt1>
        <a:srgbClr val="FFFFFF"/>
      </a:lt1>
      <a:dk2>
        <a:srgbClr val="303030"/>
      </a:dk2>
      <a:lt2>
        <a:srgbClr val="EEECE1"/>
      </a:lt2>
      <a:accent1>
        <a:srgbClr val="D55E1B"/>
      </a:accent1>
      <a:accent2>
        <a:srgbClr val="5A762B"/>
      </a:accent2>
      <a:accent3>
        <a:srgbClr val="E9A218"/>
      </a:accent3>
      <a:accent4>
        <a:srgbClr val="304D94"/>
      </a:accent4>
      <a:accent5>
        <a:srgbClr val="183186"/>
      </a:accent5>
      <a:accent6>
        <a:srgbClr val="C2331E"/>
      </a:accent6>
      <a:hlink>
        <a:srgbClr val="304D94"/>
      </a:hlink>
      <a:folHlink>
        <a:srgbClr val="D55E1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1594</Words>
  <Application>Microsoft Office PowerPoint</Application>
  <PresentationFormat>On-screen Show (4:3)</PresentationFormat>
  <Paragraphs>317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Algerian</vt:lpstr>
      <vt:lpstr>Arial</vt:lpstr>
      <vt:lpstr>Arial Narrow</vt:lpstr>
      <vt:lpstr>Georgia</vt:lpstr>
      <vt:lpstr>Office Theme</vt:lpstr>
      <vt:lpstr>PowerPoint Presentation</vt:lpstr>
      <vt:lpstr>ClicBank – Clinical Content Bank</vt:lpstr>
      <vt:lpstr>About ClicBank</vt:lpstr>
      <vt:lpstr>About ClicBank (cont…)</vt:lpstr>
      <vt:lpstr>ClicBank Objectives</vt:lpstr>
      <vt:lpstr>ClicBank Entities</vt:lpstr>
      <vt:lpstr>Managing Entities</vt:lpstr>
      <vt:lpstr>ClicBank Dashboard</vt:lpstr>
      <vt:lpstr>Workspace listing</vt:lpstr>
      <vt:lpstr>Workspace Dashboard</vt:lpstr>
      <vt:lpstr>Workspace Left Navigation Panel</vt:lpstr>
      <vt:lpstr>Managing Content – List View</vt:lpstr>
      <vt:lpstr>Managing Content – Tile View</vt:lpstr>
      <vt:lpstr>Tile View – Drag and Drop</vt:lpstr>
      <vt:lpstr>Filter Entities</vt:lpstr>
      <vt:lpstr>Who Reference Me</vt:lpstr>
      <vt:lpstr>Common Fields for all Entities </vt:lpstr>
      <vt:lpstr>Entity Statuses</vt:lpstr>
      <vt:lpstr>Adding Entities</vt:lpstr>
      <vt:lpstr>Editing Entities</vt:lpstr>
      <vt:lpstr>Editing Careplan example</vt:lpstr>
      <vt:lpstr>Editing Question example</vt:lpstr>
      <vt:lpstr>Editing Group Example</vt:lpstr>
      <vt:lpstr>Next Reference Questions in Question Groups and Assessments</vt:lpstr>
      <vt:lpstr>Lock Feature </vt:lpstr>
      <vt:lpstr>Advanced Viewing – Eye in the sky</vt:lpstr>
      <vt:lpstr>Advanced Editing – Add on the fly</vt:lpstr>
      <vt:lpstr>Advanced Editing – Edit on the fly</vt:lpstr>
      <vt:lpstr>Advanced Editing - Copy on the fly</vt:lpstr>
      <vt:lpstr>Saving and Cancelling Edits</vt:lpstr>
      <vt:lpstr>Advanced Editing – Removing Choices</vt:lpstr>
      <vt:lpstr>Publishing Entities without dependencies</vt:lpstr>
      <vt:lpstr>Publishing Entities with dependencies</vt:lpstr>
      <vt:lpstr>Duplicates</vt:lpstr>
      <vt:lpstr>Duplicates</vt:lpstr>
      <vt:lpstr>Missing References</vt:lpstr>
      <vt:lpstr>Importing into ClicBank</vt:lpstr>
      <vt:lpstr>Importing into ClicBank</vt:lpstr>
      <vt:lpstr>Reporting</vt:lpstr>
      <vt:lpstr>Exporting from ClicBank</vt:lpstr>
      <vt:lpstr>Exporting from ClicBank for Jiva</vt:lpstr>
      <vt:lpstr>Snapshots</vt:lpstr>
      <vt:lpstr>Snapshots</vt:lpstr>
      <vt:lpstr>Advanced Export using Entity XMLs for CB</vt:lpstr>
      <vt:lpstr>Advanced CB Import using Trial XMLs</vt:lpstr>
      <vt:lpstr>Other Advanced Topics</vt:lpstr>
      <vt:lpstr>Roles and Permissions</vt:lpstr>
      <vt:lpstr>Keeping ClicBank Updated </vt:lpstr>
      <vt:lpstr>Review ACFC Content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Santos</dc:creator>
  <cp:lastModifiedBy>Douglas Matzke</cp:lastModifiedBy>
  <cp:revision>228</cp:revision>
  <dcterms:created xsi:type="dcterms:W3CDTF">2015-06-29T15:50:31Z</dcterms:created>
  <dcterms:modified xsi:type="dcterms:W3CDTF">2017-06-09T13:38:12Z</dcterms:modified>
</cp:coreProperties>
</file>