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61" r:id="rId4"/>
    <p:sldId id="267" r:id="rId5"/>
    <p:sldId id="271" r:id="rId6"/>
    <p:sldId id="265" r:id="rId7"/>
    <p:sldId id="272" r:id="rId8"/>
    <p:sldId id="262" r:id="rId9"/>
    <p:sldId id="270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drashekar V Angadi" initials="CVA" lastIdx="1" clrIdx="0">
    <p:extLst>
      <p:ext uri="{19B8F6BF-5375-455C-9EA6-DF929625EA0E}">
        <p15:presenceInfo xmlns:p15="http://schemas.microsoft.com/office/powerpoint/2012/main" userId="S::achandrashekar@zeomega.com::86086a79-c22a-4880-9e8a-92f1770f9ac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DAD61-93C6-4083-9EE0-45B1097350C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B8951-6719-4D59-B8F0-1B11C43C0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63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7441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2622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5106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121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4080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607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1BD4-ABF6-4BC0-9D3B-7624F47FA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6FE46-6F43-4694-A138-59C40B58C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AA9E8-DBAF-4BBD-BB6B-A61139BD9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30A1-528E-4D3A-B404-7F6C1512BE7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2987F-5B4A-4E78-BF3B-405F2AAD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FDA40-EA91-4909-85EA-8CCA48A7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D69F-CC85-4584-A8F0-84164D9D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0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B124E-740B-4D30-B2B1-1411296B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3EC414-EDBA-42CE-9692-F2E116F8E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2E702-0BA0-457D-81AE-3FFB7F15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30A1-528E-4D3A-B404-7F6C1512BE7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D76D2-1252-4B9F-8ED4-DF96941A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1BE80-116C-4265-9EE5-68A23FB70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D69F-CC85-4584-A8F0-84164D9D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63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DFB275-F344-4E65-89A7-D11BD6C96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B9363E-C3E8-4752-BB80-417081ACA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323F0-CA04-42FB-8480-ACD85B81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30A1-528E-4D3A-B404-7F6C1512BE7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41404-4C8C-46B0-AAC5-0DB268CE3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20E07-26A9-4BFA-9CAC-9691ED21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D69F-CC85-4584-A8F0-84164D9D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71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09600" y="6169197"/>
            <a:ext cx="1458000" cy="36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33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2067649" y="6169197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33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737600" y="6169197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 sz="933" smtClean="0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rPr>
              <a:pPr>
                <a:buSzPct val="25000"/>
              </a:pPr>
              <a:t>‹#›</a:t>
            </a:fld>
            <a:endParaRPr lang="en" sz="933">
              <a:solidFill>
                <a:srgbClr val="8C8C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Shape 60" descr="PPT-cover-image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/>
          <p:nvPr/>
        </p:nvSpPr>
        <p:spPr>
          <a:xfrm>
            <a:off x="0" y="6096000"/>
            <a:ext cx="12192000" cy="76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Shape 62" descr="NEW-ZeOmega-Logo-no-taglin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5336" y="1489911"/>
            <a:ext cx="4355600" cy="53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209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2638-FECB-4BAA-B122-CB34F2F18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4FAA1-3AB1-40B3-8FBE-D086697BA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90718-0719-42BE-87D1-458D2F28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30A1-528E-4D3A-B404-7F6C1512BE7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2025C-8EF5-4FA2-94B7-DF122E30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B5133-1A33-4E55-91D3-AED855E88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D69F-CC85-4584-A8F0-84164D9D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49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702DE-3449-42A8-AE53-1AB59FD87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85884-7309-4CD8-9158-9D4610FF0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DA4A9-D1F6-45DC-A2C1-A35245A0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30A1-528E-4D3A-B404-7F6C1512BE7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5BEB0-B325-4176-8E3C-8FFF1F338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EB818-6FF6-466D-BD97-D2DB6340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D69F-CC85-4584-A8F0-84164D9D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9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6CF6C-CD64-4066-9E25-372B1FEB0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14911-EF53-4EDB-B94C-2B3FC03716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A59D3-6C94-496B-AE8C-B2D697DC2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D4BA3-BE77-4AA5-8B37-6A0DED225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30A1-528E-4D3A-B404-7F6C1512BE7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D6059-C520-4B81-B04C-C5F3DBE5E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1F799-D00E-481C-B17C-8B6F2412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D69F-CC85-4584-A8F0-84164D9D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6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FF27C-E671-47DF-9156-6C9A4F1DE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2C6A2-52A7-4C5D-BE27-F9FF7C093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8ABCD-72E8-403F-BAFC-28D87CC3F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600B92-EB41-4DD4-A879-D16B29C1E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FD347-FC03-41BA-8EA1-6C97DA8F8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6B1553-B4E1-4EF1-900C-EFF845C9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30A1-528E-4D3A-B404-7F6C1512BE7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2AE5FA-F7AD-4A1C-8EDB-C2B7237CC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7E2D9B-CACD-4D4B-9CE6-3078108C6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D69F-CC85-4584-A8F0-84164D9D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1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37C3-609A-4C05-9091-1CEDA2126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17D366-F106-492E-A9C9-300DBA5F9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30A1-528E-4D3A-B404-7F6C1512BE7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91F74-7EA7-4014-94A0-525026E49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D80E2-0EC0-4BCF-8890-85D56E56F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D69F-CC85-4584-A8F0-84164D9D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6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D3D678-2576-49D8-B108-391184FD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30A1-528E-4D3A-B404-7F6C1512BE7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76628-8175-44E8-8322-B2AC24731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285D2-B41E-4C30-8A17-581ACE8FE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D69F-CC85-4584-A8F0-84164D9D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1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574CE-7F26-4054-9300-47B1A4F13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141C5-6E41-4279-A64B-B317F6FAA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B1E82-D9AD-4179-A213-1DC298715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A65A0-616D-4E61-A3B1-3FDFF01D3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30A1-528E-4D3A-B404-7F6C1512BE7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12FB8-BA6E-44A2-A473-210BA7A6C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40EBD-6DC4-4A86-AB50-7A1CC4A77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D69F-CC85-4584-A8F0-84164D9D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7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A7801-5293-40AC-B78D-5CB6704C6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F3A381-C275-4D9F-ABC7-77EAC1269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D8A32-EA21-4203-9BE4-3611E033A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87007-021D-4D01-BA66-8624BC810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30A1-528E-4D3A-B404-7F6C1512BE7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9D259-1991-49C9-866E-DC195E2C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E852B-609C-442C-BDC7-CF4990C43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D69F-CC85-4584-A8F0-84164D9D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5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24966-D305-4300-8ACD-C8277523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B8D20-8F20-4E65-8455-4A6CF293E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0C106-16E3-4609-98BB-158A750D9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630A1-528E-4D3A-B404-7F6C1512BE7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DDABB-E1FF-4AE8-9A2E-B6311E5EF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51FD1-1DF3-4159-9E02-9BA32ED0D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0D69F-CC85-4584-A8F0-84164D9D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lipart.org/detail/174534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en/computer-user-icon-peolpe-avatar-1331579/" TargetMode="Externa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lipart.org/detail/174534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lipart.org/detail/174534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en/computer-user-icon-peolpe-avatar-1331579/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6DCF013-C706-4A46-84BA-AA8AFDA42170}"/>
              </a:ext>
            </a:extLst>
          </p:cNvPr>
          <p:cNvSpPr/>
          <p:nvPr/>
        </p:nvSpPr>
        <p:spPr>
          <a:xfrm>
            <a:off x="2870200" y="4220878"/>
            <a:ext cx="3124200" cy="104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EB531-B12D-4DD1-9C5B-C66F8F024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65954" cy="77745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CD setup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17BD2325-C870-47DC-9116-050F462B044E}"/>
              </a:ext>
            </a:extLst>
          </p:cNvPr>
          <p:cNvSpPr/>
          <p:nvPr/>
        </p:nvSpPr>
        <p:spPr>
          <a:xfrm>
            <a:off x="4559677" y="4317117"/>
            <a:ext cx="1269677" cy="72828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JFrog</a:t>
            </a:r>
            <a:endParaRPr lang="en-US" sz="1400" dirty="0"/>
          </a:p>
          <a:p>
            <a:pPr algn="ctr"/>
            <a:r>
              <a:rPr lang="en-US" sz="1400" dirty="0"/>
              <a:t>Registry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C11C19-FA1A-4454-B82C-AF13D37F922F}"/>
              </a:ext>
            </a:extLst>
          </p:cNvPr>
          <p:cNvSpPr/>
          <p:nvPr/>
        </p:nvSpPr>
        <p:spPr>
          <a:xfrm>
            <a:off x="3646584" y="2459768"/>
            <a:ext cx="1430357" cy="757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</a:t>
            </a:r>
          </a:p>
          <a:p>
            <a:pPr algn="ctr"/>
            <a:r>
              <a:rPr lang="en-US" dirty="0"/>
              <a:t>Master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451244-A0CD-4147-8B6A-173DC80C8315}"/>
              </a:ext>
            </a:extLst>
          </p:cNvPr>
          <p:cNvSpPr/>
          <p:nvPr/>
        </p:nvSpPr>
        <p:spPr>
          <a:xfrm>
            <a:off x="1013555" y="2523783"/>
            <a:ext cx="1430357" cy="52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Selenium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C477D8D8-0EBA-4F57-94ED-8385C3F28395}"/>
              </a:ext>
            </a:extLst>
          </p:cNvPr>
          <p:cNvSpPr/>
          <p:nvPr/>
        </p:nvSpPr>
        <p:spPr>
          <a:xfrm>
            <a:off x="3011743" y="4317966"/>
            <a:ext cx="1269681" cy="72828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Jiva</a:t>
            </a:r>
            <a:r>
              <a:rPr lang="en-US" sz="1400" dirty="0"/>
              <a:t> DB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75C45B-156D-4D8A-A66E-49505E566672}"/>
              </a:ext>
            </a:extLst>
          </p:cNvPr>
          <p:cNvCxnSpPr>
            <a:cxnSpLocks/>
          </p:cNvCxnSpPr>
          <p:nvPr/>
        </p:nvCxnSpPr>
        <p:spPr>
          <a:xfrm>
            <a:off x="4379204" y="3594100"/>
            <a:ext cx="0" cy="5603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BB0BFAC-53FB-424A-B68F-67A462B51656}"/>
              </a:ext>
            </a:extLst>
          </p:cNvPr>
          <p:cNvCxnSpPr>
            <a:cxnSpLocks/>
          </p:cNvCxnSpPr>
          <p:nvPr/>
        </p:nvCxnSpPr>
        <p:spPr>
          <a:xfrm flipH="1">
            <a:off x="5142370" y="2241971"/>
            <a:ext cx="953630" cy="2387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F3EE7A2-1B52-49A3-9AC3-60118B1DF4A1}"/>
              </a:ext>
            </a:extLst>
          </p:cNvPr>
          <p:cNvSpPr/>
          <p:nvPr/>
        </p:nvSpPr>
        <p:spPr>
          <a:xfrm>
            <a:off x="6279613" y="1431360"/>
            <a:ext cx="1430356" cy="525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Kubernetes</a:t>
            </a:r>
          </a:p>
          <a:p>
            <a:pPr algn="ctr"/>
            <a:r>
              <a:rPr lang="en-US" sz="1400" dirty="0"/>
              <a:t>Node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DC2428-0748-48F5-8639-1F9130EB0120}"/>
              </a:ext>
            </a:extLst>
          </p:cNvPr>
          <p:cNvCxnSpPr>
            <a:cxnSpLocks/>
          </p:cNvCxnSpPr>
          <p:nvPr/>
        </p:nvCxnSpPr>
        <p:spPr>
          <a:xfrm flipH="1">
            <a:off x="2478628" y="3052503"/>
            <a:ext cx="1071104" cy="3665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D103E2-2C51-44F9-8BE6-EC9F889AC39F}"/>
              </a:ext>
            </a:extLst>
          </p:cNvPr>
          <p:cNvCxnSpPr>
            <a:cxnSpLocks/>
          </p:cNvCxnSpPr>
          <p:nvPr/>
        </p:nvCxnSpPr>
        <p:spPr>
          <a:xfrm flipH="1">
            <a:off x="2490279" y="2799334"/>
            <a:ext cx="10429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A41D489-C365-43DC-BA31-C08BA643B20A}"/>
              </a:ext>
            </a:extLst>
          </p:cNvPr>
          <p:cNvCxnSpPr>
            <a:cxnSpLocks/>
          </p:cNvCxnSpPr>
          <p:nvPr/>
        </p:nvCxnSpPr>
        <p:spPr>
          <a:xfrm flipH="1">
            <a:off x="7940407" y="2178747"/>
            <a:ext cx="6252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A picture containing light, clock&#10;&#10;Description automatically generated">
            <a:extLst>
              <a:ext uri="{FF2B5EF4-FFF2-40B4-BE49-F238E27FC236}">
                <a16:creationId xmlns:a16="http://schemas.microsoft.com/office/drawing/2014/main" id="{E5D9C61E-A176-4F49-8231-6C2FFD9B3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52096" y="4270433"/>
            <a:ext cx="827794" cy="78685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627CDA6-4250-4EEE-B2DD-B8D4845B9428}"/>
              </a:ext>
            </a:extLst>
          </p:cNvPr>
          <p:cNvSpPr/>
          <p:nvPr/>
        </p:nvSpPr>
        <p:spPr>
          <a:xfrm>
            <a:off x="6279613" y="2053338"/>
            <a:ext cx="1430356" cy="525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Kubernetes</a:t>
            </a:r>
          </a:p>
          <a:p>
            <a:pPr algn="ctr"/>
            <a:r>
              <a:rPr lang="en-US" sz="1400" dirty="0"/>
              <a:t>Node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3427BC-AC72-4300-AB50-EC7E9F11EF0B}"/>
              </a:ext>
            </a:extLst>
          </p:cNvPr>
          <p:cNvSpPr/>
          <p:nvPr/>
        </p:nvSpPr>
        <p:spPr>
          <a:xfrm>
            <a:off x="6295224" y="2675316"/>
            <a:ext cx="1430356" cy="525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Kubernetes</a:t>
            </a:r>
          </a:p>
          <a:p>
            <a:pPr algn="ctr"/>
            <a:r>
              <a:rPr lang="en-US" sz="1400" dirty="0"/>
              <a:t>Node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914202-CE20-4BBC-9F98-A9396FA3A3C4}"/>
              </a:ext>
            </a:extLst>
          </p:cNvPr>
          <p:cNvSpPr/>
          <p:nvPr/>
        </p:nvSpPr>
        <p:spPr>
          <a:xfrm>
            <a:off x="3549732" y="1333500"/>
            <a:ext cx="4336508" cy="2095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8E3928C-3869-4D45-A705-BA8DFCED7C57}"/>
              </a:ext>
            </a:extLst>
          </p:cNvPr>
          <p:cNvSpPr/>
          <p:nvPr/>
        </p:nvSpPr>
        <p:spPr>
          <a:xfrm>
            <a:off x="8619780" y="1523802"/>
            <a:ext cx="771023" cy="1362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LB </a:t>
            </a:r>
            <a:r>
              <a:rPr lang="en-US" sz="1400" dirty="0" err="1"/>
              <a:t>nginx</a:t>
            </a:r>
            <a:r>
              <a:rPr lang="en-US" sz="1400" dirty="0"/>
              <a:t> Ingress</a:t>
            </a:r>
          </a:p>
          <a:p>
            <a:pPr algn="ctr"/>
            <a:endParaRPr lang="en-US" sz="1400" dirty="0"/>
          </a:p>
        </p:txBody>
      </p:sp>
      <p:pic>
        <p:nvPicPr>
          <p:cNvPr id="34" name="Content Placeholder 33" descr="End-Users">
            <a:extLst>
              <a:ext uri="{FF2B5EF4-FFF2-40B4-BE49-F238E27FC236}">
                <a16:creationId xmlns:a16="http://schemas.microsoft.com/office/drawing/2014/main" id="{ACB4A184-7FE1-4A0D-A311-9EC9642B7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070176" y="1806127"/>
            <a:ext cx="1108269" cy="940296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2AD43C-BA4D-4D3C-9388-0E3F25EC9946}"/>
              </a:ext>
            </a:extLst>
          </p:cNvPr>
          <p:cNvCxnSpPr>
            <a:cxnSpLocks/>
          </p:cNvCxnSpPr>
          <p:nvPr/>
        </p:nvCxnSpPr>
        <p:spPr>
          <a:xfrm flipH="1">
            <a:off x="9563397" y="2178747"/>
            <a:ext cx="4178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3F865B-B3A0-450E-B4E1-96EC5D0A6A04}"/>
              </a:ext>
            </a:extLst>
          </p:cNvPr>
          <p:cNvSpPr txBox="1"/>
          <p:nvPr/>
        </p:nvSpPr>
        <p:spPr>
          <a:xfrm>
            <a:off x="10355853" y="2790893"/>
            <a:ext cx="8483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End-Users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61A775-2037-4381-BEF8-6D7258020F57}"/>
              </a:ext>
            </a:extLst>
          </p:cNvPr>
          <p:cNvSpPr txBox="1"/>
          <p:nvPr/>
        </p:nvSpPr>
        <p:spPr>
          <a:xfrm>
            <a:off x="943764" y="5106845"/>
            <a:ext cx="1414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Deployment Engineer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B34D0C-714F-4870-B529-9EAF46D0F59A}"/>
              </a:ext>
            </a:extLst>
          </p:cNvPr>
          <p:cNvSpPr/>
          <p:nvPr/>
        </p:nvSpPr>
        <p:spPr>
          <a:xfrm>
            <a:off x="1013555" y="3419045"/>
            <a:ext cx="1430357" cy="375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Rancher</a:t>
            </a:r>
          </a:p>
          <a:p>
            <a:pPr algn="ctr"/>
            <a:endParaRPr lang="en-US" sz="14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96470B7-E66F-4C43-9610-64D43BCAB6F7}"/>
              </a:ext>
            </a:extLst>
          </p:cNvPr>
          <p:cNvCxnSpPr>
            <a:cxnSpLocks/>
          </p:cNvCxnSpPr>
          <p:nvPr/>
        </p:nvCxnSpPr>
        <p:spPr>
          <a:xfrm>
            <a:off x="1650998" y="3804419"/>
            <a:ext cx="0" cy="4164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253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09600" y="1417649"/>
            <a:ext cx="10972800" cy="4526000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t" anchorCtr="0">
            <a:noAutofit/>
          </a:bodyPr>
          <a:lstStyle/>
          <a:p>
            <a:pPr indent="-457189" algn="ctr">
              <a:buSzPct val="133333"/>
              <a:buNone/>
            </a:pPr>
            <a:endParaRPr lang="en-US" sz="2400" dirty="0"/>
          </a:p>
          <a:p>
            <a:pPr indent="-457189" algn="ctr">
              <a:buSzPct val="133333"/>
              <a:buNone/>
            </a:pPr>
            <a:endParaRPr lang="en-US" sz="2400" dirty="0"/>
          </a:p>
          <a:p>
            <a:pPr indent="-457189" algn="ctr">
              <a:buSzPct val="133333"/>
              <a:buNone/>
            </a:pPr>
            <a:endParaRPr lang="en-US" sz="2400" dirty="0"/>
          </a:p>
          <a:p>
            <a:pPr indent="-457189" algn="ctr">
              <a:buSzPct val="133333"/>
              <a:buNone/>
            </a:pPr>
            <a:endParaRPr lang="en-US" sz="2400" dirty="0"/>
          </a:p>
          <a:p>
            <a:pPr indent="-457189" algn="ctr">
              <a:buSzPct val="133333"/>
              <a:buNone/>
            </a:pPr>
            <a:r>
              <a:rPr lang="en-US" sz="3600" dirty="0"/>
              <a:t>Q &amp; A</a:t>
            </a:r>
          </a:p>
          <a:p>
            <a:pPr indent="-457189">
              <a:buSzPct val="133333"/>
              <a:buNone/>
            </a:pPr>
            <a:endParaRPr lang="en-US" sz="2400" dirty="0"/>
          </a:p>
        </p:txBody>
      </p:sp>
      <p:sp>
        <p:nvSpPr>
          <p:cNvPr id="274" name="Shape 274"/>
          <p:cNvSpPr txBox="1">
            <a:spLocks noGrp="1"/>
          </p:cNvSpPr>
          <p:nvPr>
            <p:ph type="dt" idx="10"/>
          </p:nvPr>
        </p:nvSpPr>
        <p:spPr>
          <a:xfrm>
            <a:off x="609600" y="6169197"/>
            <a:ext cx="1458000" cy="365200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ctr" anchorCtr="0">
            <a:noAutofit/>
          </a:bodyPr>
          <a:lstStyle/>
          <a:p>
            <a:pPr>
              <a:buSzPct val="25000"/>
            </a:pPr>
            <a:r>
              <a:rPr lang="en" sz="933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rPr>
              <a:t>7/5/2016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ftr" idx="11"/>
          </p:nvPr>
        </p:nvSpPr>
        <p:spPr>
          <a:xfrm>
            <a:off x="2067649" y="6169197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ctr" anchorCtr="0">
            <a:noAutofit/>
          </a:bodyPr>
          <a:lstStyle/>
          <a:p>
            <a:pPr>
              <a:buSzPct val="25000"/>
            </a:pPr>
            <a:r>
              <a:rPr lang="en" sz="933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rPr>
              <a:t>Copyright 2015 ZeOmega. All Rights Reserved.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8737600" y="6169197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 sz="933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rPr>
              <a:pPr>
                <a:buSzPct val="25000"/>
              </a:pPr>
              <a:t>11</a:t>
            </a:fld>
            <a:endParaRPr lang="en" sz="933">
              <a:solidFill>
                <a:srgbClr val="8C8C8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34806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09600" y="1417649"/>
            <a:ext cx="10972800" cy="4526000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t" anchorCtr="0">
            <a:noAutofit/>
          </a:bodyPr>
          <a:lstStyle/>
          <a:p>
            <a:pPr indent="-457189" algn="ctr">
              <a:buSzPct val="133333"/>
              <a:buNone/>
            </a:pPr>
            <a:endParaRPr lang="en-US" sz="2400" dirty="0"/>
          </a:p>
          <a:p>
            <a:pPr indent="-457189" algn="ctr">
              <a:buSzPct val="133333"/>
              <a:buNone/>
            </a:pPr>
            <a:endParaRPr lang="en-US" sz="2400" dirty="0"/>
          </a:p>
          <a:p>
            <a:pPr indent="-457189" algn="ctr">
              <a:buSzPct val="133333"/>
              <a:buNone/>
            </a:pPr>
            <a:endParaRPr lang="en-US" sz="2400" dirty="0"/>
          </a:p>
          <a:p>
            <a:pPr indent="-457189" algn="ctr">
              <a:buSzPct val="133333"/>
              <a:buNone/>
            </a:pPr>
            <a:endParaRPr lang="en-US" sz="2400" dirty="0"/>
          </a:p>
          <a:p>
            <a:pPr indent="-457189" algn="ctr">
              <a:buSzPct val="133333"/>
              <a:buNone/>
            </a:pPr>
            <a:r>
              <a:rPr lang="en-US" sz="3600" dirty="0"/>
              <a:t>Thanks</a:t>
            </a:r>
          </a:p>
          <a:p>
            <a:pPr indent="-457189">
              <a:buSzPct val="133333"/>
              <a:buNone/>
            </a:pPr>
            <a:endParaRPr lang="en-US" sz="2400" dirty="0"/>
          </a:p>
        </p:txBody>
      </p:sp>
      <p:sp>
        <p:nvSpPr>
          <p:cNvPr id="274" name="Shape 274"/>
          <p:cNvSpPr txBox="1">
            <a:spLocks noGrp="1"/>
          </p:cNvSpPr>
          <p:nvPr>
            <p:ph type="dt" idx="10"/>
          </p:nvPr>
        </p:nvSpPr>
        <p:spPr>
          <a:xfrm>
            <a:off x="609600" y="6169197"/>
            <a:ext cx="1458000" cy="365200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ctr" anchorCtr="0">
            <a:noAutofit/>
          </a:bodyPr>
          <a:lstStyle/>
          <a:p>
            <a:pPr>
              <a:buSzPct val="25000"/>
            </a:pPr>
            <a:r>
              <a:rPr lang="en" sz="933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rPr>
              <a:t>7/5/2016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ftr" idx="11"/>
          </p:nvPr>
        </p:nvSpPr>
        <p:spPr>
          <a:xfrm>
            <a:off x="2067649" y="6169197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ctr" anchorCtr="0">
            <a:noAutofit/>
          </a:bodyPr>
          <a:lstStyle/>
          <a:p>
            <a:pPr>
              <a:buSzPct val="25000"/>
            </a:pPr>
            <a:r>
              <a:rPr lang="en" sz="933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rPr>
              <a:t>Copyright 2015 ZeOmega. All Rights Reserved.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8737600" y="6169197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 sz="933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rPr>
              <a:pPr>
                <a:buSzPct val="25000"/>
              </a:pPr>
              <a:t>12</a:t>
            </a:fld>
            <a:endParaRPr lang="en" sz="933">
              <a:solidFill>
                <a:srgbClr val="8C8C8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05683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ctrTitle"/>
          </p:nvPr>
        </p:nvSpPr>
        <p:spPr>
          <a:xfrm>
            <a:off x="914400" y="2531464"/>
            <a:ext cx="10363200" cy="1470024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ctr" anchorCtr="0">
            <a:noAutofit/>
          </a:bodyPr>
          <a:lstStyle/>
          <a:p>
            <a:pPr>
              <a:buSzPct val="25000"/>
            </a:pPr>
            <a:r>
              <a:rPr lang="en-IN" dirty="0"/>
              <a:t>Jiva CI and CD</a:t>
            </a:r>
            <a:endParaRPr lang="en" dirty="0"/>
          </a:p>
        </p:txBody>
      </p:sp>
      <p:sp>
        <p:nvSpPr>
          <p:cNvPr id="236" name="Shape 236"/>
          <p:cNvSpPr txBox="1">
            <a:spLocks noGrp="1"/>
          </p:cNvSpPr>
          <p:nvPr>
            <p:ph type="subTitle" idx="1"/>
          </p:nvPr>
        </p:nvSpPr>
        <p:spPr>
          <a:xfrm>
            <a:off x="3035687" y="4001488"/>
            <a:ext cx="5960532" cy="903021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t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-IN" dirty="0"/>
              <a:t>DevOps</a:t>
            </a:r>
          </a:p>
          <a:p>
            <a:pPr>
              <a:spcBef>
                <a:spcPts val="0"/>
              </a:spcBef>
              <a:buSzPct val="25000"/>
            </a:pPr>
            <a:r>
              <a:rPr lang="en-IN" dirty="0"/>
              <a:t>Jan 2020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dt" idx="10"/>
          </p:nvPr>
        </p:nvSpPr>
        <p:spPr>
          <a:xfrm>
            <a:off x="609600" y="6169198"/>
            <a:ext cx="1458048" cy="365124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ctr" anchorCtr="0">
            <a:noAutofit/>
          </a:bodyPr>
          <a:lstStyle/>
          <a:p>
            <a:pPr>
              <a:buSzPct val="25000"/>
            </a:pPr>
            <a:r>
              <a:rPr lang="en" sz="933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rPr>
              <a:t>3/1/2016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ftr" idx="11"/>
          </p:nvPr>
        </p:nvSpPr>
        <p:spPr>
          <a:xfrm>
            <a:off x="2067649" y="6169198"/>
            <a:ext cx="3860800" cy="365124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ctr" anchorCtr="0">
            <a:noAutofit/>
          </a:bodyPr>
          <a:lstStyle/>
          <a:p>
            <a:pPr>
              <a:buSzPct val="25000"/>
            </a:pPr>
            <a:r>
              <a:rPr lang="en" sz="933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rPr>
              <a:t>Copyright 2015 ZeOmega. All Rights Reserved.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8737601" y="6169198"/>
            <a:ext cx="2844799" cy="365124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 sz="933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rPr>
              <a:pPr>
                <a:buSzPct val="25000"/>
              </a:pPr>
              <a:t>2</a:t>
            </a:fld>
            <a:endParaRPr lang="en" sz="933">
              <a:solidFill>
                <a:srgbClr val="8C8C8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3600" dirty="0"/>
              <a:t>Agenda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09600" y="1417649"/>
            <a:ext cx="10972800" cy="4526000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t" anchorCtr="0">
            <a:noAutofit/>
          </a:bodyPr>
          <a:lstStyle/>
          <a:p>
            <a:pPr>
              <a:spcBef>
                <a:spcPts val="0"/>
              </a:spcBef>
            </a:pPr>
            <a:endParaRPr lang="en-IN" sz="2400" dirty="0"/>
          </a:p>
          <a:p>
            <a:pPr>
              <a:spcBef>
                <a:spcPts val="0"/>
              </a:spcBef>
            </a:pPr>
            <a:r>
              <a:rPr lang="en-IN" sz="2400" dirty="0"/>
              <a:t>CI Overview</a:t>
            </a:r>
          </a:p>
          <a:p>
            <a:pPr>
              <a:spcBef>
                <a:spcPts val="0"/>
              </a:spcBef>
            </a:pPr>
            <a:r>
              <a:rPr lang="en-IN" sz="2400" dirty="0"/>
              <a:t>CI setup</a:t>
            </a:r>
          </a:p>
          <a:p>
            <a:pPr>
              <a:spcBef>
                <a:spcPts val="0"/>
              </a:spcBef>
            </a:pPr>
            <a:r>
              <a:rPr lang="en-IN" sz="2400" dirty="0"/>
              <a:t>CD overview</a:t>
            </a:r>
          </a:p>
          <a:p>
            <a:pPr>
              <a:spcBef>
                <a:spcPts val="0"/>
              </a:spcBef>
            </a:pPr>
            <a:r>
              <a:rPr lang="en-IN" sz="2400" dirty="0"/>
              <a:t>CD setup</a:t>
            </a:r>
          </a:p>
          <a:p>
            <a:pPr>
              <a:spcBef>
                <a:spcPts val="0"/>
              </a:spcBef>
            </a:pPr>
            <a:r>
              <a:rPr lang="en-IN" sz="2400" dirty="0"/>
              <a:t>Q &amp; A</a:t>
            </a:r>
          </a:p>
          <a:p>
            <a:pPr marL="50799" indent="0">
              <a:spcBef>
                <a:spcPts val="0"/>
              </a:spcBef>
              <a:buClr>
                <a:schemeClr val="dk1"/>
              </a:buClr>
              <a:buNone/>
            </a:pPr>
            <a:endParaRPr lang="en-IN" sz="24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indent="-457189">
              <a:buSzPct val="133333"/>
              <a:buNone/>
            </a:pPr>
            <a:endParaRPr lang="en-US" sz="2400" dirty="0"/>
          </a:p>
          <a:p>
            <a:pPr indent="-457189">
              <a:buSzPct val="133333"/>
              <a:buNone/>
            </a:pPr>
            <a:endParaRPr lang="en-US" sz="2400" dirty="0"/>
          </a:p>
        </p:txBody>
      </p:sp>
      <p:sp>
        <p:nvSpPr>
          <p:cNvPr id="274" name="Shape 274"/>
          <p:cNvSpPr txBox="1">
            <a:spLocks noGrp="1"/>
          </p:cNvSpPr>
          <p:nvPr>
            <p:ph type="dt" idx="10"/>
          </p:nvPr>
        </p:nvSpPr>
        <p:spPr>
          <a:xfrm>
            <a:off x="609600" y="6169197"/>
            <a:ext cx="1458000" cy="365200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ctr" anchorCtr="0">
            <a:noAutofit/>
          </a:bodyPr>
          <a:lstStyle/>
          <a:p>
            <a:pPr>
              <a:buSzPct val="25000"/>
            </a:pPr>
            <a:r>
              <a:rPr lang="en" sz="933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rPr>
              <a:t>7/5/2016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ftr" idx="11"/>
          </p:nvPr>
        </p:nvSpPr>
        <p:spPr>
          <a:xfrm>
            <a:off x="2067649" y="6169197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ctr" anchorCtr="0">
            <a:noAutofit/>
          </a:bodyPr>
          <a:lstStyle/>
          <a:p>
            <a:pPr>
              <a:buSzPct val="25000"/>
            </a:pPr>
            <a:r>
              <a:rPr lang="en" sz="933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rPr>
              <a:t>Copyright 2015 ZeOmega. All Rights Reserved.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8737600" y="6169197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 sz="933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rPr>
              <a:pPr>
                <a:buSzPct val="25000"/>
              </a:pPr>
              <a:t>3</a:t>
            </a:fld>
            <a:endParaRPr lang="en" sz="933">
              <a:solidFill>
                <a:srgbClr val="8C8C8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931863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IN" sz="3600" dirty="0"/>
              <a:t>Overview about CI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09600" y="1724891"/>
            <a:ext cx="10972800" cy="3774209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dirty="0"/>
              <a:t>CI pre-requisites</a:t>
            </a:r>
          </a:p>
          <a:p>
            <a:pPr lvl="1">
              <a:spcBef>
                <a:spcPts val="0"/>
              </a:spcBef>
            </a:pPr>
            <a:r>
              <a:rPr lang="en-IN" sz="2000" dirty="0"/>
              <a:t>Hardware requirement</a:t>
            </a:r>
          </a:p>
          <a:p>
            <a:pPr lvl="2">
              <a:spcBef>
                <a:spcPts val="0"/>
              </a:spcBef>
            </a:pPr>
            <a:r>
              <a:rPr lang="en-IN" sz="1600" dirty="0"/>
              <a:t>Build server</a:t>
            </a:r>
          </a:p>
          <a:p>
            <a:pPr lvl="3">
              <a:spcBef>
                <a:spcPts val="0"/>
              </a:spcBef>
            </a:pPr>
            <a:r>
              <a:rPr lang="en-IN" sz="1400" dirty="0"/>
              <a:t>CentOS7.x  VMs – 3 numbers</a:t>
            </a:r>
          </a:p>
          <a:p>
            <a:pPr lvl="3">
              <a:spcBef>
                <a:spcPts val="0"/>
              </a:spcBef>
            </a:pPr>
            <a:r>
              <a:rPr lang="en-IN" sz="1400" dirty="0"/>
              <a:t>RAM: 3 * 8=24gb</a:t>
            </a:r>
          </a:p>
          <a:p>
            <a:pPr lvl="3">
              <a:spcBef>
                <a:spcPts val="0"/>
              </a:spcBef>
            </a:pPr>
            <a:r>
              <a:rPr lang="en-IN" sz="1400" dirty="0"/>
              <a:t>CPU:  3 * 8=24</a:t>
            </a:r>
          </a:p>
          <a:p>
            <a:pPr lvl="3">
              <a:spcBef>
                <a:spcPts val="0"/>
              </a:spcBef>
            </a:pPr>
            <a:r>
              <a:rPr lang="en-IN" sz="1400" dirty="0"/>
              <a:t>HDD: 3 * 80=240gb</a:t>
            </a:r>
          </a:p>
          <a:p>
            <a:pPr lvl="2">
              <a:spcBef>
                <a:spcPts val="0"/>
              </a:spcBef>
            </a:pPr>
            <a:r>
              <a:rPr lang="en-IN" sz="1600" dirty="0"/>
              <a:t>Selenium setup</a:t>
            </a:r>
          </a:p>
          <a:p>
            <a:pPr lvl="3">
              <a:spcBef>
                <a:spcPts val="0"/>
              </a:spcBef>
            </a:pPr>
            <a:r>
              <a:rPr lang="en-IN" sz="1400" dirty="0"/>
              <a:t>We can point to QA selenium or we can run protractor, selenium containers to run system tests.</a:t>
            </a:r>
          </a:p>
          <a:p>
            <a:pPr lvl="2">
              <a:spcBef>
                <a:spcPts val="0"/>
              </a:spcBef>
            </a:pPr>
            <a:r>
              <a:rPr lang="en-IN" sz="1600" dirty="0"/>
              <a:t>JFrog antifactory</a:t>
            </a:r>
          </a:p>
          <a:p>
            <a:pPr lvl="3">
              <a:spcBef>
                <a:spcPts val="0"/>
              </a:spcBef>
            </a:pPr>
            <a:r>
              <a:rPr lang="en-IN" sz="1400" dirty="0"/>
              <a:t>We can use global JFrog</a:t>
            </a:r>
          </a:p>
          <a:p>
            <a:pPr lvl="1">
              <a:spcBef>
                <a:spcPts val="0"/>
              </a:spcBef>
            </a:pPr>
            <a:endParaRPr lang="en-IN" sz="2000" dirty="0"/>
          </a:p>
          <a:p>
            <a:pPr marL="50799" indent="0">
              <a:spcBef>
                <a:spcPts val="0"/>
              </a:spcBef>
              <a:buClr>
                <a:schemeClr val="dk1"/>
              </a:buClr>
              <a:buNone/>
            </a:pPr>
            <a:endParaRPr lang="en-IN" sz="24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indent="-457189">
              <a:buSzPct val="133333"/>
              <a:buNone/>
            </a:pPr>
            <a:endParaRPr lang="en-US" sz="2400" dirty="0"/>
          </a:p>
          <a:p>
            <a:pPr indent="-457189">
              <a:buSzPct val="133333"/>
              <a:buNone/>
            </a:pPr>
            <a:endParaRPr lang="en-US" sz="2400" dirty="0"/>
          </a:p>
        </p:txBody>
      </p:sp>
      <p:sp>
        <p:nvSpPr>
          <p:cNvPr id="274" name="Shape 274"/>
          <p:cNvSpPr txBox="1">
            <a:spLocks noGrp="1"/>
          </p:cNvSpPr>
          <p:nvPr>
            <p:ph type="dt" idx="10"/>
          </p:nvPr>
        </p:nvSpPr>
        <p:spPr>
          <a:xfrm>
            <a:off x="609600" y="6169197"/>
            <a:ext cx="1458000" cy="365200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ctr" anchorCtr="0">
            <a:noAutofit/>
          </a:bodyPr>
          <a:lstStyle/>
          <a:p>
            <a:pPr>
              <a:buSzPct val="25000"/>
            </a:pPr>
            <a:r>
              <a:rPr lang="en" sz="933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rPr>
              <a:t>7/5/2016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ftr" idx="11"/>
          </p:nvPr>
        </p:nvSpPr>
        <p:spPr>
          <a:xfrm>
            <a:off x="2067649" y="6169197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ctr" anchorCtr="0">
            <a:noAutofit/>
          </a:bodyPr>
          <a:lstStyle/>
          <a:p>
            <a:pPr>
              <a:buSzPct val="25000"/>
            </a:pPr>
            <a:r>
              <a:rPr lang="en" sz="933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rPr>
              <a:t>Copyright 2015 ZeOmega. All Rights Reserved.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8737600" y="6169197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 sz="933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rPr>
              <a:pPr>
                <a:buSzPct val="25000"/>
              </a:pPr>
              <a:t>4</a:t>
            </a:fld>
            <a:endParaRPr lang="en" sz="933">
              <a:solidFill>
                <a:srgbClr val="8C8C8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307778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916854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IN" sz="3600" dirty="0"/>
              <a:t>Overview about CI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09600" y="1191491"/>
            <a:ext cx="10972800" cy="4977706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dirty="0"/>
              <a:t>Software requirement</a:t>
            </a:r>
          </a:p>
          <a:p>
            <a:pPr lvl="1">
              <a:spcBef>
                <a:spcPts val="0"/>
              </a:spcBef>
            </a:pPr>
            <a:r>
              <a:rPr lang="en-IN" sz="2000" dirty="0"/>
              <a:t>Docker CE 19.x</a:t>
            </a:r>
          </a:p>
          <a:p>
            <a:pPr lvl="1">
              <a:spcBef>
                <a:spcPts val="0"/>
              </a:spcBef>
            </a:pPr>
            <a:r>
              <a:rPr lang="en-IN" sz="2000" dirty="0"/>
              <a:t>Jenkins</a:t>
            </a:r>
          </a:p>
          <a:p>
            <a:pPr lvl="1">
              <a:spcBef>
                <a:spcPts val="0"/>
              </a:spcBef>
            </a:pPr>
            <a:r>
              <a:rPr lang="en-IN" sz="2000" dirty="0"/>
              <a:t>JFrog</a:t>
            </a:r>
          </a:p>
          <a:p>
            <a:pPr lvl="1">
              <a:spcBef>
                <a:spcPts val="0"/>
              </a:spcBef>
            </a:pPr>
            <a:r>
              <a:rPr lang="en-IN" sz="2000" dirty="0"/>
              <a:t>Selenium</a:t>
            </a:r>
          </a:p>
          <a:p>
            <a:pPr lvl="1">
              <a:spcBef>
                <a:spcPts val="0"/>
              </a:spcBef>
            </a:pPr>
            <a:r>
              <a:rPr lang="en-IN" sz="2000" dirty="0"/>
              <a:t>SonarQube</a:t>
            </a:r>
          </a:p>
          <a:p>
            <a:pPr>
              <a:spcBef>
                <a:spcPts val="0"/>
              </a:spcBef>
            </a:pPr>
            <a:r>
              <a:rPr lang="en-IN" sz="2400" dirty="0"/>
              <a:t>CI setup</a:t>
            </a:r>
            <a:endParaRPr lang="en-IN" dirty="0"/>
          </a:p>
          <a:p>
            <a:pPr lvl="1">
              <a:spcBef>
                <a:spcPts val="0"/>
              </a:spcBef>
            </a:pPr>
            <a:r>
              <a:rPr lang="en-IN" sz="1867" dirty="0"/>
              <a:t>Jenkins </a:t>
            </a:r>
          </a:p>
          <a:p>
            <a:pPr lvl="1">
              <a:spcBef>
                <a:spcPts val="0"/>
              </a:spcBef>
            </a:pPr>
            <a:r>
              <a:rPr lang="en-IN" sz="1867" dirty="0" err="1"/>
              <a:t>Jiva</a:t>
            </a:r>
            <a:r>
              <a:rPr lang="en-IN" sz="1867" dirty="0"/>
              <a:t> database </a:t>
            </a:r>
          </a:p>
          <a:p>
            <a:pPr lvl="1">
              <a:spcBef>
                <a:spcPts val="0"/>
              </a:spcBef>
            </a:pPr>
            <a:r>
              <a:rPr lang="en-IN" sz="1867" dirty="0"/>
              <a:t>Integration of SonarQube </a:t>
            </a:r>
            <a:r>
              <a:rPr lang="en-IN" sz="1867"/>
              <a:t>Selenium GitLab and </a:t>
            </a:r>
            <a:r>
              <a:rPr lang="en-IN" sz="1867" dirty="0"/>
              <a:t>agents with Jenkins</a:t>
            </a:r>
          </a:p>
          <a:p>
            <a:pPr lvl="1">
              <a:spcBef>
                <a:spcPts val="0"/>
              </a:spcBef>
            </a:pPr>
            <a:r>
              <a:rPr lang="en-IN" sz="1867" dirty="0"/>
              <a:t>Pipeline jobs for static analysis, image creation, running containers and  for selenium tests.</a:t>
            </a:r>
          </a:p>
          <a:p>
            <a:pPr>
              <a:spcBef>
                <a:spcPts val="0"/>
              </a:spcBef>
            </a:pPr>
            <a:r>
              <a:rPr lang="en-IN" sz="2400" dirty="0"/>
              <a:t>CI</a:t>
            </a:r>
            <a:endParaRPr lang="en-IN" sz="24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1">
              <a:spcBef>
                <a:spcPts val="0"/>
              </a:spcBef>
            </a:pPr>
            <a:r>
              <a:rPr lang="en-IN" sz="1867" dirty="0"/>
              <a:t>Pipeline Jobs</a:t>
            </a:r>
          </a:p>
          <a:p>
            <a:pPr lvl="2">
              <a:spcBef>
                <a:spcPts val="0"/>
              </a:spcBef>
            </a:pPr>
            <a:r>
              <a:rPr lang="en-IN" sz="1467" dirty="0"/>
              <a:t>Static analysis on code base</a:t>
            </a:r>
          </a:p>
          <a:p>
            <a:pPr lvl="2">
              <a:spcBef>
                <a:spcPts val="0"/>
              </a:spcBef>
            </a:pPr>
            <a:r>
              <a:rPr lang="en-IN" sz="1467" dirty="0"/>
              <a:t>Selenium tests on containers</a:t>
            </a:r>
          </a:p>
          <a:p>
            <a:pPr lvl="2">
              <a:spcBef>
                <a:spcPts val="0"/>
              </a:spcBef>
            </a:pPr>
            <a:r>
              <a:rPr lang="en-IN" sz="1467" dirty="0"/>
              <a:t>Push working images to JFrog registry</a:t>
            </a:r>
          </a:p>
          <a:p>
            <a:pPr indent="-457189">
              <a:buSzPct val="133333"/>
              <a:buNone/>
            </a:pPr>
            <a:endParaRPr lang="en-US" sz="2400" dirty="0"/>
          </a:p>
          <a:p>
            <a:pPr indent="-457189">
              <a:buSzPct val="133333"/>
              <a:buNone/>
            </a:pPr>
            <a:endParaRPr lang="en-US" sz="2400" dirty="0"/>
          </a:p>
        </p:txBody>
      </p:sp>
      <p:sp>
        <p:nvSpPr>
          <p:cNvPr id="274" name="Shape 274"/>
          <p:cNvSpPr txBox="1">
            <a:spLocks noGrp="1"/>
          </p:cNvSpPr>
          <p:nvPr>
            <p:ph type="dt" idx="10"/>
          </p:nvPr>
        </p:nvSpPr>
        <p:spPr>
          <a:xfrm>
            <a:off x="609600" y="6169197"/>
            <a:ext cx="1458000" cy="365200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ctr" anchorCtr="0">
            <a:noAutofit/>
          </a:bodyPr>
          <a:lstStyle/>
          <a:p>
            <a:pPr>
              <a:buSzPct val="25000"/>
            </a:pPr>
            <a:r>
              <a:rPr lang="en" sz="933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rPr>
              <a:t>7/5/2016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ftr" idx="11"/>
          </p:nvPr>
        </p:nvSpPr>
        <p:spPr>
          <a:xfrm>
            <a:off x="2067649" y="6169197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ctr" anchorCtr="0">
            <a:noAutofit/>
          </a:bodyPr>
          <a:lstStyle/>
          <a:p>
            <a:pPr>
              <a:buSzPct val="25000"/>
            </a:pPr>
            <a:r>
              <a:rPr lang="en" sz="933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rPr>
              <a:t>Copyright 2015 ZeOmega. All Rights Reserved.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8737600" y="6169197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 sz="933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rPr>
              <a:pPr>
                <a:buSzPct val="25000"/>
              </a:pPr>
              <a:t>5</a:t>
            </a:fld>
            <a:endParaRPr lang="en" sz="933">
              <a:solidFill>
                <a:srgbClr val="8C8C8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665081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B531-B12D-4DD1-9C5B-C66F8F024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65954" cy="77745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CI setup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246C4714-C506-4254-A932-3CA99850B228}"/>
              </a:ext>
            </a:extLst>
          </p:cNvPr>
          <p:cNvSpPr/>
          <p:nvPr/>
        </p:nvSpPr>
        <p:spPr>
          <a:xfrm>
            <a:off x="4976291" y="4247655"/>
            <a:ext cx="1081489" cy="67971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GitLab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17BD2325-C870-47DC-9116-050F462B044E}"/>
              </a:ext>
            </a:extLst>
          </p:cNvPr>
          <p:cNvSpPr/>
          <p:nvPr/>
        </p:nvSpPr>
        <p:spPr>
          <a:xfrm>
            <a:off x="7713949" y="4252988"/>
            <a:ext cx="1081489" cy="67994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JFrog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C11C19-FA1A-4454-B82C-AF13D37F922F}"/>
              </a:ext>
            </a:extLst>
          </p:cNvPr>
          <p:cNvSpPr/>
          <p:nvPr/>
        </p:nvSpPr>
        <p:spPr>
          <a:xfrm>
            <a:off x="5259693" y="2296705"/>
            <a:ext cx="1430357" cy="634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Build Server Master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451244-A0CD-4147-8B6A-173DC80C8315}"/>
              </a:ext>
            </a:extLst>
          </p:cNvPr>
          <p:cNvSpPr/>
          <p:nvPr/>
        </p:nvSpPr>
        <p:spPr>
          <a:xfrm>
            <a:off x="1555826" y="1683045"/>
            <a:ext cx="1691701" cy="56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Selenium</a:t>
            </a:r>
          </a:p>
          <a:p>
            <a:pPr algn="ctr"/>
            <a:r>
              <a:rPr lang="en-US" sz="1400" dirty="0"/>
              <a:t>Server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C477D8D8-0EBA-4F57-94ED-8385C3F28395}"/>
              </a:ext>
            </a:extLst>
          </p:cNvPr>
          <p:cNvSpPr/>
          <p:nvPr/>
        </p:nvSpPr>
        <p:spPr>
          <a:xfrm>
            <a:off x="6391211" y="4247655"/>
            <a:ext cx="1081489" cy="67971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Jiva</a:t>
            </a:r>
            <a:r>
              <a:rPr lang="en-US" sz="1400" dirty="0"/>
              <a:t> DB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75C45B-156D-4D8A-A66E-49505E566672}"/>
              </a:ext>
            </a:extLst>
          </p:cNvPr>
          <p:cNvCxnSpPr>
            <a:cxnSpLocks/>
          </p:cNvCxnSpPr>
          <p:nvPr/>
        </p:nvCxnSpPr>
        <p:spPr>
          <a:xfrm>
            <a:off x="6819898" y="3477524"/>
            <a:ext cx="0" cy="6499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87A804-88C7-4A62-A2ED-C2A50B9FDD24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6690051" y="2196982"/>
            <a:ext cx="675030" cy="2315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BB0BFAC-53FB-424A-B68F-67A462B51656}"/>
              </a:ext>
            </a:extLst>
          </p:cNvPr>
          <p:cNvCxnSpPr>
            <a:cxnSpLocks/>
          </p:cNvCxnSpPr>
          <p:nvPr/>
        </p:nvCxnSpPr>
        <p:spPr>
          <a:xfrm flipH="1" flipV="1">
            <a:off x="3514076" y="2722239"/>
            <a:ext cx="125263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26E57DA-1C61-4790-AEC8-8B905626B27E}"/>
              </a:ext>
            </a:extLst>
          </p:cNvPr>
          <p:cNvSpPr/>
          <p:nvPr/>
        </p:nvSpPr>
        <p:spPr>
          <a:xfrm>
            <a:off x="1555827" y="2499859"/>
            <a:ext cx="1691700" cy="58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Protractor</a:t>
            </a:r>
          </a:p>
          <a:p>
            <a:pPr algn="ctr"/>
            <a:r>
              <a:rPr lang="en-US" sz="1400" dirty="0"/>
              <a:t>Server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CB033FE-5AE0-42AC-A456-413DDB4AF146}"/>
              </a:ext>
            </a:extLst>
          </p:cNvPr>
          <p:cNvCxnSpPr>
            <a:cxnSpLocks/>
          </p:cNvCxnSpPr>
          <p:nvPr/>
        </p:nvCxnSpPr>
        <p:spPr>
          <a:xfrm flipH="1">
            <a:off x="2686771" y="3477524"/>
            <a:ext cx="2067038" cy="15135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21E5425-5CB4-46D4-93EF-E71883183637}"/>
              </a:ext>
            </a:extLst>
          </p:cNvPr>
          <p:cNvSpPr/>
          <p:nvPr/>
        </p:nvSpPr>
        <p:spPr>
          <a:xfrm>
            <a:off x="7365081" y="2720938"/>
            <a:ext cx="1430357" cy="466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Jenkins</a:t>
            </a:r>
          </a:p>
          <a:p>
            <a:pPr algn="ctr"/>
            <a:r>
              <a:rPr lang="en-US" sz="1400" dirty="0"/>
              <a:t>agent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E4BCB7-0B26-420E-BFBE-2A148EC1A88B}"/>
              </a:ext>
            </a:extLst>
          </p:cNvPr>
          <p:cNvSpPr/>
          <p:nvPr/>
        </p:nvSpPr>
        <p:spPr>
          <a:xfrm>
            <a:off x="4766708" y="4127501"/>
            <a:ext cx="4250287" cy="958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C0C170-3BC3-4E17-A464-18A2A162A99C}"/>
              </a:ext>
            </a:extLst>
          </p:cNvPr>
          <p:cNvSpPr/>
          <p:nvPr/>
        </p:nvSpPr>
        <p:spPr>
          <a:xfrm>
            <a:off x="4766710" y="1683044"/>
            <a:ext cx="4250286" cy="179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28DCA02-9A67-45CA-991A-F8345B312969}"/>
              </a:ext>
            </a:extLst>
          </p:cNvPr>
          <p:cNvSpPr/>
          <p:nvPr/>
        </p:nvSpPr>
        <p:spPr>
          <a:xfrm>
            <a:off x="7365081" y="1965451"/>
            <a:ext cx="1430357" cy="463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Jenkins</a:t>
            </a:r>
          </a:p>
          <a:p>
            <a:pPr algn="ctr"/>
            <a:r>
              <a:rPr lang="en-US" sz="1400" dirty="0"/>
              <a:t>agent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3D70867-70A9-4882-87BF-12F7CE685E30}"/>
              </a:ext>
            </a:extLst>
          </p:cNvPr>
          <p:cNvSpPr/>
          <p:nvPr/>
        </p:nvSpPr>
        <p:spPr>
          <a:xfrm>
            <a:off x="1373247" y="1470388"/>
            <a:ext cx="2080425" cy="2657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80182D7-95D6-45EB-B5BD-D4E7AD037D53}"/>
              </a:ext>
            </a:extLst>
          </p:cNvPr>
          <p:cNvSpPr/>
          <p:nvPr/>
        </p:nvSpPr>
        <p:spPr>
          <a:xfrm>
            <a:off x="1555827" y="3339243"/>
            <a:ext cx="1691700" cy="58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SonarQube</a:t>
            </a:r>
          </a:p>
          <a:p>
            <a:pPr algn="ctr"/>
            <a:r>
              <a:rPr lang="en-US" sz="1400" dirty="0"/>
              <a:t>Server</a:t>
            </a:r>
          </a:p>
        </p:txBody>
      </p:sp>
      <p:pic>
        <p:nvPicPr>
          <p:cNvPr id="22" name="Content Placeholder 21" descr="A picture containing light, clock&#10;&#10;Description automatically generated">
            <a:extLst>
              <a:ext uri="{FF2B5EF4-FFF2-40B4-BE49-F238E27FC236}">
                <a16:creationId xmlns:a16="http://schemas.microsoft.com/office/drawing/2014/main" id="{05C2BA64-6EE4-4FC6-AB79-F8353FE5B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79108" y="4927367"/>
            <a:ext cx="908586" cy="85959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DA79486-AA8F-4182-8BB5-3125991C5A1A}"/>
              </a:ext>
            </a:extLst>
          </p:cNvPr>
          <p:cNvSpPr txBox="1"/>
          <p:nvPr/>
        </p:nvSpPr>
        <p:spPr>
          <a:xfrm>
            <a:off x="1778185" y="5827762"/>
            <a:ext cx="1130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Build Engineer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2903CA-2058-4264-AE19-5C38CD8E4CEC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6690051" y="2720939"/>
            <a:ext cx="675030" cy="2333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4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B531-B12D-4DD1-9C5B-C66F8F024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65954" cy="77745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Dev CI Setup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246C4714-C506-4254-A932-3CA99850B228}"/>
              </a:ext>
            </a:extLst>
          </p:cNvPr>
          <p:cNvSpPr/>
          <p:nvPr/>
        </p:nvSpPr>
        <p:spPr>
          <a:xfrm>
            <a:off x="3896014" y="5457887"/>
            <a:ext cx="1081489" cy="67971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GitLab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17BD2325-C870-47DC-9116-050F462B044E}"/>
              </a:ext>
            </a:extLst>
          </p:cNvPr>
          <p:cNvSpPr/>
          <p:nvPr/>
        </p:nvSpPr>
        <p:spPr>
          <a:xfrm>
            <a:off x="6740676" y="5457887"/>
            <a:ext cx="1081489" cy="67994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JFrog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C11C19-FA1A-4454-B82C-AF13D37F922F}"/>
              </a:ext>
            </a:extLst>
          </p:cNvPr>
          <p:cNvSpPr/>
          <p:nvPr/>
        </p:nvSpPr>
        <p:spPr>
          <a:xfrm>
            <a:off x="6535588" y="3443117"/>
            <a:ext cx="1252632" cy="51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K8s Master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451244-A0CD-4147-8B6A-173DC80C8315}"/>
              </a:ext>
            </a:extLst>
          </p:cNvPr>
          <p:cNvSpPr/>
          <p:nvPr/>
        </p:nvSpPr>
        <p:spPr>
          <a:xfrm>
            <a:off x="6171687" y="1898736"/>
            <a:ext cx="1691701" cy="485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Selenium</a:t>
            </a:r>
          </a:p>
          <a:p>
            <a:pPr algn="ctr"/>
            <a:r>
              <a:rPr lang="en-US" sz="1400" dirty="0"/>
              <a:t>Server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C477D8D8-0EBA-4F57-94ED-8385C3F28395}"/>
              </a:ext>
            </a:extLst>
          </p:cNvPr>
          <p:cNvSpPr/>
          <p:nvPr/>
        </p:nvSpPr>
        <p:spPr>
          <a:xfrm>
            <a:off x="5333055" y="5457887"/>
            <a:ext cx="1081489" cy="67971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Jiva</a:t>
            </a:r>
            <a:r>
              <a:rPr lang="en-US" sz="1400" dirty="0"/>
              <a:t> DB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75C45B-156D-4D8A-A66E-49505E566672}"/>
              </a:ext>
            </a:extLst>
          </p:cNvPr>
          <p:cNvCxnSpPr>
            <a:cxnSpLocks/>
          </p:cNvCxnSpPr>
          <p:nvPr/>
        </p:nvCxnSpPr>
        <p:spPr>
          <a:xfrm>
            <a:off x="5105396" y="4917901"/>
            <a:ext cx="0" cy="4008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87A804-88C7-4A62-A2ED-C2A50B9FDD24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3458623" y="3182380"/>
            <a:ext cx="829529" cy="4544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21E5425-5CB4-46D4-93EF-E71883183637}"/>
              </a:ext>
            </a:extLst>
          </p:cNvPr>
          <p:cNvSpPr/>
          <p:nvPr/>
        </p:nvSpPr>
        <p:spPr>
          <a:xfrm>
            <a:off x="4299640" y="3646300"/>
            <a:ext cx="1430357" cy="466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Module</a:t>
            </a:r>
          </a:p>
          <a:p>
            <a:pPr algn="ctr"/>
            <a:r>
              <a:rPr lang="en-US" sz="1400" dirty="0"/>
              <a:t>Build Job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E4BCB7-0B26-420E-BFBE-2A148EC1A88B}"/>
              </a:ext>
            </a:extLst>
          </p:cNvPr>
          <p:cNvSpPr/>
          <p:nvPr/>
        </p:nvSpPr>
        <p:spPr>
          <a:xfrm>
            <a:off x="3783319" y="5318740"/>
            <a:ext cx="4250287" cy="958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C0C170-3BC3-4E17-A464-18A2A162A99C}"/>
              </a:ext>
            </a:extLst>
          </p:cNvPr>
          <p:cNvSpPr/>
          <p:nvPr/>
        </p:nvSpPr>
        <p:spPr>
          <a:xfrm>
            <a:off x="1928198" y="2789257"/>
            <a:ext cx="3864656" cy="21286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28DCA02-9A67-45CA-991A-F8345B312969}"/>
              </a:ext>
            </a:extLst>
          </p:cNvPr>
          <p:cNvSpPr/>
          <p:nvPr/>
        </p:nvSpPr>
        <p:spPr>
          <a:xfrm>
            <a:off x="4288152" y="2950849"/>
            <a:ext cx="1430357" cy="463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Module</a:t>
            </a:r>
          </a:p>
          <a:p>
            <a:pPr algn="ctr"/>
            <a:r>
              <a:rPr lang="en-US" sz="1400" dirty="0"/>
              <a:t>Build  Job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3D70867-70A9-4882-87BF-12F7CE685E30}"/>
              </a:ext>
            </a:extLst>
          </p:cNvPr>
          <p:cNvSpPr/>
          <p:nvPr/>
        </p:nvSpPr>
        <p:spPr>
          <a:xfrm>
            <a:off x="3987802" y="1818025"/>
            <a:ext cx="4045804" cy="674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80182D7-95D6-45EB-B5BD-D4E7AD037D53}"/>
              </a:ext>
            </a:extLst>
          </p:cNvPr>
          <p:cNvSpPr/>
          <p:nvPr/>
        </p:nvSpPr>
        <p:spPr>
          <a:xfrm>
            <a:off x="4131653" y="1901753"/>
            <a:ext cx="1691700" cy="493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SonarQube</a:t>
            </a:r>
          </a:p>
          <a:p>
            <a:pPr algn="ctr"/>
            <a:r>
              <a:rPr lang="en-US" sz="1400" dirty="0"/>
              <a:t>Server</a:t>
            </a:r>
          </a:p>
        </p:txBody>
      </p:sp>
      <p:pic>
        <p:nvPicPr>
          <p:cNvPr id="22" name="Content Placeholder 21" descr="A picture containing light, clock&#10;&#10;Description automatically generated">
            <a:extLst>
              <a:ext uri="{FF2B5EF4-FFF2-40B4-BE49-F238E27FC236}">
                <a16:creationId xmlns:a16="http://schemas.microsoft.com/office/drawing/2014/main" id="{05C2BA64-6EE4-4FC6-AB79-F8353FE5B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1308" y="3327302"/>
            <a:ext cx="908586" cy="85959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DA79486-AA8F-4182-8BB5-3125991C5A1A}"/>
              </a:ext>
            </a:extLst>
          </p:cNvPr>
          <p:cNvSpPr txBox="1"/>
          <p:nvPr/>
        </p:nvSpPr>
        <p:spPr>
          <a:xfrm>
            <a:off x="272727" y="4203241"/>
            <a:ext cx="1130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Build Engineer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2903CA-2058-4264-AE19-5C38CD8E4CEC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458623" y="4146320"/>
            <a:ext cx="853922" cy="3857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2DCE53-A2DE-401E-A58D-ADA6F4392E1D}"/>
              </a:ext>
            </a:extLst>
          </p:cNvPr>
          <p:cNvCxnSpPr>
            <a:cxnSpLocks/>
          </p:cNvCxnSpPr>
          <p:nvPr/>
        </p:nvCxnSpPr>
        <p:spPr>
          <a:xfrm flipH="1">
            <a:off x="1233345" y="3877830"/>
            <a:ext cx="6055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969878-4A46-46E5-9394-AEB8F9F8FA00}"/>
              </a:ext>
            </a:extLst>
          </p:cNvPr>
          <p:cNvCxnSpPr>
            <a:cxnSpLocks/>
            <a:stCxn id="34" idx="1"/>
            <a:endCxn id="5" idx="3"/>
          </p:cNvCxnSpPr>
          <p:nvPr/>
        </p:nvCxnSpPr>
        <p:spPr>
          <a:xfrm flipH="1" flipV="1">
            <a:off x="3458623" y="3877831"/>
            <a:ext cx="841017" cy="18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86FC058-8680-442A-99F0-E7DADCC323E8}"/>
              </a:ext>
            </a:extLst>
          </p:cNvPr>
          <p:cNvSpPr/>
          <p:nvPr/>
        </p:nvSpPr>
        <p:spPr>
          <a:xfrm>
            <a:off x="2028266" y="3646300"/>
            <a:ext cx="1430357" cy="463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Jenkins</a:t>
            </a:r>
          </a:p>
          <a:p>
            <a:pPr algn="ctr"/>
            <a:r>
              <a:rPr lang="en-US" sz="1400" dirty="0"/>
              <a:t>App CI Job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FE1B43-39C9-4A59-B9FF-0E810A637616}"/>
              </a:ext>
            </a:extLst>
          </p:cNvPr>
          <p:cNvSpPr/>
          <p:nvPr/>
        </p:nvSpPr>
        <p:spPr>
          <a:xfrm>
            <a:off x="4312545" y="4298730"/>
            <a:ext cx="1430357" cy="466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Module</a:t>
            </a:r>
          </a:p>
          <a:p>
            <a:pPr algn="ctr"/>
            <a:r>
              <a:rPr lang="en-US" sz="1400" dirty="0"/>
              <a:t>Build Job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3AF841-C5D0-4837-9851-3B63156A0876}"/>
              </a:ext>
            </a:extLst>
          </p:cNvPr>
          <p:cNvSpPr/>
          <p:nvPr/>
        </p:nvSpPr>
        <p:spPr>
          <a:xfrm>
            <a:off x="6380408" y="2789256"/>
            <a:ext cx="3864655" cy="21286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F84FF4-A240-4C60-A104-9E017319AC76}"/>
              </a:ext>
            </a:extLst>
          </p:cNvPr>
          <p:cNvSpPr/>
          <p:nvPr/>
        </p:nvSpPr>
        <p:spPr>
          <a:xfrm>
            <a:off x="8616355" y="2883535"/>
            <a:ext cx="1430357" cy="463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K8s</a:t>
            </a:r>
          </a:p>
          <a:p>
            <a:pPr algn="ctr"/>
            <a:r>
              <a:rPr lang="en-US" sz="1400" dirty="0"/>
              <a:t>Node-1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51352B-1FB7-4A97-B8F7-531BE625A146}"/>
              </a:ext>
            </a:extLst>
          </p:cNvPr>
          <p:cNvSpPr/>
          <p:nvPr/>
        </p:nvSpPr>
        <p:spPr>
          <a:xfrm>
            <a:off x="8616355" y="3467906"/>
            <a:ext cx="1430357" cy="463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K8s</a:t>
            </a:r>
          </a:p>
          <a:p>
            <a:pPr algn="ctr"/>
            <a:r>
              <a:rPr lang="en-US" sz="1400" dirty="0"/>
              <a:t>Node-2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51F1A0-61DC-48F6-B00D-0B36074930EB}"/>
              </a:ext>
            </a:extLst>
          </p:cNvPr>
          <p:cNvSpPr/>
          <p:nvPr/>
        </p:nvSpPr>
        <p:spPr>
          <a:xfrm>
            <a:off x="8616355" y="4050861"/>
            <a:ext cx="1430357" cy="463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K8s</a:t>
            </a:r>
          </a:p>
          <a:p>
            <a:pPr algn="ctr"/>
            <a:r>
              <a:rPr lang="en-US" sz="1400" dirty="0"/>
              <a:t>Node-3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D85A13-7277-42EB-BEC7-5E165D751322}"/>
              </a:ext>
            </a:extLst>
          </p:cNvPr>
          <p:cNvCxnSpPr>
            <a:cxnSpLocks/>
            <a:stCxn id="11" idx="1"/>
            <a:endCxn id="30" idx="3"/>
          </p:cNvCxnSpPr>
          <p:nvPr/>
        </p:nvCxnSpPr>
        <p:spPr>
          <a:xfrm flipH="1">
            <a:off x="5792854" y="3853579"/>
            <a:ext cx="58755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017FCD9-DDFA-4040-AD8A-0A4B30E06691}"/>
              </a:ext>
            </a:extLst>
          </p:cNvPr>
          <p:cNvCxnSpPr>
            <a:cxnSpLocks/>
          </p:cNvCxnSpPr>
          <p:nvPr/>
        </p:nvCxnSpPr>
        <p:spPr>
          <a:xfrm>
            <a:off x="6990936" y="4917901"/>
            <a:ext cx="0" cy="4008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6B827CB-EBE1-4D49-85D7-6F92B6639D9F}"/>
              </a:ext>
            </a:extLst>
          </p:cNvPr>
          <p:cNvCxnSpPr>
            <a:cxnSpLocks/>
          </p:cNvCxnSpPr>
          <p:nvPr/>
        </p:nvCxnSpPr>
        <p:spPr>
          <a:xfrm>
            <a:off x="5105396" y="2516190"/>
            <a:ext cx="0" cy="2730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B13C8B2-2C97-4EB3-8E9B-45618C35619B}"/>
              </a:ext>
            </a:extLst>
          </p:cNvPr>
          <p:cNvCxnSpPr>
            <a:cxnSpLocks/>
          </p:cNvCxnSpPr>
          <p:nvPr/>
        </p:nvCxnSpPr>
        <p:spPr>
          <a:xfrm>
            <a:off x="6990936" y="2516191"/>
            <a:ext cx="0" cy="2730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7F6FA17A-E2D3-47DB-B854-D8058D20B63E}"/>
              </a:ext>
            </a:extLst>
          </p:cNvPr>
          <p:cNvSpPr/>
          <p:nvPr/>
        </p:nvSpPr>
        <p:spPr>
          <a:xfrm>
            <a:off x="6548455" y="4234445"/>
            <a:ext cx="1252632" cy="51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Rancher</a:t>
            </a:r>
          </a:p>
          <a:p>
            <a:pPr algn="ctr"/>
            <a:endParaRPr lang="en-US" dirty="0"/>
          </a:p>
        </p:txBody>
      </p:sp>
      <p:pic>
        <p:nvPicPr>
          <p:cNvPr id="70" name="Content Placeholder 33" descr="End-Users">
            <a:extLst>
              <a:ext uri="{FF2B5EF4-FFF2-40B4-BE49-F238E27FC236}">
                <a16:creationId xmlns:a16="http://schemas.microsoft.com/office/drawing/2014/main" id="{209CA381-6657-462B-8147-0686ED6B6E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926320" y="3327302"/>
            <a:ext cx="1108269" cy="940296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A9F6A01-3039-4BE9-ABBE-4D4A5BD17CD8}"/>
              </a:ext>
            </a:extLst>
          </p:cNvPr>
          <p:cNvCxnSpPr>
            <a:cxnSpLocks/>
          </p:cNvCxnSpPr>
          <p:nvPr/>
        </p:nvCxnSpPr>
        <p:spPr>
          <a:xfrm flipH="1">
            <a:off x="10320734" y="3827069"/>
            <a:ext cx="5514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E95CB4E-949C-4C8F-B9E4-70DB253A3BA2}"/>
              </a:ext>
            </a:extLst>
          </p:cNvPr>
          <p:cNvCxnSpPr>
            <a:cxnSpLocks/>
            <a:stCxn id="14" idx="1"/>
            <a:endCxn id="7" idx="3"/>
          </p:cNvCxnSpPr>
          <p:nvPr/>
        </p:nvCxnSpPr>
        <p:spPr>
          <a:xfrm flipH="1">
            <a:off x="7788220" y="3699437"/>
            <a:ext cx="82813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34A074E-B991-4E33-94A6-1A890C90D914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7822167" y="3115066"/>
            <a:ext cx="794188" cy="3139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CE0DB68-B60A-4E32-A0B8-56735BF5A77C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7788220" y="3969873"/>
            <a:ext cx="828135" cy="3125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C90A032-6596-4E49-A3A5-782B96C46483}"/>
              </a:ext>
            </a:extLst>
          </p:cNvPr>
          <p:cNvCxnSpPr>
            <a:cxnSpLocks/>
            <a:stCxn id="7" idx="2"/>
            <a:endCxn id="57" idx="0"/>
          </p:cNvCxnSpPr>
          <p:nvPr/>
        </p:nvCxnSpPr>
        <p:spPr>
          <a:xfrm>
            <a:off x="7161904" y="3955758"/>
            <a:ext cx="12867" cy="278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A0F3A0B-BFDE-4F37-B6F6-73A36FBB94EE}"/>
              </a:ext>
            </a:extLst>
          </p:cNvPr>
          <p:cNvSpPr txBox="1"/>
          <p:nvPr/>
        </p:nvSpPr>
        <p:spPr>
          <a:xfrm>
            <a:off x="11095923" y="4262853"/>
            <a:ext cx="8483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End-Users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324E08C-B717-4C6D-AC66-E5F2777AD616}"/>
              </a:ext>
            </a:extLst>
          </p:cNvPr>
          <p:cNvSpPr txBox="1"/>
          <p:nvPr/>
        </p:nvSpPr>
        <p:spPr>
          <a:xfrm>
            <a:off x="9090232" y="2467064"/>
            <a:ext cx="132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K8s Cluster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887168C-1671-4407-B231-132078C75114}"/>
              </a:ext>
            </a:extLst>
          </p:cNvPr>
          <p:cNvSpPr txBox="1"/>
          <p:nvPr/>
        </p:nvSpPr>
        <p:spPr>
          <a:xfrm>
            <a:off x="1940897" y="2485740"/>
            <a:ext cx="204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Jenkins Build Server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2A27BD-DA88-402E-806D-69865078F044}"/>
              </a:ext>
            </a:extLst>
          </p:cNvPr>
          <p:cNvSpPr txBox="1"/>
          <p:nvPr/>
        </p:nvSpPr>
        <p:spPr>
          <a:xfrm>
            <a:off x="5812930" y="6254292"/>
            <a:ext cx="239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GitLab, DB and Registry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DBA0D96-92E0-458D-8547-AF16A77574E4}"/>
              </a:ext>
            </a:extLst>
          </p:cNvPr>
          <p:cNvSpPr txBox="1"/>
          <p:nvPr/>
        </p:nvSpPr>
        <p:spPr>
          <a:xfrm>
            <a:off x="6263101" y="1487640"/>
            <a:ext cx="182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environment</a:t>
            </a:r>
          </a:p>
        </p:txBody>
      </p:sp>
    </p:spTree>
    <p:extLst>
      <p:ext uri="{BB962C8B-B14F-4D97-AF65-F5344CB8AC3E}">
        <p14:creationId xmlns:p14="http://schemas.microsoft.com/office/powerpoint/2010/main" val="3630635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645865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IN" sz="3600" dirty="0"/>
              <a:t>Overview about CD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10972800" cy="4889499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t" anchorCtr="0">
            <a:noAutofit/>
          </a:bodyPr>
          <a:lstStyle/>
          <a:p>
            <a:pPr>
              <a:spcBef>
                <a:spcPts val="0"/>
              </a:spcBef>
            </a:pPr>
            <a:endParaRPr lang="en-IN" sz="2400" dirty="0"/>
          </a:p>
          <a:p>
            <a:pPr>
              <a:spcBef>
                <a:spcPts val="0"/>
              </a:spcBef>
            </a:pPr>
            <a:endParaRPr lang="en-IN" sz="2400" dirty="0"/>
          </a:p>
          <a:p>
            <a:pPr>
              <a:spcBef>
                <a:spcPts val="0"/>
              </a:spcBef>
            </a:pPr>
            <a:r>
              <a:rPr lang="en-IN" sz="2400" dirty="0"/>
              <a:t>CD Hardware pre-requisites</a:t>
            </a:r>
          </a:p>
          <a:p>
            <a:pPr lvl="1">
              <a:spcBef>
                <a:spcPts val="0"/>
              </a:spcBef>
            </a:pPr>
            <a:r>
              <a:rPr lang="en-IN" sz="2000" dirty="0"/>
              <a:t>Hardware requirement</a:t>
            </a:r>
          </a:p>
          <a:p>
            <a:pPr lvl="2">
              <a:spcBef>
                <a:spcPts val="0"/>
              </a:spcBef>
            </a:pPr>
            <a:r>
              <a:rPr lang="en-IN" sz="1600" dirty="0"/>
              <a:t>K8S cluster</a:t>
            </a:r>
          </a:p>
          <a:p>
            <a:pPr lvl="3">
              <a:spcBef>
                <a:spcPts val="0"/>
              </a:spcBef>
            </a:pPr>
            <a:r>
              <a:rPr lang="en-IN" sz="1400" dirty="0"/>
              <a:t>CentOS7.x  VMs – 4 numbers</a:t>
            </a:r>
          </a:p>
          <a:p>
            <a:pPr lvl="3">
              <a:spcBef>
                <a:spcPts val="0"/>
              </a:spcBef>
            </a:pPr>
            <a:r>
              <a:rPr lang="en-IN" sz="1400" dirty="0"/>
              <a:t>RAM: 4 * 8=32gb</a:t>
            </a:r>
          </a:p>
          <a:p>
            <a:pPr lvl="3">
              <a:spcBef>
                <a:spcPts val="0"/>
              </a:spcBef>
            </a:pPr>
            <a:r>
              <a:rPr lang="en-IN" sz="1400" dirty="0"/>
              <a:t>CPU: 4 * 4=16</a:t>
            </a:r>
          </a:p>
          <a:p>
            <a:pPr lvl="3">
              <a:spcBef>
                <a:spcPts val="0"/>
              </a:spcBef>
            </a:pPr>
            <a:r>
              <a:rPr lang="en-IN" sz="1400" dirty="0"/>
              <a:t>HDD: 4 * 60=240gb</a:t>
            </a:r>
          </a:p>
          <a:p>
            <a:pPr lvl="2">
              <a:spcBef>
                <a:spcPts val="0"/>
              </a:spcBef>
            </a:pPr>
            <a:r>
              <a:rPr lang="en-IN" sz="1600" dirty="0"/>
              <a:t>Rancher / LB  setup</a:t>
            </a:r>
          </a:p>
          <a:p>
            <a:pPr lvl="3">
              <a:spcBef>
                <a:spcPts val="0"/>
              </a:spcBef>
            </a:pPr>
            <a:r>
              <a:rPr lang="en-IN" sz="1400" dirty="0"/>
              <a:t>CentOS7.x  VMs – 1 number</a:t>
            </a:r>
          </a:p>
          <a:p>
            <a:pPr lvl="3">
              <a:spcBef>
                <a:spcPts val="0"/>
              </a:spcBef>
            </a:pPr>
            <a:r>
              <a:rPr lang="en-IN" sz="1400" dirty="0"/>
              <a:t>RAM: 8gb</a:t>
            </a:r>
          </a:p>
          <a:p>
            <a:pPr lvl="3">
              <a:spcBef>
                <a:spcPts val="0"/>
              </a:spcBef>
            </a:pPr>
            <a:r>
              <a:rPr lang="en-IN" sz="1400" dirty="0"/>
              <a:t>CPU: 4</a:t>
            </a:r>
          </a:p>
          <a:p>
            <a:pPr lvl="3">
              <a:spcBef>
                <a:spcPts val="0"/>
              </a:spcBef>
            </a:pPr>
            <a:r>
              <a:rPr lang="en-IN" sz="1400" dirty="0"/>
              <a:t>HDD: 80gb</a:t>
            </a:r>
          </a:p>
          <a:p>
            <a:pPr lvl="2">
              <a:spcBef>
                <a:spcPts val="0"/>
              </a:spcBef>
            </a:pPr>
            <a:r>
              <a:rPr lang="en-IN" sz="1600" dirty="0"/>
              <a:t>Selenium setup</a:t>
            </a:r>
          </a:p>
          <a:p>
            <a:pPr lvl="3">
              <a:spcBef>
                <a:spcPts val="0"/>
              </a:spcBef>
            </a:pPr>
            <a:r>
              <a:rPr lang="en-IN" sz="1400" dirty="0"/>
              <a:t>We can point to QA selenium or we can run protractor, selenium containers to run system tests.</a:t>
            </a:r>
          </a:p>
          <a:p>
            <a:pPr lvl="2">
              <a:spcBef>
                <a:spcPts val="0"/>
              </a:spcBef>
            </a:pPr>
            <a:r>
              <a:rPr lang="en-IN" sz="1600" dirty="0"/>
              <a:t>JFrog antifactory</a:t>
            </a:r>
          </a:p>
          <a:p>
            <a:pPr lvl="3">
              <a:spcBef>
                <a:spcPts val="0"/>
              </a:spcBef>
            </a:pPr>
            <a:r>
              <a:rPr lang="en-IN" sz="1400" dirty="0"/>
              <a:t>We can use global JFrog</a:t>
            </a:r>
          </a:p>
          <a:p>
            <a:pPr lvl="1">
              <a:spcBef>
                <a:spcPts val="0"/>
              </a:spcBef>
            </a:pPr>
            <a:endParaRPr lang="en-IN" sz="2000" dirty="0"/>
          </a:p>
          <a:p>
            <a:pPr marL="50799" indent="0">
              <a:spcBef>
                <a:spcPts val="0"/>
              </a:spcBef>
              <a:buClr>
                <a:schemeClr val="dk1"/>
              </a:buClr>
              <a:buNone/>
            </a:pPr>
            <a:endParaRPr lang="en-IN" sz="24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indent="-457189">
              <a:buSzPct val="133333"/>
              <a:buNone/>
            </a:pPr>
            <a:endParaRPr lang="en-US" sz="2400" dirty="0"/>
          </a:p>
          <a:p>
            <a:pPr indent="-457189">
              <a:buSzPct val="133333"/>
              <a:buNone/>
            </a:pPr>
            <a:endParaRPr lang="en-US" sz="2400" dirty="0"/>
          </a:p>
        </p:txBody>
      </p:sp>
      <p:sp>
        <p:nvSpPr>
          <p:cNvPr id="274" name="Shape 274"/>
          <p:cNvSpPr txBox="1">
            <a:spLocks noGrp="1"/>
          </p:cNvSpPr>
          <p:nvPr>
            <p:ph type="dt" idx="10"/>
          </p:nvPr>
        </p:nvSpPr>
        <p:spPr>
          <a:xfrm>
            <a:off x="609600" y="6169197"/>
            <a:ext cx="1458000" cy="365200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ctr" anchorCtr="0">
            <a:noAutofit/>
          </a:bodyPr>
          <a:lstStyle/>
          <a:p>
            <a:pPr>
              <a:buSzPct val="25000"/>
            </a:pPr>
            <a:r>
              <a:rPr lang="en" sz="933" dirty="0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rPr>
              <a:t>7/5/2016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ftr" idx="11"/>
          </p:nvPr>
        </p:nvSpPr>
        <p:spPr>
          <a:xfrm>
            <a:off x="2067649" y="6169197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ctr" anchorCtr="0">
            <a:noAutofit/>
          </a:bodyPr>
          <a:lstStyle/>
          <a:p>
            <a:pPr>
              <a:buSzPct val="25000"/>
            </a:pPr>
            <a:r>
              <a:rPr lang="en" sz="933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rPr>
              <a:t>Copyright 2015 ZeOmega. All Rights Reserved.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8737600" y="6169197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 sz="933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rPr>
              <a:pPr>
                <a:buSzPct val="25000"/>
              </a:pPr>
              <a:t>8</a:t>
            </a:fld>
            <a:endParaRPr lang="en" sz="933">
              <a:solidFill>
                <a:srgbClr val="8C8C8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09502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614363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IN" sz="3600" dirty="0"/>
              <a:t>Overview about CD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09600" y="969160"/>
            <a:ext cx="10972800" cy="5382637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dirty="0"/>
              <a:t>CD Software requirement</a:t>
            </a:r>
          </a:p>
          <a:p>
            <a:pPr lvl="1">
              <a:spcBef>
                <a:spcPts val="0"/>
              </a:spcBef>
            </a:pPr>
            <a:r>
              <a:rPr lang="en-IN" sz="2000" dirty="0"/>
              <a:t>Docker CE 19.x</a:t>
            </a:r>
          </a:p>
          <a:p>
            <a:pPr lvl="1">
              <a:spcBef>
                <a:spcPts val="0"/>
              </a:spcBef>
            </a:pPr>
            <a:r>
              <a:rPr lang="en-IN" sz="2000" dirty="0"/>
              <a:t>Rancher</a:t>
            </a:r>
          </a:p>
          <a:p>
            <a:pPr lvl="1">
              <a:spcBef>
                <a:spcPts val="0"/>
              </a:spcBef>
            </a:pPr>
            <a:r>
              <a:rPr lang="en-IN" sz="2000" dirty="0"/>
              <a:t>Kubernetes cluster</a:t>
            </a:r>
          </a:p>
          <a:p>
            <a:pPr lvl="1">
              <a:spcBef>
                <a:spcPts val="0"/>
              </a:spcBef>
            </a:pPr>
            <a:r>
              <a:rPr lang="en-IN" sz="2000" dirty="0"/>
              <a:t>JFrog</a:t>
            </a:r>
          </a:p>
          <a:p>
            <a:pPr lvl="1">
              <a:spcBef>
                <a:spcPts val="0"/>
              </a:spcBef>
            </a:pPr>
            <a:r>
              <a:rPr lang="en-IN" sz="2000" dirty="0"/>
              <a:t>Helm</a:t>
            </a:r>
            <a:endParaRPr lang="en-IN" sz="2267" dirty="0"/>
          </a:p>
          <a:p>
            <a:pPr>
              <a:spcBef>
                <a:spcPts val="0"/>
              </a:spcBef>
            </a:pPr>
            <a:endParaRPr lang="en-IN" sz="2400" dirty="0"/>
          </a:p>
          <a:p>
            <a:pPr>
              <a:spcBef>
                <a:spcPts val="0"/>
              </a:spcBef>
            </a:pPr>
            <a:r>
              <a:rPr lang="en-IN" sz="2400" dirty="0"/>
              <a:t>CD setup</a:t>
            </a:r>
          </a:p>
          <a:p>
            <a:pPr lvl="1">
              <a:spcBef>
                <a:spcPts val="0"/>
              </a:spcBef>
            </a:pPr>
            <a:r>
              <a:rPr lang="en-IN" sz="1867" dirty="0"/>
              <a:t>Rancher setup</a:t>
            </a:r>
          </a:p>
          <a:p>
            <a:pPr lvl="1">
              <a:spcBef>
                <a:spcPts val="0"/>
              </a:spcBef>
            </a:pPr>
            <a:r>
              <a:rPr lang="en-IN" sz="1867" dirty="0"/>
              <a:t>Kubernetes cluster setup</a:t>
            </a:r>
          </a:p>
          <a:p>
            <a:pPr lvl="1">
              <a:spcBef>
                <a:spcPts val="0"/>
              </a:spcBef>
            </a:pPr>
            <a:r>
              <a:rPr lang="en-IN" sz="1867" dirty="0"/>
              <a:t>Database setup for application</a:t>
            </a:r>
          </a:p>
          <a:p>
            <a:pPr lvl="1">
              <a:spcBef>
                <a:spcPts val="0"/>
              </a:spcBef>
            </a:pPr>
            <a:r>
              <a:rPr lang="en-IN" sz="1867" dirty="0"/>
              <a:t>Configure load balancer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IN" sz="2000" dirty="0"/>
          </a:p>
          <a:p>
            <a:pPr>
              <a:spcBef>
                <a:spcPts val="0"/>
              </a:spcBef>
            </a:pPr>
            <a:r>
              <a:rPr lang="en-IN" sz="2400" dirty="0"/>
              <a:t>CD </a:t>
            </a:r>
          </a:p>
          <a:p>
            <a:pPr lvl="1">
              <a:spcBef>
                <a:spcPts val="0"/>
              </a:spcBef>
            </a:pPr>
            <a:r>
              <a:rPr lang="en-IN" sz="2000" dirty="0"/>
              <a:t>Pull images and charts from JFrog registry</a:t>
            </a:r>
          </a:p>
          <a:p>
            <a:pPr lvl="1">
              <a:spcBef>
                <a:spcPts val="0"/>
              </a:spcBef>
            </a:pPr>
            <a:r>
              <a:rPr lang="en-IN" sz="2000" dirty="0"/>
              <a:t>Deploy to target k8S cluster</a:t>
            </a:r>
          </a:p>
          <a:p>
            <a:pPr lvl="1">
              <a:spcBef>
                <a:spcPts val="0"/>
              </a:spcBef>
            </a:pPr>
            <a:r>
              <a:rPr lang="en-IN" sz="2000" dirty="0"/>
              <a:t>Configure load balancer</a:t>
            </a:r>
          </a:p>
          <a:p>
            <a:pPr lvl="1">
              <a:spcBef>
                <a:spcPts val="0"/>
              </a:spcBef>
            </a:pPr>
            <a:r>
              <a:rPr lang="en-IN" sz="2000" dirty="0"/>
              <a:t>System tests on application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IN" sz="2000" dirty="0"/>
          </a:p>
          <a:p>
            <a:pPr marL="457200" lvl="1" indent="0">
              <a:spcBef>
                <a:spcPts val="0"/>
              </a:spcBef>
              <a:buNone/>
            </a:pPr>
            <a:endParaRPr lang="en-IN" sz="1867" dirty="0"/>
          </a:p>
          <a:p>
            <a:pPr>
              <a:spcBef>
                <a:spcPts val="0"/>
              </a:spcBef>
            </a:pPr>
            <a:endParaRPr lang="en-IN" sz="2400" dirty="0"/>
          </a:p>
          <a:p>
            <a:pPr marL="50799" indent="0">
              <a:spcBef>
                <a:spcPts val="0"/>
              </a:spcBef>
              <a:buClr>
                <a:schemeClr val="dk1"/>
              </a:buClr>
              <a:buNone/>
            </a:pPr>
            <a:endParaRPr lang="en-IN" sz="24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indent="-457189">
              <a:buSzPct val="133333"/>
              <a:buNone/>
            </a:pPr>
            <a:endParaRPr lang="en-US" sz="2400" dirty="0"/>
          </a:p>
          <a:p>
            <a:pPr indent="-457189">
              <a:buSzPct val="133333"/>
              <a:buNone/>
            </a:pPr>
            <a:endParaRPr lang="en-US" sz="2400" dirty="0"/>
          </a:p>
        </p:txBody>
      </p:sp>
      <p:sp>
        <p:nvSpPr>
          <p:cNvPr id="274" name="Shape 274"/>
          <p:cNvSpPr txBox="1">
            <a:spLocks noGrp="1"/>
          </p:cNvSpPr>
          <p:nvPr>
            <p:ph type="dt" idx="10"/>
          </p:nvPr>
        </p:nvSpPr>
        <p:spPr>
          <a:xfrm>
            <a:off x="609600" y="6169197"/>
            <a:ext cx="1458000" cy="365200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ctr" anchorCtr="0">
            <a:noAutofit/>
          </a:bodyPr>
          <a:lstStyle/>
          <a:p>
            <a:pPr>
              <a:buSzPct val="25000"/>
            </a:pPr>
            <a:r>
              <a:rPr lang="en" sz="933" dirty="0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rPr>
              <a:t>7/5/2016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ftr" idx="11"/>
          </p:nvPr>
        </p:nvSpPr>
        <p:spPr>
          <a:xfrm>
            <a:off x="2067649" y="6169197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ctr" anchorCtr="0">
            <a:noAutofit/>
          </a:bodyPr>
          <a:lstStyle/>
          <a:p>
            <a:pPr>
              <a:buSzPct val="25000"/>
            </a:pPr>
            <a:r>
              <a:rPr lang="en" sz="933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rPr>
              <a:t>Copyright 2015 ZeOmega. All Rights Reserved.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8737600" y="6169197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 sz="933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rPr>
              <a:pPr>
                <a:buSzPct val="25000"/>
              </a:pPr>
              <a:t>9</a:t>
            </a:fld>
            <a:endParaRPr lang="en" sz="933">
              <a:solidFill>
                <a:srgbClr val="8C8C8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164925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446</Words>
  <Application>Microsoft Office PowerPoint</Application>
  <PresentationFormat>Widescreen</PresentationFormat>
  <Paragraphs>188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Jiva CI and CD</vt:lpstr>
      <vt:lpstr>Agenda</vt:lpstr>
      <vt:lpstr>Overview about CI</vt:lpstr>
      <vt:lpstr>Overview about CI</vt:lpstr>
      <vt:lpstr>CI setup</vt:lpstr>
      <vt:lpstr>Dev CI Setup</vt:lpstr>
      <vt:lpstr>Overview about CD</vt:lpstr>
      <vt:lpstr>Overview about CD</vt:lpstr>
      <vt:lpstr>CD setup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Chandrashekar V Angadi</dc:creator>
  <cp:lastModifiedBy>Chandrashekar V Angadi</cp:lastModifiedBy>
  <cp:revision>46</cp:revision>
  <dcterms:created xsi:type="dcterms:W3CDTF">2020-01-09T10:32:43Z</dcterms:created>
  <dcterms:modified xsi:type="dcterms:W3CDTF">2020-09-17T04:01:21Z</dcterms:modified>
</cp:coreProperties>
</file>