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" userId="14e0063631ac0fd1" providerId="LiveId" clId="{F06829DB-CFA0-4BE4-979F-C7BC708D0438}"/>
    <pc:docChg chg="modSld">
      <pc:chgData name="Raghunath Reddy" userId="14e0063631ac0fd1" providerId="LiveId" clId="{F06829DB-CFA0-4BE4-979F-C7BC708D0438}" dt="2023-03-20T19:04:07.711" v="1" actId="14100"/>
      <pc:docMkLst>
        <pc:docMk/>
      </pc:docMkLst>
      <pc:sldChg chg="modSp mod">
        <pc:chgData name="Raghunath Reddy" userId="14e0063631ac0fd1" providerId="LiveId" clId="{F06829DB-CFA0-4BE4-979F-C7BC708D0438}" dt="2023-03-20T19:04:07.711" v="1" actId="14100"/>
        <pc:sldMkLst>
          <pc:docMk/>
          <pc:sldMk cId="3553143028" sldId="265"/>
        </pc:sldMkLst>
        <pc:picChg chg="mod">
          <ac:chgData name="Raghunath Reddy" userId="14e0063631ac0fd1" providerId="LiveId" clId="{F06829DB-CFA0-4BE4-979F-C7BC708D0438}" dt="2023-03-20T19:04:07.711" v="1" actId="14100"/>
          <ac:picMkLst>
            <pc:docMk/>
            <pc:sldMk cId="3553143028" sldId="265"/>
            <ac:picMk id="5" creationId="{6434E64C-4780-0479-3C01-25B74F7ADD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50B-753B-E6EC-4BA3-A05C5E9B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198" y="3600172"/>
            <a:ext cx="5332759" cy="2866887"/>
          </a:xfrm>
        </p:spPr>
        <p:txBody>
          <a:bodyPr/>
          <a:lstStyle/>
          <a:p>
            <a:r>
              <a:rPr lang="en-IN" dirty="0"/>
              <a:t>ARTIFICIAL NEURAL </a:t>
            </a:r>
            <a:br>
              <a:rPr lang="en-IN" dirty="0"/>
            </a:br>
            <a:r>
              <a:rPr lang="en-IN" dirty="0"/>
              <a:t>NETWORKS</a:t>
            </a:r>
            <a:br>
              <a:rPr lang="en-IN" dirty="0"/>
            </a:br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6977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2E8-B9BA-0EC6-A1C2-8127777C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31304"/>
            <a:ext cx="9905955" cy="88789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BACK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0321-00BE-7FA1-4B49-D4E262C7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403" y="1351722"/>
            <a:ext cx="5550936" cy="4664765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E8EAED"/>
                </a:solidFill>
                <a:effectLst/>
                <a:latin typeface="Google Sans"/>
              </a:rPr>
              <a:t>Backpropagation, or backward propagation of errors, is </a:t>
            </a:r>
            <a:r>
              <a:rPr lang="en-US" sz="3600" b="0" i="0" dirty="0">
                <a:solidFill>
                  <a:srgbClr val="E2EEFF"/>
                </a:solidFill>
                <a:effectLst/>
                <a:latin typeface="Google Sans"/>
              </a:rPr>
              <a:t>an algorithm that is designed to test for errors working back from output nodes to input nodes.</a:t>
            </a:r>
            <a:endParaRPr lang="en-IN" sz="3600" dirty="0"/>
          </a:p>
        </p:txBody>
      </p:sp>
      <p:pic>
        <p:nvPicPr>
          <p:cNvPr id="3074" name="Picture 2" descr="How Backpropagation Algorithm Works">
            <a:extLst>
              <a:ext uri="{FF2B5EF4-FFF2-40B4-BE49-F238E27FC236}">
                <a16:creationId xmlns:a16="http://schemas.microsoft.com/office/drawing/2014/main" id="{0FC3C8D3-28FE-FDAD-FCBB-E255E470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22" y="1238250"/>
            <a:ext cx="5711687" cy="52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1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4E64C-4780-0479-3C01-25B74F7A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5008" cy="78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99F5-7E13-FD4D-A0E0-13238A21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0838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Gradient descent techniques for </a:t>
            </a:r>
            <a:r>
              <a:rPr lang="en-US" b="1" dirty="0" err="1">
                <a:solidFill>
                  <a:schemeClr val="bg1"/>
                </a:solidFill>
              </a:rPr>
              <a:t>ann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040E1-799E-1FFD-148D-F783B48A8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2398644"/>
            <a:ext cx="9904459" cy="4081669"/>
          </a:xfrm>
        </p:spPr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Google Sans"/>
              </a:rPr>
              <a:t>It is an optimization algorithm applied to model training. Gradient Descent, to put it simply, identifies the variables that minimize the cost function (error in prediction).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Batch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Stochastic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Mini batch gradient descent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588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D85E-A1CF-5331-CDA2-AB57F4E7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1" y="1533626"/>
            <a:ext cx="6833937" cy="3429000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dirty="0">
                <a:solidFill>
                  <a:schemeClr val="bg1"/>
                </a:solidFill>
              </a:rPr>
              <a:t>THANK YOU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RAGHUNATH REDDY EDULA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Batch : 130</a:t>
            </a:r>
          </a:p>
        </p:txBody>
      </p:sp>
    </p:spTree>
    <p:extLst>
      <p:ext uri="{BB962C8B-B14F-4D97-AF65-F5344CB8AC3E}">
        <p14:creationId xmlns:p14="http://schemas.microsoft.com/office/powerpoint/2010/main" val="349289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FF04-86C5-3DD2-65EB-EBBE24FF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1149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ARTIFICIAL NEURAL NETWORKS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F6A2-3729-696D-2D46-47778A3C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E8EAED"/>
                </a:solidFill>
                <a:effectLst/>
                <a:latin typeface="Google Sans"/>
              </a:rPr>
              <a:t>Regression ANNs </a:t>
            </a:r>
            <a:r>
              <a:rPr lang="en-US" sz="3600" b="0" i="0" dirty="0">
                <a:solidFill>
                  <a:srgbClr val="E2EEFF"/>
                </a:solidFill>
                <a:effectLst/>
                <a:latin typeface="Google Sans"/>
              </a:rPr>
              <a:t>predict an output variable as a function of the inputs</a:t>
            </a:r>
            <a:r>
              <a:rPr lang="en-US" sz="3600" b="0" i="0" dirty="0">
                <a:solidFill>
                  <a:srgbClr val="E8EAED"/>
                </a:solidFill>
                <a:effectLst/>
                <a:latin typeface="Google Sans"/>
              </a:rPr>
              <a:t>. The input features (independent variables) can be categorical or numeric types, however, for regression ANNs, we require a numeric dependent variable.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288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D3C0-1FDA-625C-DFED-59110966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318051"/>
            <a:ext cx="8791575" cy="10561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2FA13-9E1C-FA26-470C-08AB4D3A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1879256"/>
            <a:ext cx="8791575" cy="1655762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E8EAED"/>
                </a:solidFill>
                <a:effectLst/>
                <a:latin typeface="Google Sans"/>
              </a:rPr>
              <a:t>A Perceptron is </a:t>
            </a:r>
            <a:r>
              <a:rPr lang="en-US" sz="3200" b="0" i="0" dirty="0">
                <a:solidFill>
                  <a:srgbClr val="E2EEFF"/>
                </a:solidFill>
                <a:effectLst/>
                <a:latin typeface="Google Sans"/>
              </a:rPr>
              <a:t>a neural network unit that does certain computations to detect features or business intelligence in the input data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Google Sans"/>
              </a:rPr>
              <a:t>. It is a function that maps its input “x,” which is multiplied by the learned weight coefficient, and generates an output value ”f(x)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349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B79-0D08-F414-89A1-EE6A2E38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221" y="712236"/>
            <a:ext cx="4490762" cy="97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chemeClr val="bg1"/>
                </a:solidFill>
              </a:rPr>
              <a:t>PERCEPTRON</a:t>
            </a:r>
          </a:p>
        </p:txBody>
      </p:sp>
      <p:pic>
        <p:nvPicPr>
          <p:cNvPr id="5" name="Picture 2" descr="Single Layer Perceptron in TensorFlow - Javatpoint">
            <a:extLst>
              <a:ext uri="{FF2B5EF4-FFF2-40B4-BE49-F238E27FC236}">
                <a16:creationId xmlns:a16="http://schemas.microsoft.com/office/drawing/2014/main" id="{3B241A1A-AE79-85AA-022D-6096FF70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0" y="1683021"/>
            <a:ext cx="6094120" cy="36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06ABB-BF80-AE4B-C77F-86A48A3163EA}"/>
              </a:ext>
            </a:extLst>
          </p:cNvPr>
          <p:cNvSpPr txBox="1"/>
          <p:nvPr/>
        </p:nvSpPr>
        <p:spPr>
          <a:xfrm>
            <a:off x="7090631" y="2512361"/>
            <a:ext cx="4955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Xi = inputs </a:t>
            </a:r>
          </a:p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Summation(z) = </a:t>
            </a:r>
            <a:r>
              <a:rPr lang="en-US" sz="3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W.Xi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+b</a:t>
            </a:r>
          </a:p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Activation function = f(x) </a:t>
            </a:r>
            <a:endParaRPr lang="en-IN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481B-9D57-4A49-66E0-D23FD98E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36571"/>
            <a:ext cx="9905998" cy="11572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of perceptron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EB02F-AE83-3C96-9DC1-8AFA95B8D2CA}"/>
              </a:ext>
            </a:extLst>
          </p:cNvPr>
          <p:cNvSpPr txBox="1"/>
          <p:nvPr/>
        </p:nvSpPr>
        <p:spPr>
          <a:xfrm>
            <a:off x="1141413" y="2520075"/>
            <a:ext cx="83588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classifies only linear or sort of linear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nonlinear data the perceptron trick will fail.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nothing but a line, it classifies two regions with two classes</a:t>
            </a:r>
            <a:r>
              <a:rPr lang="en-US" sz="1800" dirty="0"/>
              <a:t>.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836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26FF-6670-8E00-B93F-A5C32538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FUNCTIONS FOR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DE3-5CC8-A09D-E0BA-202B1A0A5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279374"/>
            <a:ext cx="8068851" cy="3167267"/>
          </a:xfrm>
        </p:spPr>
        <p:txBody>
          <a:bodyPr>
            <a:normAutofit/>
          </a:bodyPr>
          <a:lstStyle/>
          <a:p>
            <a:r>
              <a:rPr lang="en-US" sz="3200" dirty="0"/>
              <a:t>Linear f(z) = (</a:t>
            </a:r>
            <a:r>
              <a:rPr lang="en-US" sz="3200" dirty="0" err="1"/>
              <a:t>az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  its range is </a:t>
            </a:r>
            <a:r>
              <a:rPr lang="en-US" sz="3200" dirty="0">
                <a:highlight>
                  <a:srgbClr val="008080"/>
                </a:highlight>
              </a:rPr>
              <a:t>-infinity to +infinity</a:t>
            </a:r>
          </a:p>
          <a:p>
            <a:r>
              <a:rPr lang="en-US" sz="3200" dirty="0" err="1"/>
              <a:t>Relu</a:t>
            </a:r>
            <a:r>
              <a:rPr lang="en-US" sz="3200" dirty="0"/>
              <a:t> f(z) = Max(0,Z)</a:t>
            </a:r>
          </a:p>
          <a:p>
            <a:pPr marL="0" indent="0">
              <a:buNone/>
            </a:pPr>
            <a:r>
              <a:rPr lang="en-US" sz="3200" dirty="0"/>
              <a:t>  its range is </a:t>
            </a:r>
            <a:r>
              <a:rPr lang="en-US" sz="3200" dirty="0">
                <a:highlight>
                  <a:srgbClr val="008080"/>
                </a:highlight>
              </a:rPr>
              <a:t>0 to infinity</a:t>
            </a:r>
            <a:endParaRPr lang="en-IN" sz="3200" dirty="0">
              <a:highlight>
                <a:srgbClr val="00808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86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F0DB-70DE-87AE-16EA-E25ADE27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6017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MULTILAYER PERCEPTRON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09370-45CB-4F88-1AC9-F1837299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802296"/>
            <a:ext cx="5647844" cy="398890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E8EAED"/>
                </a:solidFill>
                <a:effectLst/>
                <a:latin typeface="Google Sans"/>
              </a:rPr>
              <a:t>Multi layer perceptron (MLP) is </a:t>
            </a:r>
            <a:r>
              <a:rPr lang="en-US" sz="3200" b="0" i="0" dirty="0">
                <a:solidFill>
                  <a:srgbClr val="E2EEFF"/>
                </a:solidFill>
                <a:effectLst/>
                <a:latin typeface="Google Sans"/>
              </a:rPr>
              <a:t>a supplement of feed forward neural network</a:t>
            </a:r>
            <a:r>
              <a:rPr lang="en-US" sz="3200" b="0" i="0" dirty="0">
                <a:solidFill>
                  <a:srgbClr val="E8EAED"/>
                </a:solidFill>
                <a:effectLst/>
                <a:latin typeface="Google Sans"/>
              </a:rPr>
              <a:t>. It consists of three types of layers—the input layer, output layer and hidden layer</a:t>
            </a:r>
            <a:endParaRPr lang="en-IN" sz="3200" dirty="0"/>
          </a:p>
        </p:txBody>
      </p:sp>
      <p:pic>
        <p:nvPicPr>
          <p:cNvPr id="2050" name="Picture 2" descr="Multi-layer Perceptron in TensorFlow">
            <a:extLst>
              <a:ext uri="{FF2B5EF4-FFF2-40B4-BE49-F238E27FC236}">
                <a16:creationId xmlns:a16="http://schemas.microsoft.com/office/drawing/2014/main" id="{ED9B6B74-A23D-9FE0-57BE-36CA2396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54" y="1802295"/>
            <a:ext cx="5217216" cy="39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6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BFFA-C67A-4E4A-D5A3-088451125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497" y="106018"/>
            <a:ext cx="10694504" cy="5618921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err="1">
                <a:solidFill>
                  <a:schemeClr val="bg1"/>
                </a:solidFill>
              </a:rPr>
              <a:t>FOrWARD</a:t>
            </a:r>
            <a:r>
              <a:rPr lang="en-IN" sz="4000" b="1" dirty="0">
                <a:solidFill>
                  <a:schemeClr val="bg1"/>
                </a:solidFill>
              </a:rPr>
              <a:t> PROPAGATION :</a:t>
            </a:r>
            <a:br>
              <a:rPr lang="en-IN" sz="4000" b="1" dirty="0">
                <a:solidFill>
                  <a:schemeClr val="bg1"/>
                </a:solidFill>
              </a:rPr>
            </a:br>
            <a:br>
              <a:rPr lang="en-IN" sz="4000" b="1" dirty="0">
                <a:solidFill>
                  <a:schemeClr val="bg1"/>
                </a:solidFill>
              </a:rPr>
            </a:br>
            <a:br>
              <a:rPr lang="en-IN" sz="3600" b="1" dirty="0">
                <a:solidFill>
                  <a:schemeClr val="bg1"/>
                </a:solidFill>
              </a:rPr>
            </a:br>
            <a:r>
              <a:rPr lang="en-GB" sz="3600" b="1" i="0" cap="none" dirty="0"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a1 = w1*x1 + w2*x2 + b1</a:t>
            </a:r>
            <a:r>
              <a:rPr lang="en-GB" sz="3600" b="0" i="0" cap="none" dirty="0"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 </a:t>
            </a:r>
            <a:br>
              <a:rPr lang="en-GB" sz="3600" b="0" i="0" cap="none" dirty="0">
                <a:effectLst/>
                <a:highlight>
                  <a:srgbClr val="008080"/>
                </a:highlight>
                <a:latin typeface="arial" panose="020B0604020202020204" pitchFamily="34" charset="0"/>
              </a:rPr>
            </a:br>
            <a:br>
              <a:rPr lang="en-GB" sz="3600" b="0" i="0" cap="none" dirty="0">
                <a:effectLst/>
                <a:latin typeface="arial" panose="020B0604020202020204" pitchFamily="34" charset="0"/>
              </a:rPr>
            </a:br>
            <a:r>
              <a:rPr lang="en-GB" sz="3600" b="0" i="0" cap="none" dirty="0">
                <a:effectLst/>
                <a:latin typeface="arial" panose="020B0604020202020204" pitchFamily="34" charset="0"/>
              </a:rPr>
              <a:t>Here, h1 is the value of the activation function applied on a1. for any layer after the first hidden layer, the input is output from the previous layer.</a:t>
            </a:r>
            <a:br>
              <a:rPr lang="en-GB" sz="1800" b="0" i="0" cap="none" dirty="0">
                <a:effectLst/>
                <a:latin typeface="arial" panose="020B0604020202020204" pitchFamily="34" charset="0"/>
              </a:rPr>
            </a:br>
            <a:br>
              <a:rPr lang="en-IN" sz="1800" b="1" cap="none" dirty="0"/>
            </a:b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A5C5-2D68-D3C1-75CD-887DDF52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1396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LOSS FUNCTION IN ANN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912C-C699-66EB-EA75-BBFE3E7B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1914939"/>
            <a:ext cx="9904459" cy="3889514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0" i="0" dirty="0">
                <a:solidFill>
                  <a:srgbClr val="E8EAED"/>
                </a:solidFill>
                <a:effectLst/>
                <a:latin typeface="Google Sans"/>
              </a:rPr>
              <a:t>A loss function is </a:t>
            </a:r>
            <a:r>
              <a:rPr lang="en-US" sz="11200" b="0" i="0" dirty="0">
                <a:solidFill>
                  <a:srgbClr val="E2EEFF"/>
                </a:solidFill>
                <a:effectLst/>
                <a:latin typeface="Google Sans"/>
              </a:rPr>
              <a:t>a function that compares the target and predicted output values</a:t>
            </a:r>
            <a:r>
              <a:rPr lang="en-US" sz="11200" b="0" i="0" dirty="0">
                <a:solidFill>
                  <a:srgbClr val="E8EAED"/>
                </a:solidFill>
                <a:effectLst/>
                <a:latin typeface="Google Sans"/>
              </a:rPr>
              <a:t>; measures how well the neural network models the training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1200" dirty="0"/>
              <a:t>MSE(mean squared error)</a:t>
            </a:r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>
                <a:highlight>
                  <a:srgbClr val="008080"/>
                </a:highlight>
              </a:rPr>
              <a:t>L = (Yi – Y ^)**2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11200" dirty="0"/>
              <a:t>MAE(mean absolute error)</a:t>
            </a:r>
          </a:p>
          <a:p>
            <a:pPr marL="0" indent="0">
              <a:buNone/>
            </a:pPr>
            <a:r>
              <a:rPr lang="en-IN" sz="11200" dirty="0"/>
              <a:t>    	 </a:t>
            </a:r>
            <a:r>
              <a:rPr lang="en-IN" sz="11200" dirty="0">
                <a:highlight>
                  <a:srgbClr val="008080"/>
                </a:highlight>
              </a:rPr>
              <a:t>L = |Yi-Y^|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02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440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Google Sans</vt:lpstr>
      <vt:lpstr>Tw Cen MT</vt:lpstr>
      <vt:lpstr>Circuit</vt:lpstr>
      <vt:lpstr>ARTIFICIAL NEURAL  NETWORKS REGRESSION</vt:lpstr>
      <vt:lpstr>ARTIFICIAL NEURAL NETWORKS REGRESSION</vt:lpstr>
      <vt:lpstr>PERCEPTRON</vt:lpstr>
      <vt:lpstr>PowerPoint Presentation</vt:lpstr>
      <vt:lpstr>Limitations of perceptron</vt:lpstr>
      <vt:lpstr>ACTIVATION FUNCTIONS FOR REGRESSION</vt:lpstr>
      <vt:lpstr>MULTILAYER PERCEPTRON</vt:lpstr>
      <vt:lpstr>FOrWARD PROPAGATION :   a1 = w1*x1 + w2*x2 + b1   Here, h1 is the value of the activation function applied on a1. for any layer after the first hidden layer, the input is output from the previous layer.  </vt:lpstr>
      <vt:lpstr>LOSS FUNCTION IN ANN</vt:lpstr>
      <vt:lpstr>BACK PROPAGATION</vt:lpstr>
      <vt:lpstr>PowerPoint Presentation</vt:lpstr>
      <vt:lpstr>Gradient descent techniques for ann</vt:lpstr>
      <vt:lpstr>  THANK YOU   RAGHUNATH REDDY EDULA    Batch : 130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 NETWORKS REGRESSION</dc:title>
  <dc:creator>Raghunath Reddy</dc:creator>
  <cp:lastModifiedBy>Raghunath Reddy</cp:lastModifiedBy>
  <cp:revision>3</cp:revision>
  <dcterms:created xsi:type="dcterms:W3CDTF">2023-03-20T17:49:33Z</dcterms:created>
  <dcterms:modified xsi:type="dcterms:W3CDTF">2023-03-21T04:06:55Z</dcterms:modified>
</cp:coreProperties>
</file>