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91915\Desktop\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autoTitleDeleted val="1"/>
    <c:plotArea>
      <c:layout/>
      <c:barChart>
        <c:barDir val="col"/>
        <c:grouping val="clustered"/>
        <c:varyColors val="0"/>
        <c:ser>
          <c:idx val="0"/>
          <c:order val="0"/>
          <c:tx>
            <c:strRef>
              <c:f>[employee_data.csv]Sheet1!$B$3:$B$4</c:f>
              <c:strCache>
                <c:ptCount val="1"/>
                <c:pt idx="0">
                  <c:v>1</c:v>
                </c:pt>
              </c:strCache>
            </c:strRef>
          </c:tx>
          <c:spPr>
            <a:solidFill>
              <a:schemeClr val="accent1"/>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[employee_data.csv]Sheet1!$B$5:$B$15</c:f>
              <c:numCache>
                <c:formatCode>General</c:formatCode>
                <c:ptCount val="10"/>
                <c:pt idx="0">
                  <c:v>10.0</c:v>
                </c:pt>
                <c:pt idx="1">
                  <c:v>10.0</c:v>
                </c:pt>
                <c:pt idx="2">
                  <c:v>12.0</c:v>
                </c:pt>
                <c:pt idx="3">
                  <c:v>9.0</c:v>
                </c:pt>
                <c:pt idx="4">
                  <c:v>7.0</c:v>
                </c:pt>
                <c:pt idx="5">
                  <c:v>11.0</c:v>
                </c:pt>
                <c:pt idx="6">
                  <c:v>10.0</c:v>
                </c:pt>
                <c:pt idx="7">
                  <c:v>10.0</c:v>
                </c:pt>
                <c:pt idx="8">
                  <c:v>10.0</c:v>
                </c:pt>
                <c:pt idx="9">
                  <c:v>7.0</c:v>
                </c:pt>
              </c:numCache>
            </c:numRef>
          </c:val>
        </c:ser>
        <c:ser>
          <c:idx val="1"/>
          <c:order val="1"/>
          <c:tx>
            <c:strRef>
              <c:f>[employee_data.csv]Sheet1!$C$3:$C$4</c:f>
              <c:strCache>
                <c:ptCount val="1"/>
                <c:pt idx="0">
                  <c:v>2</c:v>
                </c:pt>
              </c:strCache>
            </c:strRef>
          </c:tx>
          <c:spPr>
            <a:solidFill>
              <a:schemeClr val="accent2"/>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[employee_data.csv]Sheet1!$C$5:$C$15</c:f>
              <c:numCache>
                <c:formatCode>General</c:formatCode>
                <c:ptCount val="10"/>
                <c:pt idx="0">
                  <c:v>20.0</c:v>
                </c:pt>
                <c:pt idx="1">
                  <c:v>26.0</c:v>
                </c:pt>
                <c:pt idx="2">
                  <c:v>12.0</c:v>
                </c:pt>
                <c:pt idx="3">
                  <c:v>18.0</c:v>
                </c:pt>
                <c:pt idx="4">
                  <c:v>17.0</c:v>
                </c:pt>
                <c:pt idx="5">
                  <c:v>15.0</c:v>
                </c:pt>
                <c:pt idx="6">
                  <c:v>23.0</c:v>
                </c:pt>
                <c:pt idx="7">
                  <c:v>16.0</c:v>
                </c:pt>
                <c:pt idx="8">
                  <c:v>21.0</c:v>
                </c:pt>
                <c:pt idx="9">
                  <c:v>16.0</c:v>
                </c:pt>
              </c:numCache>
            </c:numRef>
          </c:val>
        </c:ser>
        <c:ser>
          <c:idx val="2"/>
          <c:order val="2"/>
          <c:tx>
            <c:strRef>
              <c:f>[employee_data.csv]Sheet1!$D$3:$D$4</c:f>
              <c:strCache>
                <c:ptCount val="1"/>
                <c:pt idx="0">
                  <c:v>3</c:v>
                </c:pt>
              </c:strCache>
            </c:strRef>
          </c:tx>
          <c:spPr>
            <a:solidFill>
              <a:schemeClr val="accent3"/>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[employee_data.csv]Sheet1!$D$5:$D$15</c:f>
              <c:numCache>
                <c:formatCode>General</c:formatCode>
                <c:ptCount val="10"/>
                <c:pt idx="0">
                  <c:v>51.0</c:v>
                </c:pt>
                <c:pt idx="1">
                  <c:v>53.0</c:v>
                </c:pt>
                <c:pt idx="2">
                  <c:v>52.0</c:v>
                </c:pt>
                <c:pt idx="3">
                  <c:v>60.0</c:v>
                </c:pt>
                <c:pt idx="4">
                  <c:v>56.0</c:v>
                </c:pt>
                <c:pt idx="5">
                  <c:v>56.0</c:v>
                </c:pt>
                <c:pt idx="6">
                  <c:v>49.0</c:v>
                </c:pt>
                <c:pt idx="7">
                  <c:v>44.0</c:v>
                </c:pt>
                <c:pt idx="8">
                  <c:v>52.0</c:v>
                </c:pt>
                <c:pt idx="9">
                  <c:v>56.0</c:v>
                </c:pt>
              </c:numCache>
            </c:numRef>
          </c:val>
        </c:ser>
        <c:ser>
          <c:idx val="3"/>
          <c:order val="3"/>
          <c:tx>
            <c:strRef>
              <c:f>[employee_data.csv]Sheet1!$E$3:$E$4</c:f>
              <c:strCache>
                <c:ptCount val="1"/>
                <c:pt idx="0">
                  <c:v>4</c:v>
                </c:pt>
              </c:strCache>
            </c:strRef>
          </c:tx>
          <c:spPr>
            <a:solidFill>
              <a:schemeClr val="accent4"/>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[employee_data.csv]Sheet1!$E$5:$E$15</c:f>
              <c:numCache>
                <c:formatCode>General</c:formatCode>
                <c:ptCount val="10"/>
                <c:pt idx="0">
                  <c:v>11.0</c:v>
                </c:pt>
                <c:pt idx="1">
                  <c:v>17.0</c:v>
                </c:pt>
                <c:pt idx="2">
                  <c:v>12.0</c:v>
                </c:pt>
                <c:pt idx="3">
                  <c:v>10.0</c:v>
                </c:pt>
                <c:pt idx="4">
                  <c:v>14.0</c:v>
                </c:pt>
                <c:pt idx="5">
                  <c:v>16.0</c:v>
                </c:pt>
                <c:pt idx="6">
                  <c:v>16.0</c:v>
                </c:pt>
                <c:pt idx="7">
                  <c:v>13.0</c:v>
                </c:pt>
                <c:pt idx="8">
                  <c:v>12.0</c:v>
                </c:pt>
                <c:pt idx="9">
                  <c:v>17.0</c:v>
                </c:pt>
              </c:numCache>
            </c:numRef>
          </c:val>
        </c:ser>
        <c:ser>
          <c:idx val="4"/>
          <c:order val="4"/>
          <c:tx>
            <c:strRef>
              <c:f>[employee_data.csv]Sheet1!$F$3:$F$4</c:f>
              <c:strCache>
                <c:ptCount val="1"/>
                <c:pt idx="0">
                  <c:v>5</c:v>
                </c:pt>
              </c:strCache>
            </c:strRef>
          </c:tx>
          <c:spPr>
            <a:solidFill>
              <a:schemeClr val="accent5"/>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[employee_data.csv]Sheet1!$F$5:$F$15</c:f>
              <c:numCache>
                <c:formatCode>General</c:formatCode>
                <c:ptCount val="10"/>
                <c:pt idx="0">
                  <c:v>16.0</c:v>
                </c:pt>
                <c:pt idx="1">
                  <c:v>10.0</c:v>
                </c:pt>
                <c:pt idx="2">
                  <c:v>11.0</c:v>
                </c:pt>
                <c:pt idx="3">
                  <c:v>9.0</c:v>
                </c:pt>
                <c:pt idx="4">
                  <c:v>6.0</c:v>
                </c:pt>
                <c:pt idx="5">
                  <c:v>7.0</c:v>
                </c:pt>
                <c:pt idx="6">
                  <c:v>10.0</c:v>
                </c:pt>
                <c:pt idx="7">
                  <c:v>13.0</c:v>
                </c:pt>
                <c:pt idx="8">
                  <c:v>4.0</c:v>
                </c:pt>
                <c:pt idx="9">
                  <c:v>5.0</c:v>
                </c:pt>
              </c:numCache>
            </c:numRef>
          </c:val>
        </c:ser>
        <c:dLbls>
          <c:showLegendKey val="0"/>
          <c:showVal val="0"/>
          <c:showCatName val="0"/>
          <c:showSerName val="0"/>
          <c:showPercent val="0"/>
          <c:showBubbleSize val="0"/>
        </c:dLbls>
        <c:gapWidth val="246"/>
        <c:overlap val="-28"/>
        <c:axId val="892969942"/>
        <c:axId val="241445465"/>
      </c:barChart>
      <c:catAx>
        <c:axId val="89296994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41445465"/>
        <c:crosses val="autoZero"/>
        <c:auto val="1"/>
        <c:lblAlgn val="ctr"/>
        <c:lblOffset val="100"/>
        <c:noMultiLvlLbl val="0"/>
      </c:catAx>
      <c:valAx>
        <c:axId val="241445465"/>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969942"/>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325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790699" y="3176904"/>
            <a:ext cx="8610600" cy="2123440"/>
          </a:xfrm>
          <a:prstGeom prst="rect"/>
          <a:noFill/>
        </p:spPr>
        <p:txBody>
          <a:bodyPr rtlCol="0" wrap="square">
            <a:spAutoFit/>
          </a:bodyPr>
          <a:p>
            <a:r>
              <a:rPr b="0" sz="2400" lang="en-US"/>
              <a:t>STUDENT NAME:</a:t>
            </a:r>
            <a:r>
              <a:rPr b="0" sz="2400" lang="en-US"/>
              <a:t> </a:t>
            </a:r>
            <a:r>
              <a:rPr b="0" sz="2400" lang="en-US"/>
              <a:t>L</a:t>
            </a:r>
            <a:r>
              <a:rPr b="0" sz="2400" lang="en-US"/>
              <a:t>A</a:t>
            </a:r>
            <a:r>
              <a:rPr b="0" sz="2400" lang="en-US"/>
              <a:t>W</a:t>
            </a:r>
            <a:r>
              <a:rPr b="0" sz="2400" lang="en-US"/>
              <a:t>R</a:t>
            </a:r>
            <a:r>
              <a:rPr b="0" sz="2400" lang="en-US"/>
              <a:t>A</a:t>
            </a:r>
            <a:r>
              <a:rPr b="0" sz="2400" lang="en-US"/>
              <a:t>N</a:t>
            </a:r>
            <a:r>
              <a:rPr b="0" sz="2400" lang="en-US"/>
              <a:t>C</a:t>
            </a:r>
            <a:r>
              <a:rPr b="0" sz="2400" lang="en-US"/>
              <a:t>E</a:t>
            </a:r>
            <a:r>
              <a:rPr b="0" sz="2400" lang="en-US"/>
              <a:t> </a:t>
            </a:r>
            <a:r>
              <a:rPr b="0" sz="2400" lang="en-US"/>
              <a:t>V</a:t>
            </a:r>
            <a:endParaRPr b="0" dirty="0" sz="2400" lang="en-US"/>
          </a:p>
          <a:p>
            <a:r>
              <a:rPr b="0" dirty="0" sz="2400" lang="en-US"/>
              <a:t>REGISTER NO:asunm1611d22cm</a:t>
            </a:r>
            <a:r>
              <a:rPr b="0" dirty="0" sz="2400" lang="en-US"/>
              <a:t>0</a:t>
            </a:r>
            <a:r>
              <a:rPr b="0" dirty="0" sz="2400" lang="en-US"/>
              <a:t>9</a:t>
            </a:r>
            <a:r>
              <a:rPr b="0" dirty="0" sz="2400" lang="en-US"/>
              <a:t>7</a:t>
            </a:r>
            <a:endParaRPr b="0" dirty="0" sz="2400" lang="en-US"/>
          </a:p>
          <a:p>
            <a:r>
              <a:rPr b="0" dirty="0" sz="2400" lang="en-US"/>
              <a:t>DEPARTMENT:B COM [ COMMERCE]</a:t>
            </a:r>
            <a:endParaRPr b="0" dirty="0" sz="2400" lang="en-US"/>
          </a:p>
          <a:p>
            <a:r>
              <a:rPr b="0" dirty="0" sz="2400" lang="en-US"/>
              <a:t>COLLEGE : PATRICIAN COLLEGE OF ARTS AND SCIENCE</a:t>
            </a:r>
            <a:endParaRPr b="0" dirty="0" sz="2400" lang="en-US"/>
          </a:p>
          <a:p>
            <a:r>
              <a:rPr b="0" dirty="0" sz="2400" lang="en-US"/>
              <a:t>           </a:t>
            </a:r>
            <a:endParaRPr b="0"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Title 9"/>
          <p:cNvSpPr>
            <a:spLocks noGrp="1"/>
          </p:cNvSpPr>
          <p:nvPr>
            <p:ph type="ctrTitle"/>
          </p:nvPr>
        </p:nvSpPr>
        <p:spPr>
          <a:xfrm>
            <a:off x="522859" y="426465"/>
            <a:ext cx="5800851" cy="901700"/>
          </a:xfrm>
        </p:spPr>
        <p:txBody>
          <a:bodyPr/>
          <a:p>
            <a:r>
              <a:rPr b="1" sz="5400" lang="en-US"/>
              <a:t>MODELLING</a:t>
            </a:r>
            <a:endParaRPr b="1" sz="5400" lang="en-US"/>
          </a:p>
        </p:txBody>
      </p:sp>
      <p:sp>
        <p:nvSpPr>
          <p:cNvPr id="1048684" name="Subtitle 10"/>
          <p:cNvSpPr>
            <a:spLocks noGrp="1"/>
          </p:cNvSpPr>
          <p:nvPr>
            <p:ph type="subTitle" idx="4"/>
          </p:nvPr>
        </p:nvSpPr>
        <p:spPr>
          <a:xfrm>
            <a:off x="472440" y="1929130"/>
            <a:ext cx="9890760" cy="2188210"/>
          </a:xfrm>
        </p:spPr>
        <p:txBody>
          <a:bodyPr>
            <a:noAutofit/>
          </a:bodyPr>
          <a:p>
            <a:r>
              <a:rPr sz="3200" lang="en-US"/>
              <a:t>THE DATA GIVEN WAS USED TO MAKE A PIVOT TABLE AND A CHART WHICH REPRESENTS THE EMPLOYEE ANALYSIS . IT IS USEFUL IN AN ORGANIZATION FOR VARIOUS PURPOSES .</a:t>
            </a:r>
            <a:endParaRPr sz="3200" lang="en-US"/>
          </a:p>
          <a:p>
            <a:r>
              <a:rPr sz="3200" lang="en-US"/>
              <a:t>FURTHER THESE PROVIDE AS A TOOL FOR DEVELOPMENT IN AN ORGANIZATION</a:t>
            </a:r>
            <a:endParaRPr sz="3200" lang="en-US"/>
          </a:p>
          <a:p>
            <a:endParaRPr sz="3200" lang="en-US"/>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892121" cy="8261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92"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hart 7"/>
          <p:cNvGraphicFramePr>
            <a:graphicFrameLocks/>
          </p:cNvGraphicFramePr>
          <p:nvPr/>
        </p:nvGraphicFramePr>
        <p:xfrm>
          <a:off x="2737485" y="1550670"/>
          <a:ext cx="6129655" cy="41408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3" name="Title 1"/>
          <p:cNvSpPr>
            <a:spLocks noGrp="1"/>
          </p:cNvSpPr>
          <p:nvPr>
            <p:ph type="title"/>
          </p:nvPr>
        </p:nvSpPr>
        <p:spPr>
          <a:xfrm>
            <a:off x="755332" y="385444"/>
            <a:ext cx="10681335" cy="8128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 Placeholder 4"/>
          <p:cNvSpPr>
            <a:spLocks noGrp="1"/>
          </p:cNvSpPr>
          <p:nvPr>
            <p:ph type="body" idx="1"/>
          </p:nvPr>
        </p:nvSpPr>
        <p:spPr>
          <a:xfrm>
            <a:off x="609600" y="1577340"/>
            <a:ext cx="8727440" cy="1472565"/>
          </a:xfrm>
        </p:spPr>
        <p:txBody>
          <a:bodyPr wrap="square">
            <a:noAutofit/>
          </a:bodyPr>
          <a:p>
            <a:r>
              <a:rPr sz="3200" lang="en-US"/>
              <a:t>BY USING THESE ABOVE INFORMATION WE ARE ABLE TO CONCLUDE THAT THE EMPLOYEES DATA CAN BE ANALYSED IN AN EFFECTIVE AND PRODUCTIVE WAY </a:t>
            </a:r>
            <a:endParaRPr sz="32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277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49935"/>
          </a:xfrm>
          <a:prstGeom prst="rect"/>
        </p:spPr>
        <p:txBody>
          <a:bodyPr bIns="0" lIns="0" rIns="0" rtlCol="0" tIns="13335" vert="horz" wrap="square">
            <a:spAutoFit/>
          </a:bodyPr>
          <a:p>
            <a:pPr marL="12700">
              <a:lnSpc>
                <a:spcPct val="100000"/>
              </a:lnSpc>
              <a:spcBef>
                <a:spcPts val="105"/>
              </a:spcBef>
            </a:pPr>
            <a:r>
              <a:rPr dirty="0" sz="4400" spc="25"/>
              <a:t>A</a:t>
            </a:r>
            <a:r>
              <a:rPr dirty="0" sz="4400" spc="-5"/>
              <a:t>G</a:t>
            </a:r>
            <a:r>
              <a:rPr dirty="0" sz="4400" spc="-35"/>
              <a:t>E</a:t>
            </a:r>
            <a:r>
              <a:rPr dirty="0" sz="4400" spc="15"/>
              <a:t>N</a:t>
            </a:r>
            <a:r>
              <a:rPr dirty="0" sz="440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9525000" y="4343400"/>
            <a:ext cx="2560320" cy="251333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Text Placeholder 8"/>
          <p:cNvSpPr>
            <a:spLocks noGrp="1"/>
          </p:cNvSpPr>
          <p:nvPr>
            <p:ph type="body" idx="1"/>
          </p:nvPr>
        </p:nvSpPr>
        <p:spPr>
          <a:xfrm>
            <a:off x="609600" y="1577340"/>
            <a:ext cx="10972800" cy="4800600"/>
          </a:xfrm>
        </p:spPr>
        <p:txBody>
          <a:bodyPr/>
          <a:p>
            <a:r>
              <a:rPr sz="3200" lang="en-US"/>
              <a:t>One of the primary reasons why performance analytics is so important is that it provides a clear understanding of how a business or organisation is performing.Creating data reports with performance analysis is crucial as it helps those outside the organization understand the business's progress. Investors and lenders can reference data reports to see how the company performs. Reporting this data is especially important for businesses looking to grow or expand in other areas.</a:t>
            </a:r>
            <a:endParaRPr sz="3200" lang="en-US"/>
          </a:p>
        </p:txBody>
      </p:sp>
      <p:sp>
        <p:nvSpPr>
          <p:cNvPr id="1048652" name="object 6"/>
          <p:cNvSpPr/>
          <p:nvPr/>
        </p:nvSpPr>
        <p:spPr>
          <a:xfrm rot="10980000">
            <a:off x="11438255" y="325501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834072" y="575055"/>
            <a:ext cx="5636895" cy="689610"/>
          </a:xfrm>
          <a:prstGeom prst="rect"/>
        </p:spPr>
        <p:txBody>
          <a:bodyPr bIns="0" lIns="0" rIns="0" rtlCol="0" tIns="16510" vert="horz" wrap="square">
            <a:spAutoFit/>
          </a:bodyPr>
          <a:p>
            <a:pPr marL="12700">
              <a:lnSpc>
                <a:spcPct val="100000"/>
              </a:lnSpc>
              <a:spcBef>
                <a:spcPts val="130"/>
              </a:spcBef>
              <a:tabLst>
                <a:tab algn="l" pos="2727960"/>
              </a:tabLst>
            </a:pPr>
            <a:r>
              <a:rPr dirty="0" sz="4000" spc="-20"/>
              <a:t>P</a:t>
            </a:r>
            <a:r>
              <a:rPr dirty="0" sz="4000" spc="15"/>
              <a:t>ROB</a:t>
            </a:r>
            <a:r>
              <a:rPr dirty="0" sz="4000" spc="55"/>
              <a:t>L</a:t>
            </a:r>
            <a:r>
              <a:rPr dirty="0" sz="4000" spc="-20"/>
              <a:t>E</a:t>
            </a:r>
            <a:r>
              <a:rPr dirty="0" sz="4000" spc="20"/>
              <a:t>M</a:t>
            </a:r>
            <a:r>
              <a:rPr dirty="0" sz="4000"/>
              <a:t>	</a:t>
            </a:r>
            <a:r>
              <a:rPr dirty="0" sz="4000" spc="10"/>
              <a:t>S</a:t>
            </a:r>
            <a:r>
              <a:rPr dirty="0" sz="4000" spc="-370"/>
              <a:t>T</a:t>
            </a:r>
            <a:r>
              <a:rPr dirty="0" sz="4000" spc="-375"/>
              <a:t>A</a:t>
            </a:r>
            <a:r>
              <a:rPr dirty="0" sz="4000" spc="15"/>
              <a:t>T</a:t>
            </a:r>
            <a:r>
              <a:rPr dirty="0" sz="4000" spc="-10"/>
              <a:t>E</a:t>
            </a:r>
            <a:r>
              <a:rPr dirty="0" sz="4000" spc="-20"/>
              <a:t>ME</a:t>
            </a:r>
            <a:r>
              <a:rPr dirty="0" sz="400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9601200" y="4114800"/>
            <a:ext cx="2392045" cy="264922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Text Placeholder 8"/>
          <p:cNvSpPr>
            <a:spLocks noGrp="1"/>
          </p:cNvSpPr>
          <p:nvPr>
            <p:ph type="body" idx="1"/>
          </p:nvPr>
        </p:nvSpPr>
        <p:spPr>
          <a:xfrm>
            <a:off x="609600" y="1577340"/>
            <a:ext cx="10972800" cy="3657599"/>
          </a:xfrm>
        </p:spPr>
        <p:txBody>
          <a:bodyPr/>
          <a:p>
            <a:r>
              <a:rPr sz="3600" lang="en-US"/>
              <a:t>As the name suggests, employee analytics is the data collected and analyzed to understand an employee's behavior, engagement level, and performance. These valuable insights go beyond the traditional human resource metrics. It helps an organization gain a holistic view of its workforce.</a:t>
            </a:r>
            <a:endParaRPr sz="3600" lang="en-US"/>
          </a:p>
        </p:txBody>
      </p:sp>
      <p:sp>
        <p:nvSpPr>
          <p:cNvPr id="1048658" name="object 6"/>
          <p:cNvSpPr/>
          <p:nvPr/>
        </p:nvSpPr>
        <p:spPr>
          <a:xfrm>
            <a:off x="11811000" y="2895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7"/>
          <p:cNvSpPr txBox="1">
            <a:spLocks noGrp="1"/>
          </p:cNvSpPr>
          <p:nvPr>
            <p:ph type="title"/>
          </p:nvPr>
        </p:nvSpPr>
        <p:spPr>
          <a:xfrm>
            <a:off x="609600" y="454018"/>
            <a:ext cx="5890986" cy="753111"/>
          </a:xfrm>
          <a:prstGeom prst="rect"/>
        </p:spPr>
        <p:txBody>
          <a:bodyPr bIns="0" lIns="0" rIns="0" rtlCol="0" tIns="16510" vert="horz" wrap="square">
            <a:spAutoFit/>
          </a:bodyPr>
          <a:p>
            <a:pPr marL="12700">
              <a:lnSpc>
                <a:spcPct val="100000"/>
              </a:lnSpc>
              <a:spcBef>
                <a:spcPts val="130"/>
              </a:spcBef>
              <a:tabLst>
                <a:tab algn="l" pos="2642870"/>
              </a:tabLst>
            </a:pPr>
            <a:r>
              <a:rPr dirty="0" sz="4400" spc="5"/>
              <a:t>PROJECT	</a:t>
            </a:r>
            <a:r>
              <a:rPr dirty="0" sz="440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1" name="TextBox 10"/>
          <p:cNvSpPr txBox="1"/>
          <p:nvPr/>
        </p:nvSpPr>
        <p:spPr>
          <a:xfrm>
            <a:off x="1447800" y="2133600"/>
            <a:ext cx="7924800" cy="904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Text Placeholder 6"/>
          <p:cNvSpPr>
            <a:spLocks noGrp="1"/>
          </p:cNvSpPr>
          <p:nvPr>
            <p:ph type="body" idx="1"/>
          </p:nvPr>
        </p:nvSpPr>
        <p:spPr>
          <a:xfrm rot="21600000">
            <a:off x="625374" y="1695450"/>
            <a:ext cx="9185375" cy="3200399"/>
          </a:xfrm>
        </p:spPr>
        <p:txBody>
          <a:bodyPr/>
          <a:p>
            <a:pPr indent="-457200" marL="457200">
              <a:buFont typeface="Wingdings" panose="05000000000000000000" charset="0"/>
              <a:buChar char="o"/>
            </a:pPr>
            <a:r>
              <a:rPr sz="3200" lang="en-US"/>
              <a:t>Employee</a:t>
            </a:r>
            <a:endParaRPr sz="3200" lang="en-US"/>
          </a:p>
          <a:p>
            <a:pPr indent="-457200" marL="457200">
              <a:buFont typeface="Wingdings" panose="05000000000000000000" charset="0"/>
              <a:buChar char="o"/>
            </a:pPr>
            <a:r>
              <a:rPr sz="3200" lang="en-US"/>
              <a:t>Employer</a:t>
            </a:r>
            <a:endParaRPr sz="3200" lang="en-US"/>
          </a:p>
          <a:p>
            <a:pPr indent="-457200" marL="457200">
              <a:buFont typeface="Wingdings" panose="05000000000000000000" charset="0"/>
              <a:buChar char="o"/>
            </a:pPr>
            <a:r>
              <a:rPr sz="3200" lang="en-US"/>
              <a:t>Organizations</a:t>
            </a:r>
            <a:endParaRPr sz="3200" lang="en-US"/>
          </a:p>
          <a:p>
            <a:pPr indent="-457200" marL="457200">
              <a:buFont typeface="Wingdings" panose="05000000000000000000" charset="0"/>
              <a:buChar char="o"/>
            </a:pPr>
            <a:r>
              <a:rPr sz="3200" lang="en-US"/>
              <a:t>Industries</a:t>
            </a:r>
            <a:endParaRPr sz="3200" lang="en-US"/>
          </a:p>
          <a:p>
            <a:pPr indent="-457200" marL="457200">
              <a:buFont typeface="Wingdings" panose="05000000000000000000" charset="0"/>
              <a:buChar char="o"/>
            </a:pPr>
            <a:r>
              <a:rPr sz="3200" lang="en-US"/>
              <a:t>Stakeholders</a:t>
            </a:r>
            <a:endParaRPr sz="3200" lang="en-US"/>
          </a:p>
          <a:p>
            <a:pPr indent="-457200" marL="457200">
              <a:buFont typeface="Wingdings" panose="05000000000000000000" charset="0"/>
              <a:buChar char="o"/>
            </a:pPr>
            <a:r>
              <a:rPr sz="3200" lang="en-US"/>
              <a:t>Shareholders</a:t>
            </a:r>
            <a:endParaRPr sz="3200" lang="en-US"/>
          </a:p>
        </p:txBody>
      </p:sp>
      <p:sp>
        <p:nvSpPr>
          <p:cNvPr id="104866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5"/>
          <p:cNvSpPr txBox="1">
            <a:spLocks noGrp="1"/>
          </p:cNvSpPr>
          <p:nvPr>
            <p:ph type="title"/>
          </p:nvPr>
        </p:nvSpPr>
        <p:spPr>
          <a:xfrm>
            <a:off x="699452" y="891793"/>
            <a:ext cx="6025925" cy="549910"/>
          </a:xfrm>
          <a:prstGeom prst="rect"/>
        </p:spPr>
        <p:txBody>
          <a:bodyPr anchor="t"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7" name="object 8"/>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8" name="Text Placeholder 7"/>
          <p:cNvSpPr>
            <a:spLocks noGrp="1"/>
          </p:cNvSpPr>
          <p:nvPr>
            <p:ph type="body" idx="1"/>
          </p:nvPr>
        </p:nvSpPr>
        <p:spPr>
          <a:xfrm>
            <a:off x="2997835" y="1748790"/>
            <a:ext cx="6584315" cy="2666999"/>
          </a:xfrm>
        </p:spPr>
        <p:txBody>
          <a:bodyPr wrap="square"/>
          <a:p>
            <a:r>
              <a:rPr sz="3200" lang="en-US"/>
              <a:t>Filtering - missing values</a:t>
            </a:r>
            <a:endParaRPr sz="3200" lang="en-US"/>
          </a:p>
          <a:p>
            <a:r>
              <a:rPr sz="3200" lang="en-US"/>
              <a:t>Conditional formatting - blank values</a:t>
            </a:r>
            <a:endParaRPr sz="3200" lang="en-US"/>
          </a:p>
          <a:p>
            <a:r>
              <a:rPr sz="3200" lang="en-US"/>
              <a:t>Pivot table</a:t>
            </a:r>
            <a:endParaRPr sz="3200" lang="en-US"/>
          </a:p>
          <a:p>
            <a:r>
              <a:rPr sz="3200" lang="en-US"/>
              <a:t>Chart </a:t>
            </a:r>
            <a:endParaRPr sz="3200" lang="en-US"/>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10820400" y="2286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2" name="object 6"/>
          <p:cNvSpPr txBox="1">
            <a:spLocks noGrp="1"/>
          </p:cNvSpPr>
          <p:nvPr>
            <p:ph type="title"/>
          </p:nvPr>
        </p:nvSpPr>
        <p:spPr>
          <a:xfrm>
            <a:off x="676275" y="344805"/>
            <a:ext cx="9763125" cy="1232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9"/>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Title 1"/>
          <p:cNvSpPr>
            <a:spLocks noGrp="1"/>
          </p:cNvSpPr>
          <p:nvPr>
            <p:ph type="ctrTitle"/>
          </p:nvPr>
        </p:nvSpPr>
        <p:spPr>
          <a:xfrm>
            <a:off x="1295654" y="761745"/>
            <a:ext cx="5800851" cy="736600"/>
          </a:xfrm>
        </p:spPr>
        <p:txBody>
          <a:bodyPr/>
          <a:p>
            <a:r>
              <a:rPr dirty="0" sz="4400" lang="en-IN"/>
              <a:t>Dataset Description</a:t>
            </a:r>
            <a:endParaRPr dirty="0" lang="en-IN"/>
          </a:p>
        </p:txBody>
      </p:sp>
      <p:sp>
        <p:nvSpPr>
          <p:cNvPr id="1048675" name="Subtitle 4"/>
          <p:cNvSpPr>
            <a:spLocks noGrp="1"/>
          </p:cNvSpPr>
          <p:nvPr>
            <p:ph type="subTitle" idx="4"/>
          </p:nvPr>
        </p:nvSpPr>
        <p:spPr>
          <a:xfrm>
            <a:off x="838200" y="1752600"/>
            <a:ext cx="8534400" cy="4063999"/>
          </a:xfrm>
        </p:spPr>
        <p:txBody>
          <a:bodyPr/>
          <a:p>
            <a:r>
              <a:rPr sz="2400" lang="en-US"/>
              <a:t>E</a:t>
            </a:r>
            <a:r>
              <a:rPr sz="2400" lang="en-US"/>
              <a:t>mployee data set - kaggle</a:t>
            </a:r>
            <a:endParaRPr sz="2400" lang="en-US"/>
          </a:p>
          <a:p>
            <a:r>
              <a:rPr sz="2400" lang="en-US"/>
              <a:t>26 features</a:t>
            </a:r>
            <a:endParaRPr sz="2400" lang="en-US"/>
          </a:p>
          <a:p>
            <a:r>
              <a:rPr sz="2400" lang="en-US"/>
              <a:t>Features - 9 features</a:t>
            </a:r>
            <a:endParaRPr sz="2400" lang="en-US"/>
          </a:p>
          <a:p>
            <a:r>
              <a:rPr sz="2400" lang="en-US"/>
              <a:t>employee id</a:t>
            </a:r>
            <a:endParaRPr sz="2400" lang="en-US"/>
          </a:p>
          <a:p>
            <a:r>
              <a:rPr sz="2400" lang="en-US"/>
              <a:t>gender </a:t>
            </a:r>
            <a:endParaRPr sz="2400" lang="en-US"/>
          </a:p>
          <a:p>
            <a:r>
              <a:rPr sz="2400" lang="en-US"/>
              <a:t>performance</a:t>
            </a:r>
            <a:endParaRPr sz="2400" lang="en-US"/>
          </a:p>
          <a:p>
            <a:r>
              <a:rPr sz="2400" lang="en-US"/>
              <a:t>business type</a:t>
            </a:r>
            <a:endParaRPr sz="2400" lang="en-US"/>
          </a:p>
          <a:p>
            <a:r>
              <a:rPr sz="2400" lang="en-US"/>
              <a:t>business unit</a:t>
            </a:r>
            <a:endParaRPr sz="2400" lang="en-US"/>
          </a:p>
          <a:p>
            <a:r>
              <a:rPr sz="2400" lang="en-US"/>
              <a:t>first name </a:t>
            </a:r>
            <a:endParaRPr sz="2400" lang="en-US"/>
          </a:p>
          <a:p>
            <a:r>
              <a:rPr sz="2400" lang="en-US"/>
              <a:t>last name </a:t>
            </a:r>
            <a:endParaRPr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10896600" y="2209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7277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82" name="TextBox 8"/>
          <p:cNvSpPr txBox="1"/>
          <p:nvPr/>
        </p:nvSpPr>
        <p:spPr>
          <a:xfrm>
            <a:off x="1752600" y="1752723"/>
            <a:ext cx="8534018" cy="1501140"/>
          </a:xfrm>
          <a:prstGeom prst="rect"/>
          <a:noFill/>
        </p:spPr>
        <p:txBody>
          <a:bodyPr rtlCol="0" wrap="square">
            <a:spAutoFit/>
          </a:bodyPr>
          <a:p>
            <a:pPr algn="l" indent="0">
              <a:buNone/>
            </a:pPr>
            <a:r>
              <a:rPr b="0" dirty="0" sz="2800" i="0" lang="en-US">
                <a:solidFill>
                  <a:srgbClr val="0D0D0D"/>
                </a:solidFill>
                <a:effectLst/>
                <a:latin typeface="Times New Roman" panose="02020603050405020304" pitchFamily="18" charset="0"/>
                <a:cs typeface="Times New Roman" panose="02020603050405020304" pitchFamily="18" charset="0"/>
              </a:rPr>
              <a:t>THERE ARE VARIOUS FEATURES INCORPORATED IN THE PROJECT</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RMS0101</cp:lastModifiedBy>
  <dcterms:created xsi:type="dcterms:W3CDTF">2024-03-27T19:07:00Z</dcterms:created>
  <dcterms:modified xsi:type="dcterms:W3CDTF">2024-09-05T15:47:01Z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23d21504da5842558c0465e35ad24648</vt:lpwstr>
  </property>
  <property fmtid="{D5CDD505-2E9C-101B-9397-08002B2CF9AE}" pid="5" name="KSOProductBuildVer">
    <vt:lpwstr>1033-12.2.0.17562</vt:lpwstr>
  </property>
</Properties>
</file>