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90" r:id="rId2"/>
    <p:sldId id="274" r:id="rId3"/>
    <p:sldId id="288" r:id="rId4"/>
    <p:sldId id="508" r:id="rId5"/>
    <p:sldId id="509" r:id="rId6"/>
    <p:sldId id="497" r:id="rId7"/>
    <p:sldId id="498" r:id="rId8"/>
    <p:sldId id="499" r:id="rId9"/>
    <p:sldId id="500" r:id="rId10"/>
    <p:sldId id="501" r:id="rId11"/>
    <p:sldId id="502" r:id="rId12"/>
    <p:sldId id="504" r:id="rId13"/>
    <p:sldId id="488" r:id="rId14"/>
    <p:sldId id="507" r:id="rId15"/>
    <p:sldId id="506" r:id="rId16"/>
    <p:sldId id="505" r:id="rId17"/>
    <p:sldId id="49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3567" autoAdjust="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EACA47-3132-4219-A4D5-F359F62C200D}" type="datetimeFigureOut">
              <a:rPr lang="en-IN" smtClean="0"/>
              <a:t>30-07-2024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B3D59C-D6CF-4CDF-998F-7C5799E3C936}" type="slidenum">
              <a:rPr lang="en-IN" smtClean="0"/>
              <a:t>‹#›</a:t>
            </a:fld>
            <a:endParaRPr lang="en-IN"/>
          </a:p>
        </p:txBody>
      </p:sp>
    </p:spTree>
    <p:extLst>
      <p:ext uri="{BB962C8B-B14F-4D97-AF65-F5344CB8AC3E}">
        <p14:creationId xmlns:p14="http://schemas.microsoft.com/office/powerpoint/2010/main" val="1491458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9246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6989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910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5765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1624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1754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7538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9646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4070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19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1645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6401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0940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5236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3229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7670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6963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E5063-3F1F-CBC9-88B7-165CB674AB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45D9FB0-01C0-0B1D-4200-7330E91C5A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0FA1AB-0F6B-6CC9-C7DB-6C1685F4DBD6}"/>
              </a:ext>
            </a:extLst>
          </p:cNvPr>
          <p:cNvSpPr>
            <a:spLocks noGrp="1"/>
          </p:cNvSpPr>
          <p:nvPr>
            <p:ph type="dt" sz="half" idx="10"/>
          </p:nvPr>
        </p:nvSpPr>
        <p:spPr/>
        <p:txBody>
          <a:bodyPr/>
          <a:lstStyle/>
          <a:p>
            <a:fld id="{C1ECD727-D3E4-4B16-8A0F-741364F9C695}" type="datetimeFigureOut">
              <a:rPr lang="en-IN" smtClean="0"/>
              <a:t>30-07-2024</a:t>
            </a:fld>
            <a:endParaRPr lang="en-IN"/>
          </a:p>
        </p:txBody>
      </p:sp>
      <p:sp>
        <p:nvSpPr>
          <p:cNvPr id="5" name="Footer Placeholder 4">
            <a:extLst>
              <a:ext uri="{FF2B5EF4-FFF2-40B4-BE49-F238E27FC236}">
                <a16:creationId xmlns:a16="http://schemas.microsoft.com/office/drawing/2014/main" id="{937D55B9-920B-3E1D-C514-A1F86D6CCB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F2A0FC-95BC-E6EB-2EA0-1F9D4645BA43}"/>
              </a:ext>
            </a:extLst>
          </p:cNvPr>
          <p:cNvSpPr>
            <a:spLocks noGrp="1"/>
          </p:cNvSpPr>
          <p:nvPr>
            <p:ph type="sldNum" sz="quarter" idx="12"/>
          </p:nvPr>
        </p:nvSpPr>
        <p:spPr/>
        <p:txBody>
          <a:bodyPr/>
          <a:lstStyle/>
          <a:p>
            <a:fld id="{680A6B46-6922-4D96-8F0F-CC5F10C8BEF7}" type="slidenum">
              <a:rPr lang="en-IN" smtClean="0"/>
              <a:t>‹#›</a:t>
            </a:fld>
            <a:endParaRPr lang="en-IN"/>
          </a:p>
        </p:txBody>
      </p:sp>
    </p:spTree>
    <p:extLst>
      <p:ext uri="{BB962C8B-B14F-4D97-AF65-F5344CB8AC3E}">
        <p14:creationId xmlns:p14="http://schemas.microsoft.com/office/powerpoint/2010/main" val="738916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58EA4-435E-BECD-3AB7-C795AE9731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0D833D-E4BA-7EA3-FCEC-D530C35195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3D04C9-78BA-DEAC-59F6-8EFD79E7A956}"/>
              </a:ext>
            </a:extLst>
          </p:cNvPr>
          <p:cNvSpPr>
            <a:spLocks noGrp="1"/>
          </p:cNvSpPr>
          <p:nvPr>
            <p:ph type="dt" sz="half" idx="10"/>
          </p:nvPr>
        </p:nvSpPr>
        <p:spPr/>
        <p:txBody>
          <a:bodyPr/>
          <a:lstStyle/>
          <a:p>
            <a:fld id="{C1ECD727-D3E4-4B16-8A0F-741364F9C695}" type="datetimeFigureOut">
              <a:rPr lang="en-IN" smtClean="0"/>
              <a:t>30-07-2024</a:t>
            </a:fld>
            <a:endParaRPr lang="en-IN"/>
          </a:p>
        </p:txBody>
      </p:sp>
      <p:sp>
        <p:nvSpPr>
          <p:cNvPr id="5" name="Footer Placeholder 4">
            <a:extLst>
              <a:ext uri="{FF2B5EF4-FFF2-40B4-BE49-F238E27FC236}">
                <a16:creationId xmlns:a16="http://schemas.microsoft.com/office/drawing/2014/main" id="{E61D705A-B076-300F-23CD-D9FF5F9ED8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A81773-FD16-4E6D-2D2D-A3BF2046AE4E}"/>
              </a:ext>
            </a:extLst>
          </p:cNvPr>
          <p:cNvSpPr>
            <a:spLocks noGrp="1"/>
          </p:cNvSpPr>
          <p:nvPr>
            <p:ph type="sldNum" sz="quarter" idx="12"/>
          </p:nvPr>
        </p:nvSpPr>
        <p:spPr/>
        <p:txBody>
          <a:bodyPr/>
          <a:lstStyle/>
          <a:p>
            <a:fld id="{680A6B46-6922-4D96-8F0F-CC5F10C8BEF7}" type="slidenum">
              <a:rPr lang="en-IN" smtClean="0"/>
              <a:t>‹#›</a:t>
            </a:fld>
            <a:endParaRPr lang="en-IN"/>
          </a:p>
        </p:txBody>
      </p:sp>
    </p:spTree>
    <p:extLst>
      <p:ext uri="{BB962C8B-B14F-4D97-AF65-F5344CB8AC3E}">
        <p14:creationId xmlns:p14="http://schemas.microsoft.com/office/powerpoint/2010/main" val="1947622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AFF493-FF71-EB0F-7789-F37D201CAB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1F2789-AAA9-84BF-B5C8-932E843D99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2020AD-BEAF-B8F4-C633-23EC36E2F90D}"/>
              </a:ext>
            </a:extLst>
          </p:cNvPr>
          <p:cNvSpPr>
            <a:spLocks noGrp="1"/>
          </p:cNvSpPr>
          <p:nvPr>
            <p:ph type="dt" sz="half" idx="10"/>
          </p:nvPr>
        </p:nvSpPr>
        <p:spPr/>
        <p:txBody>
          <a:bodyPr/>
          <a:lstStyle/>
          <a:p>
            <a:fld id="{C1ECD727-D3E4-4B16-8A0F-741364F9C695}" type="datetimeFigureOut">
              <a:rPr lang="en-IN" smtClean="0"/>
              <a:t>30-07-2024</a:t>
            </a:fld>
            <a:endParaRPr lang="en-IN"/>
          </a:p>
        </p:txBody>
      </p:sp>
      <p:sp>
        <p:nvSpPr>
          <p:cNvPr id="5" name="Footer Placeholder 4">
            <a:extLst>
              <a:ext uri="{FF2B5EF4-FFF2-40B4-BE49-F238E27FC236}">
                <a16:creationId xmlns:a16="http://schemas.microsoft.com/office/drawing/2014/main" id="{7DB0B9D7-D035-D6AF-6249-DCD081EA22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89809E-A623-85E1-308C-6B2E1237DD33}"/>
              </a:ext>
            </a:extLst>
          </p:cNvPr>
          <p:cNvSpPr>
            <a:spLocks noGrp="1"/>
          </p:cNvSpPr>
          <p:nvPr>
            <p:ph type="sldNum" sz="quarter" idx="12"/>
          </p:nvPr>
        </p:nvSpPr>
        <p:spPr/>
        <p:txBody>
          <a:bodyPr/>
          <a:lstStyle/>
          <a:p>
            <a:fld id="{680A6B46-6922-4D96-8F0F-CC5F10C8BEF7}" type="slidenum">
              <a:rPr lang="en-IN" smtClean="0"/>
              <a:t>‹#›</a:t>
            </a:fld>
            <a:endParaRPr lang="en-IN"/>
          </a:p>
        </p:txBody>
      </p:sp>
    </p:spTree>
    <p:extLst>
      <p:ext uri="{BB962C8B-B14F-4D97-AF65-F5344CB8AC3E}">
        <p14:creationId xmlns:p14="http://schemas.microsoft.com/office/powerpoint/2010/main" val="172000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2275057" y="610208"/>
            <a:ext cx="7641886" cy="29193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108" b="1" i="0">
                <a:solidFill>
                  <a:srgbClr val="006EAD"/>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7"/>
          <p:cNvSpPr txBox="1">
            <a:spLocks noGrp="1"/>
          </p:cNvSpPr>
          <p:nvPr>
            <p:ph type="body" idx="1"/>
          </p:nvPr>
        </p:nvSpPr>
        <p:spPr>
          <a:xfrm>
            <a:off x="613852" y="1567199"/>
            <a:ext cx="10964297" cy="175176"/>
          </a:xfrm>
          <a:prstGeom prst="rect">
            <a:avLst/>
          </a:prstGeom>
          <a:noFill/>
          <a:ln>
            <a:noFill/>
          </a:ln>
        </p:spPr>
        <p:txBody>
          <a:bodyPr spcFirstLastPara="1" wrap="square" lIns="0" tIns="0" rIns="0" bIns="0" anchor="t" anchorCtr="0">
            <a:spAutoFit/>
          </a:bodyPr>
          <a:lstStyle>
            <a:lvl1pPr marL="321320" lvl="0" indent="-160660" algn="l">
              <a:spcBef>
                <a:spcPts val="0"/>
              </a:spcBef>
              <a:spcAft>
                <a:spcPts val="0"/>
              </a:spcAft>
              <a:buSzPts val="1400"/>
              <a:buNone/>
              <a:defRPr sz="1265" b="0" i="0">
                <a:solidFill>
                  <a:schemeClr val="dk1"/>
                </a:solidFill>
                <a:latin typeface="Lucida Sans"/>
                <a:ea typeface="Lucida Sans"/>
                <a:cs typeface="Lucida Sans"/>
                <a:sym typeface="Lucida Sans"/>
              </a:defRPr>
            </a:lvl1pPr>
            <a:lvl2pPr marL="642640" lvl="1" indent="-160660" algn="l">
              <a:spcBef>
                <a:spcPts val="0"/>
              </a:spcBef>
              <a:spcAft>
                <a:spcPts val="0"/>
              </a:spcAft>
              <a:buSzPts val="1400"/>
              <a:buNone/>
              <a:defRPr/>
            </a:lvl2pPr>
            <a:lvl3pPr marL="963960" lvl="2" indent="-160660" algn="l">
              <a:spcBef>
                <a:spcPts val="0"/>
              </a:spcBef>
              <a:spcAft>
                <a:spcPts val="0"/>
              </a:spcAft>
              <a:buSzPts val="1400"/>
              <a:buNone/>
              <a:defRPr/>
            </a:lvl3pPr>
            <a:lvl4pPr marL="1285281" lvl="3" indent="-160660" algn="l">
              <a:spcBef>
                <a:spcPts val="0"/>
              </a:spcBef>
              <a:spcAft>
                <a:spcPts val="0"/>
              </a:spcAft>
              <a:buSzPts val="1400"/>
              <a:buNone/>
              <a:defRPr/>
            </a:lvl4pPr>
            <a:lvl5pPr marL="1606601" lvl="4" indent="-160660" algn="l">
              <a:spcBef>
                <a:spcPts val="0"/>
              </a:spcBef>
              <a:spcAft>
                <a:spcPts val="0"/>
              </a:spcAft>
              <a:buSzPts val="1400"/>
              <a:buNone/>
              <a:defRPr/>
            </a:lvl5pPr>
            <a:lvl6pPr marL="1927921" lvl="5" indent="-160660" algn="l">
              <a:spcBef>
                <a:spcPts val="0"/>
              </a:spcBef>
              <a:spcAft>
                <a:spcPts val="0"/>
              </a:spcAft>
              <a:buSzPts val="1400"/>
              <a:buNone/>
              <a:defRPr/>
            </a:lvl6pPr>
            <a:lvl7pPr marL="2249241" lvl="6" indent="-160660" algn="l">
              <a:spcBef>
                <a:spcPts val="0"/>
              </a:spcBef>
              <a:spcAft>
                <a:spcPts val="0"/>
              </a:spcAft>
              <a:buSzPts val="1400"/>
              <a:buNone/>
              <a:defRPr/>
            </a:lvl7pPr>
            <a:lvl8pPr marL="2570561" lvl="7" indent="-160660" algn="l">
              <a:spcBef>
                <a:spcPts val="0"/>
              </a:spcBef>
              <a:spcAft>
                <a:spcPts val="0"/>
              </a:spcAft>
              <a:buSzPts val="1400"/>
              <a:buNone/>
              <a:defRPr/>
            </a:lvl8pPr>
            <a:lvl9pPr marL="2891881" lvl="8" indent="-160660" algn="l">
              <a:spcBef>
                <a:spcPts val="0"/>
              </a:spcBef>
              <a:spcAft>
                <a:spcPts val="0"/>
              </a:spcAft>
              <a:buSzPts val="1400"/>
              <a:buNone/>
              <a:defRPr/>
            </a:lvl9pPr>
          </a:lstStyle>
          <a:p>
            <a:endParaRPr/>
          </a:p>
        </p:txBody>
      </p:sp>
      <p:sp>
        <p:nvSpPr>
          <p:cNvPr id="27" name="Google Shape;27;p7"/>
          <p:cNvSpPr txBox="1">
            <a:spLocks noGrp="1"/>
          </p:cNvSpPr>
          <p:nvPr>
            <p:ph type="ftr" idx="11"/>
          </p:nvPr>
        </p:nvSpPr>
        <p:spPr>
          <a:xfrm>
            <a:off x="8035742" y="6453840"/>
            <a:ext cx="3876270" cy="19466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65" b="1" i="1">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
          <p:cNvSpPr txBox="1">
            <a:spLocks noGrp="1"/>
          </p:cNvSpPr>
          <p:nvPr>
            <p:ph type="dt" idx="10"/>
          </p:nvPr>
        </p:nvSpPr>
        <p:spPr>
          <a:xfrm>
            <a:off x="609600" y="6377940"/>
            <a:ext cx="2804160" cy="184666"/>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7"/>
          <p:cNvSpPr txBox="1">
            <a:spLocks noGrp="1"/>
          </p:cNvSpPr>
          <p:nvPr>
            <p:ph type="sldNum" idx="12"/>
          </p:nvPr>
        </p:nvSpPr>
        <p:spPr>
          <a:xfrm>
            <a:off x="8778240" y="6377940"/>
            <a:ext cx="2804160" cy="184666"/>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sz="1265">
              <a:ea typeface="Calibri"/>
              <a:cs typeface="Calibri"/>
              <a:sym typeface="Calibri"/>
            </a:endParaRPr>
          </a:p>
        </p:txBody>
      </p:sp>
    </p:spTree>
    <p:extLst>
      <p:ext uri="{BB962C8B-B14F-4D97-AF65-F5344CB8AC3E}">
        <p14:creationId xmlns:p14="http://schemas.microsoft.com/office/powerpoint/2010/main" val="1074099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D925F-EED2-D89C-7FA9-1FB8E4A9A0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825100-A9D6-86BF-6321-AA0C828DA1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96BAD0-AD04-4C7F-0BF8-0DB460898688}"/>
              </a:ext>
            </a:extLst>
          </p:cNvPr>
          <p:cNvSpPr>
            <a:spLocks noGrp="1"/>
          </p:cNvSpPr>
          <p:nvPr>
            <p:ph type="dt" sz="half" idx="10"/>
          </p:nvPr>
        </p:nvSpPr>
        <p:spPr/>
        <p:txBody>
          <a:bodyPr/>
          <a:lstStyle/>
          <a:p>
            <a:fld id="{C1ECD727-D3E4-4B16-8A0F-741364F9C695}" type="datetimeFigureOut">
              <a:rPr lang="en-IN" smtClean="0"/>
              <a:t>30-07-2024</a:t>
            </a:fld>
            <a:endParaRPr lang="en-IN"/>
          </a:p>
        </p:txBody>
      </p:sp>
      <p:sp>
        <p:nvSpPr>
          <p:cNvPr id="5" name="Footer Placeholder 4">
            <a:extLst>
              <a:ext uri="{FF2B5EF4-FFF2-40B4-BE49-F238E27FC236}">
                <a16:creationId xmlns:a16="http://schemas.microsoft.com/office/drawing/2014/main" id="{8CEF1EA2-E058-D455-6276-ECD126A7BC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88E203-7A93-27D9-9B0B-091538891F0B}"/>
              </a:ext>
            </a:extLst>
          </p:cNvPr>
          <p:cNvSpPr>
            <a:spLocks noGrp="1"/>
          </p:cNvSpPr>
          <p:nvPr>
            <p:ph type="sldNum" sz="quarter" idx="12"/>
          </p:nvPr>
        </p:nvSpPr>
        <p:spPr/>
        <p:txBody>
          <a:bodyPr/>
          <a:lstStyle/>
          <a:p>
            <a:fld id="{680A6B46-6922-4D96-8F0F-CC5F10C8BEF7}" type="slidenum">
              <a:rPr lang="en-IN" smtClean="0"/>
              <a:t>‹#›</a:t>
            </a:fld>
            <a:endParaRPr lang="en-IN"/>
          </a:p>
        </p:txBody>
      </p:sp>
    </p:spTree>
    <p:extLst>
      <p:ext uri="{BB962C8B-B14F-4D97-AF65-F5344CB8AC3E}">
        <p14:creationId xmlns:p14="http://schemas.microsoft.com/office/powerpoint/2010/main" val="1187259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BAADC-997C-41D9-A590-009A01BCCF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DFE7484-442E-0E03-1D55-5E46550271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F3D2A4-617A-0528-98B6-D940436ADE88}"/>
              </a:ext>
            </a:extLst>
          </p:cNvPr>
          <p:cNvSpPr>
            <a:spLocks noGrp="1"/>
          </p:cNvSpPr>
          <p:nvPr>
            <p:ph type="dt" sz="half" idx="10"/>
          </p:nvPr>
        </p:nvSpPr>
        <p:spPr/>
        <p:txBody>
          <a:bodyPr/>
          <a:lstStyle/>
          <a:p>
            <a:fld id="{C1ECD727-D3E4-4B16-8A0F-741364F9C695}" type="datetimeFigureOut">
              <a:rPr lang="en-IN" smtClean="0"/>
              <a:t>30-07-2024</a:t>
            </a:fld>
            <a:endParaRPr lang="en-IN"/>
          </a:p>
        </p:txBody>
      </p:sp>
      <p:sp>
        <p:nvSpPr>
          <p:cNvPr id="5" name="Footer Placeholder 4">
            <a:extLst>
              <a:ext uri="{FF2B5EF4-FFF2-40B4-BE49-F238E27FC236}">
                <a16:creationId xmlns:a16="http://schemas.microsoft.com/office/drawing/2014/main" id="{DB93F2E6-192C-5F8F-1060-83477C56C9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3FBBE6-5003-8315-18D7-2C14341342B9}"/>
              </a:ext>
            </a:extLst>
          </p:cNvPr>
          <p:cNvSpPr>
            <a:spLocks noGrp="1"/>
          </p:cNvSpPr>
          <p:nvPr>
            <p:ph type="sldNum" sz="quarter" idx="12"/>
          </p:nvPr>
        </p:nvSpPr>
        <p:spPr/>
        <p:txBody>
          <a:bodyPr/>
          <a:lstStyle/>
          <a:p>
            <a:fld id="{680A6B46-6922-4D96-8F0F-CC5F10C8BEF7}" type="slidenum">
              <a:rPr lang="en-IN" smtClean="0"/>
              <a:t>‹#›</a:t>
            </a:fld>
            <a:endParaRPr lang="en-IN"/>
          </a:p>
        </p:txBody>
      </p:sp>
    </p:spTree>
    <p:extLst>
      <p:ext uri="{BB962C8B-B14F-4D97-AF65-F5344CB8AC3E}">
        <p14:creationId xmlns:p14="http://schemas.microsoft.com/office/powerpoint/2010/main" val="3093838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F9D33-94BB-BE57-F406-F636CC06F2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583310-43C5-EDD8-EDF6-AF15D21292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CB29280-C550-B8C3-540E-C8AED6CDFC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8FD5B5B-8D4E-1B00-1B5B-62D3920076D5}"/>
              </a:ext>
            </a:extLst>
          </p:cNvPr>
          <p:cNvSpPr>
            <a:spLocks noGrp="1"/>
          </p:cNvSpPr>
          <p:nvPr>
            <p:ph type="dt" sz="half" idx="10"/>
          </p:nvPr>
        </p:nvSpPr>
        <p:spPr/>
        <p:txBody>
          <a:bodyPr/>
          <a:lstStyle/>
          <a:p>
            <a:fld id="{C1ECD727-D3E4-4B16-8A0F-741364F9C695}" type="datetimeFigureOut">
              <a:rPr lang="en-IN" smtClean="0"/>
              <a:t>30-07-2024</a:t>
            </a:fld>
            <a:endParaRPr lang="en-IN"/>
          </a:p>
        </p:txBody>
      </p:sp>
      <p:sp>
        <p:nvSpPr>
          <p:cNvPr id="6" name="Footer Placeholder 5">
            <a:extLst>
              <a:ext uri="{FF2B5EF4-FFF2-40B4-BE49-F238E27FC236}">
                <a16:creationId xmlns:a16="http://schemas.microsoft.com/office/drawing/2014/main" id="{34ECCBEE-1ADC-8983-8097-04B1694A2F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F18FC3-E10A-7157-D5D9-8503BA9AFE09}"/>
              </a:ext>
            </a:extLst>
          </p:cNvPr>
          <p:cNvSpPr>
            <a:spLocks noGrp="1"/>
          </p:cNvSpPr>
          <p:nvPr>
            <p:ph type="sldNum" sz="quarter" idx="12"/>
          </p:nvPr>
        </p:nvSpPr>
        <p:spPr/>
        <p:txBody>
          <a:bodyPr/>
          <a:lstStyle/>
          <a:p>
            <a:fld id="{680A6B46-6922-4D96-8F0F-CC5F10C8BEF7}" type="slidenum">
              <a:rPr lang="en-IN" smtClean="0"/>
              <a:t>‹#›</a:t>
            </a:fld>
            <a:endParaRPr lang="en-IN"/>
          </a:p>
        </p:txBody>
      </p:sp>
    </p:spTree>
    <p:extLst>
      <p:ext uri="{BB962C8B-B14F-4D97-AF65-F5344CB8AC3E}">
        <p14:creationId xmlns:p14="http://schemas.microsoft.com/office/powerpoint/2010/main" val="959009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37932-6F46-AEA1-3E18-A84D75B2FD9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3605AB-82C4-1A42-4143-C389A27634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DF0D8-2E84-3A63-5A7B-3AAC707A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0F4EC3-9B03-8C71-9E52-A5808A1148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C0A825-72D9-83B1-38D0-179A629CE3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CB924E-1DDD-9D9D-5512-7EEA7A7ED237}"/>
              </a:ext>
            </a:extLst>
          </p:cNvPr>
          <p:cNvSpPr>
            <a:spLocks noGrp="1"/>
          </p:cNvSpPr>
          <p:nvPr>
            <p:ph type="dt" sz="half" idx="10"/>
          </p:nvPr>
        </p:nvSpPr>
        <p:spPr/>
        <p:txBody>
          <a:bodyPr/>
          <a:lstStyle/>
          <a:p>
            <a:fld id="{C1ECD727-D3E4-4B16-8A0F-741364F9C695}" type="datetimeFigureOut">
              <a:rPr lang="en-IN" smtClean="0"/>
              <a:t>30-07-2024</a:t>
            </a:fld>
            <a:endParaRPr lang="en-IN"/>
          </a:p>
        </p:txBody>
      </p:sp>
      <p:sp>
        <p:nvSpPr>
          <p:cNvPr id="8" name="Footer Placeholder 7">
            <a:extLst>
              <a:ext uri="{FF2B5EF4-FFF2-40B4-BE49-F238E27FC236}">
                <a16:creationId xmlns:a16="http://schemas.microsoft.com/office/drawing/2014/main" id="{2F657C2D-4220-FD6C-D90B-8321C20BF3F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A1D8CF-326E-B0EF-BC70-80F8F4A90B69}"/>
              </a:ext>
            </a:extLst>
          </p:cNvPr>
          <p:cNvSpPr>
            <a:spLocks noGrp="1"/>
          </p:cNvSpPr>
          <p:nvPr>
            <p:ph type="sldNum" sz="quarter" idx="12"/>
          </p:nvPr>
        </p:nvSpPr>
        <p:spPr/>
        <p:txBody>
          <a:bodyPr/>
          <a:lstStyle/>
          <a:p>
            <a:fld id="{680A6B46-6922-4D96-8F0F-CC5F10C8BEF7}" type="slidenum">
              <a:rPr lang="en-IN" smtClean="0"/>
              <a:t>‹#›</a:t>
            </a:fld>
            <a:endParaRPr lang="en-IN"/>
          </a:p>
        </p:txBody>
      </p:sp>
    </p:spTree>
    <p:extLst>
      <p:ext uri="{BB962C8B-B14F-4D97-AF65-F5344CB8AC3E}">
        <p14:creationId xmlns:p14="http://schemas.microsoft.com/office/powerpoint/2010/main" val="83349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DA572-124E-7E12-1B3F-011CA4CABE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09BDDC-B048-F6F1-E752-6F3736E8A75B}"/>
              </a:ext>
            </a:extLst>
          </p:cNvPr>
          <p:cNvSpPr>
            <a:spLocks noGrp="1"/>
          </p:cNvSpPr>
          <p:nvPr>
            <p:ph type="dt" sz="half" idx="10"/>
          </p:nvPr>
        </p:nvSpPr>
        <p:spPr/>
        <p:txBody>
          <a:bodyPr/>
          <a:lstStyle/>
          <a:p>
            <a:fld id="{C1ECD727-D3E4-4B16-8A0F-741364F9C695}" type="datetimeFigureOut">
              <a:rPr lang="en-IN" smtClean="0"/>
              <a:t>30-07-2024</a:t>
            </a:fld>
            <a:endParaRPr lang="en-IN"/>
          </a:p>
        </p:txBody>
      </p:sp>
      <p:sp>
        <p:nvSpPr>
          <p:cNvPr id="4" name="Footer Placeholder 3">
            <a:extLst>
              <a:ext uri="{FF2B5EF4-FFF2-40B4-BE49-F238E27FC236}">
                <a16:creationId xmlns:a16="http://schemas.microsoft.com/office/drawing/2014/main" id="{CEE96B41-553A-11ED-25FF-B142144128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0E321FD-1096-9C36-163F-16E1587832C8}"/>
              </a:ext>
            </a:extLst>
          </p:cNvPr>
          <p:cNvSpPr>
            <a:spLocks noGrp="1"/>
          </p:cNvSpPr>
          <p:nvPr>
            <p:ph type="sldNum" sz="quarter" idx="12"/>
          </p:nvPr>
        </p:nvSpPr>
        <p:spPr/>
        <p:txBody>
          <a:bodyPr/>
          <a:lstStyle/>
          <a:p>
            <a:fld id="{680A6B46-6922-4D96-8F0F-CC5F10C8BEF7}" type="slidenum">
              <a:rPr lang="en-IN" smtClean="0"/>
              <a:t>‹#›</a:t>
            </a:fld>
            <a:endParaRPr lang="en-IN"/>
          </a:p>
        </p:txBody>
      </p:sp>
    </p:spTree>
    <p:extLst>
      <p:ext uri="{BB962C8B-B14F-4D97-AF65-F5344CB8AC3E}">
        <p14:creationId xmlns:p14="http://schemas.microsoft.com/office/powerpoint/2010/main" val="2577994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C03F87-0848-D7DB-A7AB-B61EAE700D4C}"/>
              </a:ext>
            </a:extLst>
          </p:cNvPr>
          <p:cNvSpPr>
            <a:spLocks noGrp="1"/>
          </p:cNvSpPr>
          <p:nvPr>
            <p:ph type="dt" sz="half" idx="10"/>
          </p:nvPr>
        </p:nvSpPr>
        <p:spPr/>
        <p:txBody>
          <a:bodyPr/>
          <a:lstStyle/>
          <a:p>
            <a:fld id="{C1ECD727-D3E4-4B16-8A0F-741364F9C695}" type="datetimeFigureOut">
              <a:rPr lang="en-IN" smtClean="0"/>
              <a:t>30-07-2024</a:t>
            </a:fld>
            <a:endParaRPr lang="en-IN"/>
          </a:p>
        </p:txBody>
      </p:sp>
      <p:sp>
        <p:nvSpPr>
          <p:cNvPr id="3" name="Footer Placeholder 2">
            <a:extLst>
              <a:ext uri="{FF2B5EF4-FFF2-40B4-BE49-F238E27FC236}">
                <a16:creationId xmlns:a16="http://schemas.microsoft.com/office/drawing/2014/main" id="{BF3ACA14-2997-DAB6-EBC9-2BCB8D496B1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E7F328-602B-F7A0-259A-072B9BB98DFC}"/>
              </a:ext>
            </a:extLst>
          </p:cNvPr>
          <p:cNvSpPr>
            <a:spLocks noGrp="1"/>
          </p:cNvSpPr>
          <p:nvPr>
            <p:ph type="sldNum" sz="quarter" idx="12"/>
          </p:nvPr>
        </p:nvSpPr>
        <p:spPr/>
        <p:txBody>
          <a:bodyPr/>
          <a:lstStyle/>
          <a:p>
            <a:fld id="{680A6B46-6922-4D96-8F0F-CC5F10C8BEF7}" type="slidenum">
              <a:rPr lang="en-IN" smtClean="0"/>
              <a:t>‹#›</a:t>
            </a:fld>
            <a:endParaRPr lang="en-IN"/>
          </a:p>
        </p:txBody>
      </p:sp>
    </p:spTree>
    <p:extLst>
      <p:ext uri="{BB962C8B-B14F-4D97-AF65-F5344CB8AC3E}">
        <p14:creationId xmlns:p14="http://schemas.microsoft.com/office/powerpoint/2010/main" val="293962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9B0D6-E1C3-FA5D-38EC-FF4714E19F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6D1B1B7-B67B-C160-D739-6732917A6E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CC9631C-FA00-B62F-11D0-0BFB09DF39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948091-3D73-7A60-825B-A1195A54311C}"/>
              </a:ext>
            </a:extLst>
          </p:cNvPr>
          <p:cNvSpPr>
            <a:spLocks noGrp="1"/>
          </p:cNvSpPr>
          <p:nvPr>
            <p:ph type="dt" sz="half" idx="10"/>
          </p:nvPr>
        </p:nvSpPr>
        <p:spPr/>
        <p:txBody>
          <a:bodyPr/>
          <a:lstStyle/>
          <a:p>
            <a:fld id="{C1ECD727-D3E4-4B16-8A0F-741364F9C695}" type="datetimeFigureOut">
              <a:rPr lang="en-IN" smtClean="0"/>
              <a:t>30-07-2024</a:t>
            </a:fld>
            <a:endParaRPr lang="en-IN"/>
          </a:p>
        </p:txBody>
      </p:sp>
      <p:sp>
        <p:nvSpPr>
          <p:cNvPr id="6" name="Footer Placeholder 5">
            <a:extLst>
              <a:ext uri="{FF2B5EF4-FFF2-40B4-BE49-F238E27FC236}">
                <a16:creationId xmlns:a16="http://schemas.microsoft.com/office/drawing/2014/main" id="{F1BA62B2-2D91-FD12-9343-DA7E45A633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9F07E3-870E-ABB8-4A22-509693312A3E}"/>
              </a:ext>
            </a:extLst>
          </p:cNvPr>
          <p:cNvSpPr>
            <a:spLocks noGrp="1"/>
          </p:cNvSpPr>
          <p:nvPr>
            <p:ph type="sldNum" sz="quarter" idx="12"/>
          </p:nvPr>
        </p:nvSpPr>
        <p:spPr/>
        <p:txBody>
          <a:bodyPr/>
          <a:lstStyle/>
          <a:p>
            <a:fld id="{680A6B46-6922-4D96-8F0F-CC5F10C8BEF7}" type="slidenum">
              <a:rPr lang="en-IN" smtClean="0"/>
              <a:t>‹#›</a:t>
            </a:fld>
            <a:endParaRPr lang="en-IN"/>
          </a:p>
        </p:txBody>
      </p:sp>
    </p:spTree>
    <p:extLst>
      <p:ext uri="{BB962C8B-B14F-4D97-AF65-F5344CB8AC3E}">
        <p14:creationId xmlns:p14="http://schemas.microsoft.com/office/powerpoint/2010/main" val="3721824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57572-5B80-1DD3-1998-379504CA77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FD33957-3D64-FCB7-B504-4433F1074D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AFF798F-5C26-26AC-15F6-528035CA4C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A2DAC3-D56A-E124-093F-ADF63CCC18D2}"/>
              </a:ext>
            </a:extLst>
          </p:cNvPr>
          <p:cNvSpPr>
            <a:spLocks noGrp="1"/>
          </p:cNvSpPr>
          <p:nvPr>
            <p:ph type="dt" sz="half" idx="10"/>
          </p:nvPr>
        </p:nvSpPr>
        <p:spPr/>
        <p:txBody>
          <a:bodyPr/>
          <a:lstStyle/>
          <a:p>
            <a:fld id="{C1ECD727-D3E4-4B16-8A0F-741364F9C695}" type="datetimeFigureOut">
              <a:rPr lang="en-IN" smtClean="0"/>
              <a:t>30-07-2024</a:t>
            </a:fld>
            <a:endParaRPr lang="en-IN"/>
          </a:p>
        </p:txBody>
      </p:sp>
      <p:sp>
        <p:nvSpPr>
          <p:cNvPr id="6" name="Footer Placeholder 5">
            <a:extLst>
              <a:ext uri="{FF2B5EF4-FFF2-40B4-BE49-F238E27FC236}">
                <a16:creationId xmlns:a16="http://schemas.microsoft.com/office/drawing/2014/main" id="{5F189712-8D8D-7B13-0822-C60DF13F8F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D252BF-2BF2-7A96-7EC6-AEDCA5B797C7}"/>
              </a:ext>
            </a:extLst>
          </p:cNvPr>
          <p:cNvSpPr>
            <a:spLocks noGrp="1"/>
          </p:cNvSpPr>
          <p:nvPr>
            <p:ph type="sldNum" sz="quarter" idx="12"/>
          </p:nvPr>
        </p:nvSpPr>
        <p:spPr/>
        <p:txBody>
          <a:bodyPr/>
          <a:lstStyle/>
          <a:p>
            <a:fld id="{680A6B46-6922-4D96-8F0F-CC5F10C8BEF7}" type="slidenum">
              <a:rPr lang="en-IN" smtClean="0"/>
              <a:t>‹#›</a:t>
            </a:fld>
            <a:endParaRPr lang="en-IN"/>
          </a:p>
        </p:txBody>
      </p:sp>
    </p:spTree>
    <p:extLst>
      <p:ext uri="{BB962C8B-B14F-4D97-AF65-F5344CB8AC3E}">
        <p14:creationId xmlns:p14="http://schemas.microsoft.com/office/powerpoint/2010/main" val="1354163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14A18F-F756-B967-D1FC-006CE8C124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A66B7C-9C71-CDEE-6458-29ACF40A0C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FA0CD4-6E03-B7B6-D369-C93BFCCDBC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ECD727-D3E4-4B16-8A0F-741364F9C695}" type="datetimeFigureOut">
              <a:rPr lang="en-IN" smtClean="0"/>
              <a:t>30-07-2024</a:t>
            </a:fld>
            <a:endParaRPr lang="en-IN"/>
          </a:p>
        </p:txBody>
      </p:sp>
      <p:sp>
        <p:nvSpPr>
          <p:cNvPr id="5" name="Footer Placeholder 4">
            <a:extLst>
              <a:ext uri="{FF2B5EF4-FFF2-40B4-BE49-F238E27FC236}">
                <a16:creationId xmlns:a16="http://schemas.microsoft.com/office/drawing/2014/main" id="{241233B2-9DEF-78F4-5D82-EE9E8CDCF9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374561-8C7B-6190-A4D2-9F2C1AC4F2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0A6B46-6922-4D96-8F0F-CC5F10C8BEF7}" type="slidenum">
              <a:rPr lang="en-IN" smtClean="0"/>
              <a:t>‹#›</a:t>
            </a:fld>
            <a:endParaRPr lang="en-IN"/>
          </a:p>
        </p:txBody>
      </p:sp>
    </p:spTree>
    <p:extLst>
      <p:ext uri="{BB962C8B-B14F-4D97-AF65-F5344CB8AC3E}">
        <p14:creationId xmlns:p14="http://schemas.microsoft.com/office/powerpoint/2010/main" val="2056764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8.jp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1452880"/>
            <a:ext cx="12192188" cy="5405120"/>
            <a:chOff x="-514" y="1707619"/>
            <a:chExt cx="17348468" cy="8033557"/>
          </a:xfrm>
        </p:grpSpPr>
        <p:pic>
          <p:nvPicPr>
            <p:cNvPr id="81" name="Google Shape;81;p2"/>
            <p:cNvPicPr preferRelativeResize="0"/>
            <p:nvPr/>
          </p:nvPicPr>
          <p:blipFill rotWithShape="1">
            <a:blip r:embed="rId3">
              <a:alphaModFix/>
            </a:blip>
            <a:srcRect/>
            <a:stretch/>
          </p:blipFill>
          <p:spPr>
            <a:xfrm>
              <a:off x="8082400" y="1707619"/>
              <a:ext cx="1182373" cy="1175158"/>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3" name="Rectangle 2">
            <a:extLst>
              <a:ext uri="{FF2B5EF4-FFF2-40B4-BE49-F238E27FC236}">
                <a16:creationId xmlns:a16="http://schemas.microsoft.com/office/drawing/2014/main" id="{60C02318-F3C8-328A-B4BB-12077968057F}"/>
              </a:ext>
            </a:extLst>
          </p:cNvPr>
          <p:cNvSpPr/>
          <p:nvPr/>
        </p:nvSpPr>
        <p:spPr>
          <a:xfrm>
            <a:off x="3745363" y="2371364"/>
            <a:ext cx="4701274" cy="338554"/>
          </a:xfrm>
          <a:prstGeom prst="rect">
            <a:avLst/>
          </a:prstGeom>
        </p:spPr>
        <p:txBody>
          <a:bodyPr wrap="square">
            <a:spAutoFit/>
          </a:bodyPr>
          <a:lstStyle/>
          <a:p>
            <a:pPr algn="ctr"/>
            <a:r>
              <a:rPr lang="en-US" sz="1600" b="1" dirty="0">
                <a:latin typeface="Times New Roman" panose="02020603050405020304" pitchFamily="18" charset="0"/>
                <a:cs typeface="Times New Roman" panose="02020603050405020304" pitchFamily="18" charset="0"/>
              </a:rPr>
              <a:t>MINI </a:t>
            </a:r>
            <a:r>
              <a:rPr lang="en-US" sz="1600" b="1">
                <a:latin typeface="Times New Roman" panose="02020603050405020304" pitchFamily="18" charset="0"/>
                <a:cs typeface="Times New Roman" panose="02020603050405020304" pitchFamily="18" charset="0"/>
              </a:rPr>
              <a:t>PROJECT </a:t>
            </a:r>
            <a:r>
              <a:rPr lang="en-US" sz="1600" b="1" smtClean="0">
                <a:latin typeface="Times New Roman" panose="02020603050405020304" pitchFamily="18" charset="0"/>
                <a:cs typeface="Times New Roman" panose="02020603050405020304" pitchFamily="18" charset="0"/>
              </a:rPr>
              <a:t>REVIEW </a:t>
            </a:r>
            <a:r>
              <a:rPr lang="en-US" sz="1600" b="1" dirty="0">
                <a:latin typeface="Times New Roman" panose="02020603050405020304" pitchFamily="18" charset="0"/>
                <a:cs typeface="Times New Roman" panose="02020603050405020304" pitchFamily="18" charset="0"/>
              </a:rPr>
              <a:t>- 2023-24</a:t>
            </a:r>
          </a:p>
        </p:txBody>
      </p:sp>
      <p:sp>
        <p:nvSpPr>
          <p:cNvPr id="4" name="Rectangle 3">
            <a:extLst>
              <a:ext uri="{FF2B5EF4-FFF2-40B4-BE49-F238E27FC236}">
                <a16:creationId xmlns:a16="http://schemas.microsoft.com/office/drawing/2014/main" id="{EFC11DE1-5296-1B32-7463-A087A0D99941}"/>
              </a:ext>
            </a:extLst>
          </p:cNvPr>
          <p:cNvSpPr/>
          <p:nvPr/>
        </p:nvSpPr>
        <p:spPr>
          <a:xfrm>
            <a:off x="972206" y="215356"/>
            <a:ext cx="10515601" cy="1200329"/>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DAYANANDA SAGAR ACADEMY OF TECHNOLOGY &amp; MANAGEMENT</a:t>
            </a:r>
          </a:p>
          <a:p>
            <a:pPr algn="ctr"/>
            <a:r>
              <a:rPr lang="en-US" sz="2400" b="1" dirty="0">
                <a:latin typeface="Times New Roman" panose="02020603050405020304" pitchFamily="18" charset="0"/>
                <a:cs typeface="Times New Roman" panose="02020603050405020304" pitchFamily="18" charset="0"/>
              </a:rPr>
              <a:t>           DEPARTMENT OF COMPUTER SCIENCE AND ENGINEERING</a:t>
            </a:r>
          </a:p>
          <a:p>
            <a:pPr algn="ctr"/>
            <a:r>
              <a:rPr lang="en-US" sz="2400" dirty="0">
                <a:latin typeface="Times New Roman" panose="02020603050405020304" pitchFamily="18" charset="0"/>
                <a:cs typeface="Times New Roman" panose="02020603050405020304" pitchFamily="18" charset="0"/>
              </a:rPr>
              <a:t> (An Autonomous Institute under VTU)</a:t>
            </a:r>
          </a:p>
        </p:txBody>
      </p:sp>
      <p:sp>
        <p:nvSpPr>
          <p:cNvPr id="2" name="Google Shape;86;p2">
            <a:extLst>
              <a:ext uri="{FF2B5EF4-FFF2-40B4-BE49-F238E27FC236}">
                <a16:creationId xmlns:a16="http://schemas.microsoft.com/office/drawing/2014/main" id="{ECB71B64-F37A-844E-A1AC-A11F2898FB93}"/>
              </a:ext>
            </a:extLst>
          </p:cNvPr>
          <p:cNvSpPr txBox="1">
            <a:spLocks noGrp="1"/>
          </p:cNvSpPr>
          <p:nvPr>
            <p:ph type="ftr" idx="11"/>
          </p:nvPr>
        </p:nvSpPr>
        <p:spPr>
          <a:xfrm>
            <a:off x="4878288" y="6325451"/>
            <a:ext cx="7077740" cy="521272"/>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&amp; Management</a:t>
            </a:r>
          </a:p>
          <a:p>
            <a:pPr marL="8926" algn="r"/>
            <a:endParaRPr sz="1400" i="0" dirty="0">
              <a:solidFill>
                <a:schemeClr val="tx1"/>
              </a:solidFill>
              <a:latin typeface="Times New Roman" panose="02020603050405020304" pitchFamily="18" charset="0"/>
              <a:ea typeface="+mn-ea"/>
              <a:cs typeface="Times New Roman" panose="02020603050405020304" pitchFamily="18" charset="0"/>
            </a:endParaRPr>
          </a:p>
        </p:txBody>
      </p:sp>
      <p:graphicFrame>
        <p:nvGraphicFramePr>
          <p:cNvPr id="8" name="Table 7">
            <a:extLst>
              <a:ext uri="{FF2B5EF4-FFF2-40B4-BE49-F238E27FC236}">
                <a16:creationId xmlns:a16="http://schemas.microsoft.com/office/drawing/2014/main" id="{6A8228BB-8D57-6EB8-66E0-358D29002462}"/>
              </a:ext>
            </a:extLst>
          </p:cNvPr>
          <p:cNvGraphicFramePr>
            <a:graphicFrameLocks noGrp="1"/>
          </p:cNvGraphicFramePr>
          <p:nvPr>
            <p:extLst>
              <p:ext uri="{D42A27DB-BD31-4B8C-83A1-F6EECF244321}">
                <p14:modId xmlns:p14="http://schemas.microsoft.com/office/powerpoint/2010/main" val="2003799973"/>
              </p:ext>
            </p:extLst>
          </p:nvPr>
        </p:nvGraphicFramePr>
        <p:xfrm>
          <a:off x="838200" y="2837735"/>
          <a:ext cx="10515601" cy="3429904"/>
        </p:xfrm>
        <a:graphic>
          <a:graphicData uri="http://schemas.openxmlformats.org/drawingml/2006/table">
            <a:tbl>
              <a:tblPr/>
              <a:tblGrid>
                <a:gridCol w="3493155">
                  <a:extLst>
                    <a:ext uri="{9D8B030D-6E8A-4147-A177-3AD203B41FA5}">
                      <a16:colId xmlns:a16="http://schemas.microsoft.com/office/drawing/2014/main" val="746355906"/>
                    </a:ext>
                  </a:extLst>
                </a:gridCol>
                <a:gridCol w="3493155">
                  <a:extLst>
                    <a:ext uri="{9D8B030D-6E8A-4147-A177-3AD203B41FA5}">
                      <a16:colId xmlns:a16="http://schemas.microsoft.com/office/drawing/2014/main" val="2186055795"/>
                    </a:ext>
                  </a:extLst>
                </a:gridCol>
                <a:gridCol w="1565897">
                  <a:extLst>
                    <a:ext uri="{9D8B030D-6E8A-4147-A177-3AD203B41FA5}">
                      <a16:colId xmlns:a16="http://schemas.microsoft.com/office/drawing/2014/main" val="4129438746"/>
                    </a:ext>
                  </a:extLst>
                </a:gridCol>
                <a:gridCol w="1963394">
                  <a:extLst>
                    <a:ext uri="{9D8B030D-6E8A-4147-A177-3AD203B41FA5}">
                      <a16:colId xmlns:a16="http://schemas.microsoft.com/office/drawing/2014/main" val="3638303543"/>
                    </a:ext>
                  </a:extLst>
                </a:gridCol>
              </a:tblGrid>
              <a:tr h="448958">
                <a:tc>
                  <a:txBody>
                    <a:bodyPr/>
                    <a:lstStyle/>
                    <a:p>
                      <a:pPr marL="0" marR="0" indent="0" algn="l" rtl="0" eaLnBrk="1" fontAlgn="base" latinLnBrk="0" hangingPunct="1">
                        <a:lnSpc>
                          <a:spcPct val="150000"/>
                        </a:lnSpc>
                        <a:spcBef>
                          <a:spcPts val="0"/>
                        </a:spcBef>
                        <a:spcAft>
                          <a:spcPts val="1000"/>
                        </a:spcAft>
                      </a:pPr>
                      <a:r>
                        <a:rPr lang="en-US" sz="1700" b="1" i="0" u="none" strike="noStrike" kern="1200" baseline="0" dirty="0">
                          <a:ln>
                            <a:noFill/>
                          </a:ln>
                          <a:solidFill>
                            <a:srgbClr val="000000"/>
                          </a:solidFill>
                          <a:effectLst/>
                          <a:latin typeface="Times New Roman" panose="02020603050405020304" pitchFamily="18" charset="0"/>
                          <a:cs typeface="Times New Roman" panose="02020603050405020304" pitchFamily="18" charset="0"/>
                        </a:rPr>
                        <a:t>  Subject Name</a:t>
                      </a:r>
                      <a:endParaRPr lang="en-US" sz="1700" b="0" i="0" u="none" strike="noStrike" dirty="0">
                        <a:effectLst/>
                        <a:latin typeface="Times New Roman" panose="02020603050405020304" pitchFamily="18" charset="0"/>
                        <a:cs typeface="Times New Roman" panose="02020603050405020304" pitchFamily="18" charset="0"/>
                      </a:endParaRPr>
                    </a:p>
                  </a:txBody>
                  <a:tcPr marL="6164" marR="6164" marT="73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rtl="0" eaLnBrk="1" fontAlgn="base" latinLnBrk="0" hangingPunct="1">
                        <a:lnSpc>
                          <a:spcPct val="115000"/>
                        </a:lnSpc>
                        <a:spcBef>
                          <a:spcPts val="0"/>
                        </a:spcBef>
                        <a:spcAft>
                          <a:spcPts val="1000"/>
                        </a:spcAft>
                      </a:pPr>
                      <a:r>
                        <a:rPr lang="en-US" sz="1800" b="1" dirty="0">
                          <a:latin typeface="Times New Roman" panose="02020603050405020304" pitchFamily="18" charset="0"/>
                          <a:cs typeface="Times New Roman" panose="02020603050405020304" pitchFamily="18" charset="0"/>
                        </a:rPr>
                        <a:t>MINI PROJECT </a:t>
                      </a:r>
                      <a:endParaRPr lang="en-US" sz="1700" b="0" i="0" u="none" strike="noStrike" dirty="0">
                        <a:effectLst/>
                        <a:latin typeface="Times New Roman" panose="02020603050405020304" pitchFamily="18" charset="0"/>
                        <a:cs typeface="Times New Roman" panose="02020603050405020304" pitchFamily="18" charset="0"/>
                      </a:endParaRPr>
                    </a:p>
                  </a:txBody>
                  <a:tcPr marL="6164" marR="6164" marT="7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l" rtl="0" eaLnBrk="1" fontAlgn="base" latinLnBrk="0" hangingPunct="1">
                        <a:lnSpc>
                          <a:spcPct val="150000"/>
                        </a:lnSpc>
                        <a:spcBef>
                          <a:spcPts val="0"/>
                        </a:spcBef>
                        <a:spcAft>
                          <a:spcPts val="1000"/>
                        </a:spcAft>
                      </a:pPr>
                      <a:r>
                        <a:rPr lang="en-US" sz="1700" b="1" i="0" u="none" strike="noStrike" kern="1200" baseline="0">
                          <a:ln>
                            <a:noFill/>
                          </a:ln>
                          <a:solidFill>
                            <a:srgbClr val="000000"/>
                          </a:solidFill>
                          <a:effectLst/>
                          <a:latin typeface="Times New Roman" panose="02020603050405020304" pitchFamily="18" charset="0"/>
                          <a:cs typeface="Times New Roman" panose="02020603050405020304" pitchFamily="18" charset="0"/>
                        </a:rPr>
                        <a:t>   Subject Code</a:t>
                      </a:r>
                      <a:endParaRPr lang="en-US" sz="1700" b="0" i="0" u="none" strike="noStrike">
                        <a:effectLst/>
                        <a:latin typeface="Times New Roman" panose="02020603050405020304" pitchFamily="18" charset="0"/>
                        <a:cs typeface="Times New Roman" panose="02020603050405020304" pitchFamily="18" charset="0"/>
                      </a:endParaRPr>
                    </a:p>
                  </a:txBody>
                  <a:tcPr marL="6164" marR="6164" marT="73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rtl="0" eaLnBrk="1" fontAlgn="base" latinLnBrk="0" hangingPunct="1">
                        <a:lnSpc>
                          <a:spcPct val="115000"/>
                        </a:lnSpc>
                        <a:spcBef>
                          <a:spcPts val="0"/>
                        </a:spcBef>
                        <a:spcAft>
                          <a:spcPts val="1000"/>
                        </a:spcAft>
                      </a:pPr>
                      <a:r>
                        <a:rPr lang="en-US" sz="1800" b="1" kern="1200" baseline="0" dirty="0">
                          <a:solidFill>
                            <a:schemeClr val="tx1"/>
                          </a:solidFill>
                          <a:effectLst/>
                          <a:latin typeface="Times New Roman" panose="02020603050405020304" pitchFamily="18" charset="0"/>
                          <a:ea typeface="+mn-ea"/>
                          <a:cs typeface="Times New Roman" panose="02020603050405020304" pitchFamily="18" charset="0"/>
                        </a:rPr>
                        <a:t>21CSMP67</a:t>
                      </a:r>
                      <a:endParaRPr lang="en-US" sz="1700" b="0" i="0" u="none" strike="noStrike" dirty="0">
                        <a:effectLst/>
                        <a:latin typeface="Times New Roman" panose="02020603050405020304" pitchFamily="18" charset="0"/>
                        <a:cs typeface="Times New Roman" panose="02020603050405020304" pitchFamily="18" charset="0"/>
                      </a:endParaRPr>
                    </a:p>
                  </a:txBody>
                  <a:tcPr marL="6164" marR="6164" marT="7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88159110"/>
                  </a:ext>
                </a:extLst>
              </a:tr>
              <a:tr h="365868">
                <a:tc rowSpan="4">
                  <a:txBody>
                    <a:bodyPr/>
                    <a:lstStyle/>
                    <a:p>
                      <a:pPr marL="0" marR="0" indent="0" algn="l" rtl="0" eaLnBrk="1" fontAlgn="base" latinLnBrk="0" hangingPunct="1">
                        <a:lnSpc>
                          <a:spcPct val="150000"/>
                        </a:lnSpc>
                        <a:spcBef>
                          <a:spcPts val="0"/>
                        </a:spcBef>
                        <a:spcAft>
                          <a:spcPts val="1000"/>
                        </a:spcAft>
                      </a:pPr>
                      <a:r>
                        <a:rPr lang="en-US" sz="1700" b="1" i="0" u="none" strike="noStrike" kern="1200" baseline="0" dirty="0">
                          <a:ln>
                            <a:noFill/>
                          </a:ln>
                          <a:solidFill>
                            <a:srgbClr val="000000"/>
                          </a:solidFill>
                          <a:effectLst/>
                          <a:latin typeface="Times New Roman" panose="02020603050405020304" pitchFamily="18" charset="0"/>
                          <a:cs typeface="Times New Roman" panose="02020603050405020304" pitchFamily="18" charset="0"/>
                        </a:rPr>
                        <a:t>  Student Name</a:t>
                      </a:r>
                      <a:endParaRPr lang="en-US" sz="1700" b="0" i="0" u="none" strike="noStrike" dirty="0">
                        <a:effectLst/>
                        <a:latin typeface="Times New Roman" panose="02020603050405020304" pitchFamily="18" charset="0"/>
                        <a:cs typeface="Times New Roman" panose="02020603050405020304" pitchFamily="18" charset="0"/>
                      </a:endParaRPr>
                    </a:p>
                  </a:txBody>
                  <a:tcPr marL="6164" marR="6164" marT="73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l" rtl="0" eaLnBrk="1" fontAlgn="base" latinLnBrk="0" hangingPunct="1">
                        <a:lnSpc>
                          <a:spcPct val="115000"/>
                        </a:lnSpc>
                        <a:spcBef>
                          <a:spcPts val="0"/>
                        </a:spcBef>
                        <a:spcAft>
                          <a:spcPts val="1000"/>
                        </a:spcAft>
                      </a:pPr>
                      <a:r>
                        <a:rPr lang="en-US" sz="1700" b="1" i="0" u="none" strike="noStrike"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1700" b="1" i="0" u="none" strike="noStrike" kern="1200" baseline="0" dirty="0" smtClean="0">
                          <a:ln>
                            <a:noFill/>
                          </a:ln>
                          <a:solidFill>
                            <a:srgbClr val="000000"/>
                          </a:solidFill>
                          <a:effectLst/>
                          <a:latin typeface="Times New Roman" panose="02020603050405020304" pitchFamily="18" charset="0"/>
                          <a:cs typeface="Times New Roman" panose="02020603050405020304" pitchFamily="18" charset="0"/>
                        </a:rPr>
                        <a:t>Praveen Kumar</a:t>
                      </a:r>
                      <a:endParaRPr lang="en-US" sz="1700" b="0" i="0" u="none" strike="noStrike" dirty="0">
                        <a:effectLst/>
                        <a:latin typeface="Times New Roman" panose="02020603050405020304" pitchFamily="18" charset="0"/>
                        <a:cs typeface="Times New Roman" panose="02020603050405020304" pitchFamily="18" charset="0"/>
                      </a:endParaRPr>
                    </a:p>
                  </a:txBody>
                  <a:tcPr marL="6164" marR="6164" marT="7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4">
                  <a:txBody>
                    <a:bodyPr/>
                    <a:lstStyle/>
                    <a:p>
                      <a:pPr marL="0" marR="0" indent="0" algn="l" rtl="0" eaLnBrk="1" fontAlgn="base" latinLnBrk="0" hangingPunct="1">
                        <a:lnSpc>
                          <a:spcPct val="150000"/>
                        </a:lnSpc>
                        <a:spcBef>
                          <a:spcPts val="0"/>
                        </a:spcBef>
                        <a:spcAft>
                          <a:spcPts val="1000"/>
                        </a:spcAft>
                      </a:pPr>
                      <a:r>
                        <a:rPr lang="en-US" sz="1700" b="0" i="0" u="none" strike="noStrike" kern="1200" baseline="0" dirty="0">
                          <a:ln>
                            <a:noFill/>
                          </a:ln>
                          <a:solidFill>
                            <a:schemeClr val="tx1"/>
                          </a:solidFill>
                          <a:effectLst/>
                          <a:latin typeface="Times New Roman" panose="02020603050405020304" pitchFamily="18" charset="0"/>
                          <a:cs typeface="Times New Roman" panose="02020603050405020304" pitchFamily="18" charset="0"/>
                        </a:rPr>
                        <a:t>  </a:t>
                      </a:r>
                      <a:r>
                        <a:rPr lang="en-US" sz="1700" b="1" i="0" u="none" strike="noStrike" kern="1200" baseline="0" dirty="0">
                          <a:ln>
                            <a:noFill/>
                          </a:ln>
                          <a:solidFill>
                            <a:srgbClr val="000000"/>
                          </a:solidFill>
                          <a:effectLst/>
                          <a:latin typeface="Times New Roman" panose="02020603050405020304" pitchFamily="18" charset="0"/>
                          <a:cs typeface="Times New Roman" panose="02020603050405020304" pitchFamily="18" charset="0"/>
                        </a:rPr>
                        <a:t>USN </a:t>
                      </a:r>
                      <a:endParaRPr lang="en-US" sz="1700" b="0" i="0" u="none" strike="noStrike" dirty="0">
                        <a:effectLst/>
                        <a:latin typeface="Times New Roman" panose="02020603050405020304" pitchFamily="18" charset="0"/>
                        <a:cs typeface="Times New Roman" panose="02020603050405020304" pitchFamily="18" charset="0"/>
                      </a:endParaRPr>
                    </a:p>
                  </a:txBody>
                  <a:tcPr marL="6164" marR="6164" marT="73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l" rtl="0" eaLnBrk="1" fontAlgn="base" latinLnBrk="0" hangingPunct="1">
                        <a:lnSpc>
                          <a:spcPct val="115000"/>
                        </a:lnSpc>
                        <a:spcBef>
                          <a:spcPts val="0"/>
                        </a:spcBef>
                        <a:spcAft>
                          <a:spcPts val="1000"/>
                        </a:spcAft>
                      </a:pPr>
                      <a:r>
                        <a:rPr lang="en-US" sz="1700" b="1" i="0" u="none" strike="noStrike"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1700" b="1" i="0" u="none" strike="noStrike" kern="1200" baseline="0" dirty="0" smtClean="0">
                          <a:ln>
                            <a:noFill/>
                          </a:ln>
                          <a:solidFill>
                            <a:srgbClr val="000000"/>
                          </a:solidFill>
                          <a:effectLst/>
                          <a:latin typeface="Times New Roman" panose="02020603050405020304" pitchFamily="18" charset="0"/>
                          <a:cs typeface="Times New Roman" panose="02020603050405020304" pitchFamily="18" charset="0"/>
                        </a:rPr>
                        <a:t>1DT22CS411</a:t>
                      </a:r>
                      <a:endParaRPr lang="en-US" sz="1700" b="0" i="0" u="none" strike="noStrike" dirty="0">
                        <a:effectLst/>
                        <a:latin typeface="Times New Roman" panose="02020603050405020304" pitchFamily="18" charset="0"/>
                        <a:cs typeface="Times New Roman" panose="02020603050405020304" pitchFamily="18" charset="0"/>
                      </a:endParaRPr>
                    </a:p>
                  </a:txBody>
                  <a:tcPr marL="6164" marR="6164" marT="7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9126557"/>
                  </a:ext>
                </a:extLst>
              </a:tr>
              <a:tr h="365868">
                <a:tc vMerge="1">
                  <a:txBody>
                    <a:bodyPr/>
                    <a:lstStyle/>
                    <a:p>
                      <a:endParaRPr lang="en-US"/>
                    </a:p>
                  </a:txBody>
                  <a:tcPr/>
                </a:tc>
                <a:tc>
                  <a:txBody>
                    <a:bodyPr/>
                    <a:lstStyle/>
                    <a:p>
                      <a:pPr marL="0" marR="0" indent="0" algn="l" rtl="0" eaLnBrk="1" fontAlgn="base" latinLnBrk="0" hangingPunct="1">
                        <a:lnSpc>
                          <a:spcPct val="115000"/>
                        </a:lnSpc>
                        <a:spcBef>
                          <a:spcPts val="0"/>
                        </a:spcBef>
                        <a:spcAft>
                          <a:spcPts val="1000"/>
                        </a:spcAft>
                      </a:pPr>
                      <a:r>
                        <a:rPr lang="en-US" sz="1700" b="1" i="0" u="none" strike="noStrike"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1700" b="1" i="0" u="none" strike="noStrike" kern="1200" baseline="0" dirty="0" smtClean="0">
                          <a:ln>
                            <a:noFill/>
                          </a:ln>
                          <a:solidFill>
                            <a:srgbClr val="000000"/>
                          </a:solidFill>
                          <a:effectLst/>
                          <a:latin typeface="Times New Roman" panose="02020603050405020304" pitchFamily="18" charset="0"/>
                          <a:cs typeface="Times New Roman" panose="02020603050405020304" pitchFamily="18" charset="0"/>
                        </a:rPr>
                        <a:t>Raghuveer K J</a:t>
                      </a:r>
                      <a:endParaRPr lang="en-US" sz="1700" b="0" i="0" u="none" strike="noStrike" dirty="0">
                        <a:effectLst/>
                        <a:latin typeface="Times New Roman" panose="02020603050405020304" pitchFamily="18" charset="0"/>
                        <a:cs typeface="Times New Roman" panose="02020603050405020304" pitchFamily="18" charset="0"/>
                      </a:endParaRPr>
                    </a:p>
                  </a:txBody>
                  <a:tcPr marL="6164" marR="6164" marT="7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tc>
                  <a:txBody>
                    <a:bodyPr/>
                    <a:lstStyle/>
                    <a:p>
                      <a:pPr marL="0" marR="0" indent="0" algn="l" rtl="0" eaLnBrk="1" fontAlgn="base" latinLnBrk="0" hangingPunct="1">
                        <a:lnSpc>
                          <a:spcPct val="115000"/>
                        </a:lnSpc>
                        <a:spcBef>
                          <a:spcPts val="0"/>
                        </a:spcBef>
                        <a:spcAft>
                          <a:spcPts val="1000"/>
                        </a:spcAft>
                      </a:pPr>
                      <a:r>
                        <a:rPr lang="en-US" sz="1700" b="1" i="0" u="none" strike="noStrike"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1700" b="1" i="0" u="none" strike="noStrike" kern="1200" baseline="0" dirty="0" smtClean="0">
                          <a:ln>
                            <a:noFill/>
                          </a:ln>
                          <a:solidFill>
                            <a:srgbClr val="000000"/>
                          </a:solidFill>
                          <a:effectLst/>
                          <a:latin typeface="Times New Roman" panose="02020603050405020304" pitchFamily="18" charset="0"/>
                          <a:cs typeface="Times New Roman" panose="02020603050405020304" pitchFamily="18" charset="0"/>
                        </a:rPr>
                        <a:t>1DT22CS413</a:t>
                      </a:r>
                      <a:endParaRPr lang="en-US" sz="1700" b="0" i="0" u="none" strike="noStrike" dirty="0">
                        <a:effectLst/>
                        <a:latin typeface="Times New Roman" panose="02020603050405020304" pitchFamily="18" charset="0"/>
                        <a:cs typeface="Times New Roman" panose="02020603050405020304" pitchFamily="18" charset="0"/>
                      </a:endParaRPr>
                    </a:p>
                  </a:txBody>
                  <a:tcPr marL="6164" marR="6164" marT="7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1150674"/>
                  </a:ext>
                </a:extLst>
              </a:tr>
              <a:tr h="365868">
                <a:tc vMerge="1">
                  <a:txBody>
                    <a:bodyPr/>
                    <a:lstStyle/>
                    <a:p>
                      <a:endParaRPr lang="en-US"/>
                    </a:p>
                  </a:txBody>
                  <a:tcPr/>
                </a:tc>
                <a:tc>
                  <a:txBody>
                    <a:bodyPr/>
                    <a:lstStyle/>
                    <a:p>
                      <a:pPr marL="0" marR="0" indent="0" algn="l" rtl="0" eaLnBrk="1" fontAlgn="base" latinLnBrk="0" hangingPunct="1">
                        <a:lnSpc>
                          <a:spcPct val="115000"/>
                        </a:lnSpc>
                        <a:spcBef>
                          <a:spcPts val="0"/>
                        </a:spcBef>
                        <a:spcAft>
                          <a:spcPts val="1000"/>
                        </a:spcAft>
                      </a:pPr>
                      <a:r>
                        <a:rPr lang="en-US" sz="1700" b="1" i="0" u="none" strike="noStrike"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1700" b="1" i="0" u="none" strike="noStrike" kern="1200" baseline="0" dirty="0" err="1" smtClean="0">
                          <a:ln>
                            <a:noFill/>
                          </a:ln>
                          <a:solidFill>
                            <a:srgbClr val="000000"/>
                          </a:solidFill>
                          <a:effectLst/>
                          <a:latin typeface="Times New Roman" panose="02020603050405020304" pitchFamily="18" charset="0"/>
                          <a:cs typeface="Times New Roman" panose="02020603050405020304" pitchFamily="18" charset="0"/>
                        </a:rPr>
                        <a:t>Sudeep</a:t>
                      </a:r>
                      <a:r>
                        <a:rPr lang="en-US" sz="1700" b="1" i="0" u="none" strike="noStrike" kern="1200" baseline="0" dirty="0" smtClean="0">
                          <a:ln>
                            <a:noFill/>
                          </a:ln>
                          <a:solidFill>
                            <a:srgbClr val="000000"/>
                          </a:solidFill>
                          <a:effectLst/>
                          <a:latin typeface="Times New Roman" panose="02020603050405020304" pitchFamily="18" charset="0"/>
                          <a:cs typeface="Times New Roman" panose="02020603050405020304" pitchFamily="18" charset="0"/>
                        </a:rPr>
                        <a:t> J S</a:t>
                      </a:r>
                      <a:endParaRPr lang="en-US" sz="1700" b="0" i="0" u="none" strike="noStrike" dirty="0">
                        <a:effectLst/>
                        <a:latin typeface="Times New Roman" panose="02020603050405020304" pitchFamily="18" charset="0"/>
                        <a:cs typeface="Times New Roman" panose="02020603050405020304" pitchFamily="18" charset="0"/>
                      </a:endParaRPr>
                    </a:p>
                  </a:txBody>
                  <a:tcPr marL="6164" marR="6164" marT="7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tc>
                  <a:txBody>
                    <a:bodyPr/>
                    <a:lstStyle/>
                    <a:p>
                      <a:pPr marL="0" marR="0" indent="0" algn="l" rtl="0" eaLnBrk="1" fontAlgn="base" latinLnBrk="0" hangingPunct="1">
                        <a:lnSpc>
                          <a:spcPct val="115000"/>
                        </a:lnSpc>
                        <a:spcBef>
                          <a:spcPts val="0"/>
                        </a:spcBef>
                        <a:spcAft>
                          <a:spcPts val="1000"/>
                        </a:spcAft>
                      </a:pPr>
                      <a:r>
                        <a:rPr lang="en-US" sz="1700" b="1" i="0" u="none" strike="noStrike"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1700" b="1" i="0" u="none" strike="noStrike" kern="1200" baseline="0" dirty="0" smtClean="0">
                          <a:ln>
                            <a:noFill/>
                          </a:ln>
                          <a:solidFill>
                            <a:srgbClr val="000000"/>
                          </a:solidFill>
                          <a:effectLst/>
                          <a:latin typeface="Times New Roman" panose="02020603050405020304" pitchFamily="18" charset="0"/>
                          <a:cs typeface="Times New Roman" panose="02020603050405020304" pitchFamily="18" charset="0"/>
                        </a:rPr>
                        <a:t>1DT22CS415</a:t>
                      </a:r>
                      <a:endParaRPr lang="en-US" sz="1700" b="0" i="0" u="none" strike="noStrike" dirty="0">
                        <a:effectLst/>
                        <a:latin typeface="Times New Roman" panose="02020603050405020304" pitchFamily="18" charset="0"/>
                        <a:cs typeface="Times New Roman" panose="02020603050405020304" pitchFamily="18" charset="0"/>
                      </a:endParaRPr>
                    </a:p>
                  </a:txBody>
                  <a:tcPr marL="6164" marR="6164" marT="7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47656151"/>
                  </a:ext>
                </a:extLst>
              </a:tr>
              <a:tr h="365868">
                <a:tc vMerge="1">
                  <a:txBody>
                    <a:bodyPr/>
                    <a:lstStyle/>
                    <a:p>
                      <a:endParaRPr lang="en-US"/>
                    </a:p>
                  </a:txBody>
                  <a:tcPr/>
                </a:tc>
                <a:tc>
                  <a:txBody>
                    <a:bodyPr/>
                    <a:lstStyle/>
                    <a:p>
                      <a:pPr marL="0" marR="0" indent="0" algn="l" rtl="0" eaLnBrk="1" fontAlgn="base" latinLnBrk="0" hangingPunct="1">
                        <a:lnSpc>
                          <a:spcPct val="115000"/>
                        </a:lnSpc>
                        <a:spcBef>
                          <a:spcPts val="0"/>
                        </a:spcBef>
                        <a:spcAft>
                          <a:spcPts val="1000"/>
                        </a:spcAft>
                      </a:pPr>
                      <a:r>
                        <a:rPr lang="en-US" sz="1700" b="1" i="0" u="none" strike="noStrike"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1700" b="1" i="0" u="none" strike="noStrike" kern="1200" baseline="0" dirty="0" err="1" smtClean="0">
                          <a:ln>
                            <a:noFill/>
                          </a:ln>
                          <a:solidFill>
                            <a:srgbClr val="000000"/>
                          </a:solidFill>
                          <a:effectLst/>
                          <a:latin typeface="Times New Roman" panose="02020603050405020304" pitchFamily="18" charset="0"/>
                          <a:cs typeface="Times New Roman" panose="02020603050405020304" pitchFamily="18" charset="0"/>
                        </a:rPr>
                        <a:t>Vikram</a:t>
                      </a:r>
                      <a:r>
                        <a:rPr lang="en-US" sz="1700" b="1" i="0" u="none" strike="noStrike" kern="1200" baseline="0" dirty="0" smtClean="0">
                          <a:ln>
                            <a:noFill/>
                          </a:ln>
                          <a:solidFill>
                            <a:srgbClr val="000000"/>
                          </a:solidFill>
                          <a:effectLst/>
                          <a:latin typeface="Times New Roman" panose="02020603050405020304" pitchFamily="18" charset="0"/>
                          <a:cs typeface="Times New Roman" panose="02020603050405020304" pitchFamily="18" charset="0"/>
                        </a:rPr>
                        <a:t> S</a:t>
                      </a:r>
                      <a:endParaRPr lang="en-US" sz="1700" b="0" i="0" u="none" strike="noStrike" dirty="0">
                        <a:effectLst/>
                        <a:latin typeface="Times New Roman" panose="02020603050405020304" pitchFamily="18" charset="0"/>
                        <a:cs typeface="Times New Roman" panose="02020603050405020304" pitchFamily="18" charset="0"/>
                      </a:endParaRPr>
                    </a:p>
                  </a:txBody>
                  <a:tcPr marL="6164" marR="6164" marT="7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US"/>
                    </a:p>
                  </a:txBody>
                  <a:tcPr/>
                </a:tc>
                <a:tc>
                  <a:txBody>
                    <a:bodyPr/>
                    <a:lstStyle/>
                    <a:p>
                      <a:pPr marL="0" marR="0" indent="0" algn="l" rtl="0" eaLnBrk="1" fontAlgn="base" latinLnBrk="0" hangingPunct="1">
                        <a:lnSpc>
                          <a:spcPct val="115000"/>
                        </a:lnSpc>
                        <a:spcBef>
                          <a:spcPts val="0"/>
                        </a:spcBef>
                        <a:spcAft>
                          <a:spcPts val="1000"/>
                        </a:spcAft>
                      </a:pPr>
                      <a:r>
                        <a:rPr lang="en-US" sz="1700" b="1" i="0" u="none" strike="noStrike"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1700" b="1" i="0" u="none" strike="noStrike" kern="1200" baseline="0" dirty="0" smtClean="0">
                          <a:ln>
                            <a:noFill/>
                          </a:ln>
                          <a:solidFill>
                            <a:srgbClr val="000000"/>
                          </a:solidFill>
                          <a:effectLst/>
                          <a:latin typeface="Times New Roman" panose="02020603050405020304" pitchFamily="18" charset="0"/>
                          <a:cs typeface="Times New Roman" panose="02020603050405020304" pitchFamily="18" charset="0"/>
                        </a:rPr>
                        <a:t>1DT22CS416</a:t>
                      </a:r>
                      <a:endParaRPr lang="en-US" sz="1700" b="0" i="0" u="none" strike="noStrike" dirty="0">
                        <a:effectLst/>
                        <a:latin typeface="Times New Roman" panose="02020603050405020304" pitchFamily="18" charset="0"/>
                        <a:cs typeface="Times New Roman" panose="02020603050405020304" pitchFamily="18" charset="0"/>
                      </a:endParaRPr>
                    </a:p>
                  </a:txBody>
                  <a:tcPr marL="6164" marR="6164" marT="7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6544945"/>
                  </a:ext>
                </a:extLst>
              </a:tr>
              <a:tr h="530979">
                <a:tc>
                  <a:txBody>
                    <a:bodyPr/>
                    <a:lstStyle/>
                    <a:p>
                      <a:pPr marL="0" marR="0" indent="0" algn="l" rtl="0" eaLnBrk="1" fontAlgn="base" latinLnBrk="0" hangingPunct="1">
                        <a:lnSpc>
                          <a:spcPct val="150000"/>
                        </a:lnSpc>
                        <a:spcBef>
                          <a:spcPts val="0"/>
                        </a:spcBef>
                        <a:spcAft>
                          <a:spcPts val="1000"/>
                        </a:spcAft>
                      </a:pPr>
                      <a:r>
                        <a:rPr lang="en-US" sz="1700" b="1" i="0" u="none" strike="noStrike" kern="1200" baseline="0" dirty="0">
                          <a:ln>
                            <a:noFill/>
                          </a:ln>
                          <a:solidFill>
                            <a:srgbClr val="000000"/>
                          </a:solidFill>
                          <a:effectLst/>
                          <a:latin typeface="Times New Roman" panose="02020603050405020304" pitchFamily="18" charset="0"/>
                          <a:cs typeface="Times New Roman" panose="02020603050405020304" pitchFamily="18" charset="0"/>
                        </a:rPr>
                        <a:t>  Domain</a:t>
                      </a:r>
                      <a:endParaRPr lang="en-US" sz="1700" b="0" i="0" u="none" strike="noStrike" dirty="0">
                        <a:effectLst/>
                        <a:latin typeface="Times New Roman" panose="02020603050405020304" pitchFamily="18" charset="0"/>
                        <a:cs typeface="Times New Roman" panose="02020603050405020304" pitchFamily="18" charset="0"/>
                      </a:endParaRPr>
                    </a:p>
                  </a:txBody>
                  <a:tcPr marL="6164" marR="6164" marT="73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just" rtl="0" eaLnBrk="1" fontAlgn="base" latinLnBrk="0" hangingPunct="1">
                        <a:lnSpc>
                          <a:spcPct val="150000"/>
                        </a:lnSpc>
                        <a:spcBef>
                          <a:spcPts val="0"/>
                        </a:spcBef>
                        <a:spcAft>
                          <a:spcPts val="1000"/>
                        </a:spcAft>
                      </a:pPr>
                      <a:r>
                        <a:rPr lang="en-US" sz="1700" b="1" i="0" u="none" strike="noStrike"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1700" b="1" i="0" u="none" strike="noStrike" kern="1200" baseline="0" dirty="0" smtClean="0">
                          <a:ln>
                            <a:noFill/>
                          </a:ln>
                          <a:solidFill>
                            <a:srgbClr val="000000"/>
                          </a:solidFill>
                          <a:effectLst/>
                          <a:latin typeface="Times New Roman" panose="02020603050405020304" pitchFamily="18" charset="0"/>
                          <a:cs typeface="Times New Roman" panose="02020603050405020304" pitchFamily="18" charset="0"/>
                        </a:rPr>
                        <a:t>Machine Learning</a:t>
                      </a:r>
                      <a:endParaRPr lang="en-US" sz="1700" b="0" i="0" u="none" strike="noStrike" dirty="0">
                        <a:effectLst/>
                        <a:latin typeface="Times New Roman" panose="02020603050405020304" pitchFamily="18" charset="0"/>
                        <a:cs typeface="Times New Roman" panose="02020603050405020304" pitchFamily="18" charset="0"/>
                      </a:endParaRPr>
                    </a:p>
                  </a:txBody>
                  <a:tcPr marL="6164" marR="6164" marT="7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l" rtl="0" eaLnBrk="1" fontAlgn="base" latinLnBrk="0" hangingPunct="1">
                        <a:lnSpc>
                          <a:spcPct val="150000"/>
                        </a:lnSpc>
                        <a:spcBef>
                          <a:spcPts val="0"/>
                        </a:spcBef>
                        <a:spcAft>
                          <a:spcPts val="1000"/>
                        </a:spcAft>
                      </a:pPr>
                      <a:r>
                        <a:rPr lang="en-US" sz="1700" b="1" i="0" u="none" strike="noStrike" kern="1200" baseline="0" dirty="0">
                          <a:ln>
                            <a:noFill/>
                          </a:ln>
                          <a:solidFill>
                            <a:srgbClr val="000000"/>
                          </a:solidFill>
                          <a:effectLst/>
                          <a:latin typeface="Times New Roman" panose="02020603050405020304" pitchFamily="18" charset="0"/>
                          <a:cs typeface="Times New Roman" panose="02020603050405020304" pitchFamily="18" charset="0"/>
                        </a:rPr>
                        <a:t>   Group No:</a:t>
                      </a:r>
                      <a:endParaRPr lang="en-US" sz="1700" b="0" i="0" u="none" strike="noStrike" dirty="0">
                        <a:effectLst/>
                        <a:latin typeface="Times New Roman" panose="02020603050405020304" pitchFamily="18" charset="0"/>
                        <a:cs typeface="Times New Roman" panose="02020603050405020304" pitchFamily="18" charset="0"/>
                      </a:endParaRPr>
                    </a:p>
                  </a:txBody>
                  <a:tcPr marL="6164" marR="6164" marT="73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l" rtl="0" eaLnBrk="1" fontAlgn="base" latinLnBrk="0" hangingPunct="1">
                        <a:lnSpc>
                          <a:spcPct val="150000"/>
                        </a:lnSpc>
                        <a:spcBef>
                          <a:spcPts val="0"/>
                        </a:spcBef>
                        <a:spcAft>
                          <a:spcPts val="1000"/>
                        </a:spcAft>
                      </a:pPr>
                      <a:r>
                        <a:rPr lang="en-US" sz="1700" b="1" i="0" u="none" strike="noStrike"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1700" b="1" i="0" u="none" strike="noStrike" kern="1200" baseline="0" dirty="0" smtClean="0">
                          <a:ln>
                            <a:noFill/>
                          </a:ln>
                          <a:solidFill>
                            <a:srgbClr val="000000"/>
                          </a:solidFill>
                          <a:effectLst/>
                          <a:latin typeface="Times New Roman" panose="02020603050405020304" pitchFamily="18" charset="0"/>
                          <a:cs typeface="Times New Roman" panose="02020603050405020304" pitchFamily="18" charset="0"/>
                        </a:rPr>
                        <a:t>C18</a:t>
                      </a:r>
                      <a:endParaRPr lang="en-US" sz="1700" b="0" i="0" u="none" strike="noStrike" dirty="0">
                        <a:effectLst/>
                        <a:latin typeface="Times New Roman" panose="02020603050405020304" pitchFamily="18" charset="0"/>
                        <a:cs typeface="Times New Roman" panose="02020603050405020304" pitchFamily="18" charset="0"/>
                      </a:endParaRPr>
                    </a:p>
                  </a:txBody>
                  <a:tcPr marL="6164" marR="6164" marT="7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901106"/>
                  </a:ext>
                </a:extLst>
              </a:tr>
              <a:tr h="530979">
                <a:tc>
                  <a:txBody>
                    <a:bodyPr/>
                    <a:lstStyle/>
                    <a:p>
                      <a:pPr marL="0" marR="0" indent="0" algn="l" rtl="0" eaLnBrk="1" fontAlgn="base" latinLnBrk="0" hangingPunct="1">
                        <a:lnSpc>
                          <a:spcPct val="150000"/>
                        </a:lnSpc>
                        <a:spcBef>
                          <a:spcPts val="0"/>
                        </a:spcBef>
                        <a:spcAft>
                          <a:spcPts val="1000"/>
                        </a:spcAft>
                      </a:pPr>
                      <a:r>
                        <a:rPr lang="en-US" sz="1700" b="1" i="0" u="none" strike="noStrike" kern="1200" baseline="0" dirty="0">
                          <a:ln>
                            <a:noFill/>
                          </a:ln>
                          <a:solidFill>
                            <a:srgbClr val="000000"/>
                          </a:solidFill>
                          <a:effectLst/>
                          <a:latin typeface="Times New Roman" panose="02020603050405020304" pitchFamily="18" charset="0"/>
                          <a:cs typeface="Times New Roman" panose="02020603050405020304" pitchFamily="18" charset="0"/>
                        </a:rPr>
                        <a:t>  Project Title</a:t>
                      </a:r>
                      <a:endParaRPr lang="en-US" sz="1700" b="0" i="0" u="none" strike="noStrike" dirty="0">
                        <a:effectLst/>
                        <a:latin typeface="Times New Roman" panose="02020603050405020304" pitchFamily="18" charset="0"/>
                        <a:cs typeface="Times New Roman" panose="02020603050405020304" pitchFamily="18" charset="0"/>
                      </a:endParaRPr>
                    </a:p>
                  </a:txBody>
                  <a:tcPr marL="6164" marR="6164" marT="73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3">
                  <a:txBody>
                    <a:bodyPr/>
                    <a:lstStyle/>
                    <a:p>
                      <a:pPr marL="0" marR="0" indent="0" algn="just" rtl="0" eaLnBrk="1" fontAlgn="base" latinLnBrk="0" hangingPunct="1">
                        <a:lnSpc>
                          <a:spcPct val="150000"/>
                        </a:lnSpc>
                        <a:spcBef>
                          <a:spcPts val="0"/>
                        </a:spcBef>
                        <a:spcAft>
                          <a:spcPts val="1000"/>
                        </a:spcAft>
                      </a:pPr>
                      <a:r>
                        <a:rPr lang="en-US" sz="1700" b="1" i="0" u="none" strike="noStrike" kern="120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700" b="1" i="0" u="none" strike="noStrike" kern="1200" baseline="0" dirty="0" smtClean="0">
                          <a:ln>
                            <a:noFill/>
                          </a:ln>
                          <a:solidFill>
                            <a:srgbClr val="000000"/>
                          </a:solidFill>
                          <a:effectLst/>
                          <a:latin typeface="Times New Roman" panose="02020603050405020304" pitchFamily="18" charset="0"/>
                          <a:cs typeface="Times New Roman" panose="02020603050405020304" pitchFamily="18" charset="0"/>
                        </a:rPr>
                        <a:t>Crop Recommendation</a:t>
                      </a:r>
                      <a:endParaRPr lang="en-US" sz="1700" b="0" i="0" u="none" strike="noStrike" dirty="0">
                        <a:effectLst/>
                        <a:latin typeface="Times New Roman" panose="02020603050405020304" pitchFamily="18" charset="0"/>
                        <a:cs typeface="Times New Roman" panose="02020603050405020304" pitchFamily="18" charset="0"/>
                      </a:endParaRPr>
                    </a:p>
                  </a:txBody>
                  <a:tcPr marL="6164" marR="6164" marT="7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5772365"/>
                  </a:ext>
                </a:extLst>
              </a:tr>
              <a:tr h="455516">
                <a:tc>
                  <a:txBody>
                    <a:bodyPr/>
                    <a:lstStyle/>
                    <a:p>
                      <a:pPr marL="0" marR="0" indent="0" algn="l" rtl="0" eaLnBrk="1" fontAlgn="base" latinLnBrk="0" hangingPunct="1">
                        <a:lnSpc>
                          <a:spcPct val="150000"/>
                        </a:lnSpc>
                        <a:spcBef>
                          <a:spcPts val="0"/>
                        </a:spcBef>
                        <a:spcAft>
                          <a:spcPts val="1000"/>
                        </a:spcAft>
                      </a:pPr>
                      <a:r>
                        <a:rPr lang="en-US" sz="1700" b="1" i="0" u="none" strike="noStrike" kern="1200" baseline="0" dirty="0">
                          <a:ln>
                            <a:noFill/>
                          </a:ln>
                          <a:solidFill>
                            <a:srgbClr val="000000"/>
                          </a:solidFill>
                          <a:effectLst/>
                          <a:latin typeface="Times New Roman" panose="02020603050405020304" pitchFamily="18" charset="0"/>
                          <a:cs typeface="Times New Roman" panose="02020603050405020304" pitchFamily="18" charset="0"/>
                        </a:rPr>
                        <a:t>  Guide Name</a:t>
                      </a:r>
                      <a:endParaRPr lang="en-US" sz="1700" b="0" i="0" u="none" strike="noStrike" dirty="0">
                        <a:effectLst/>
                        <a:latin typeface="Times New Roman" panose="02020603050405020304" pitchFamily="18" charset="0"/>
                        <a:cs typeface="Times New Roman" panose="02020603050405020304" pitchFamily="18" charset="0"/>
                      </a:endParaRPr>
                    </a:p>
                  </a:txBody>
                  <a:tcPr marL="6164" marR="6164" marT="739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3">
                  <a:txBody>
                    <a:bodyPr/>
                    <a:lstStyle/>
                    <a:p>
                      <a:pPr marL="0" marR="0" indent="0" algn="l" rtl="0" eaLnBrk="1" fontAlgn="base" latinLnBrk="0" hangingPunct="1">
                        <a:lnSpc>
                          <a:spcPct val="150000"/>
                        </a:lnSpc>
                        <a:spcBef>
                          <a:spcPts val="0"/>
                        </a:spcBef>
                        <a:spcAft>
                          <a:spcPts val="1000"/>
                        </a:spcAft>
                      </a:pPr>
                      <a:r>
                        <a:rPr lang="en-US" sz="1700" b="1" i="0" u="none" strike="noStrike" kern="1200" baseline="0" dirty="0">
                          <a:ln>
                            <a:noFill/>
                          </a:ln>
                          <a:solidFill>
                            <a:srgbClr val="000000"/>
                          </a:solidFill>
                          <a:effectLst/>
                          <a:latin typeface="Times New Roman" panose="02020603050405020304" pitchFamily="18" charset="0"/>
                          <a:cs typeface="Times New Roman" panose="02020603050405020304" pitchFamily="18" charset="0"/>
                        </a:rPr>
                        <a:t> </a:t>
                      </a:r>
                      <a:r>
                        <a:rPr lang="en-US" sz="1700" b="1" i="0" u="none" strike="noStrike" kern="1200" baseline="0" dirty="0" err="1" smtClean="0">
                          <a:ln>
                            <a:noFill/>
                          </a:ln>
                          <a:solidFill>
                            <a:srgbClr val="000000"/>
                          </a:solidFill>
                          <a:effectLst/>
                          <a:latin typeface="Times New Roman" panose="02020603050405020304" pitchFamily="18" charset="0"/>
                          <a:cs typeface="Times New Roman" panose="02020603050405020304" pitchFamily="18" charset="0"/>
                        </a:rPr>
                        <a:t>Kalpa</a:t>
                      </a:r>
                      <a:r>
                        <a:rPr lang="en-US" sz="1700" b="1" i="0" u="none" strike="noStrike" kern="1200" baseline="0" dirty="0" smtClean="0">
                          <a:ln>
                            <a:noFill/>
                          </a:ln>
                          <a:solidFill>
                            <a:srgbClr val="000000"/>
                          </a:solidFill>
                          <a:effectLst/>
                          <a:latin typeface="Times New Roman" panose="02020603050405020304" pitchFamily="18" charset="0"/>
                          <a:cs typeface="Times New Roman" panose="02020603050405020304" pitchFamily="18" charset="0"/>
                        </a:rPr>
                        <a:t> R</a:t>
                      </a:r>
                      <a:endParaRPr lang="en-US" sz="1700" b="0" i="0" u="none" strike="noStrike" dirty="0">
                        <a:effectLst/>
                        <a:latin typeface="Times New Roman" panose="02020603050405020304" pitchFamily="18" charset="0"/>
                        <a:cs typeface="Times New Roman" panose="02020603050405020304" pitchFamily="18" charset="0"/>
                      </a:endParaRPr>
                    </a:p>
                  </a:txBody>
                  <a:tcPr marL="6164" marR="6164" marT="739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270240282"/>
                  </a:ext>
                </a:extLst>
              </a:tr>
            </a:tbl>
          </a:graphicData>
        </a:graphic>
      </p:graphicFrame>
    </p:spTree>
    <p:extLst>
      <p:ext uri="{BB962C8B-B14F-4D97-AF65-F5344CB8AC3E}">
        <p14:creationId xmlns:p14="http://schemas.microsoft.com/office/powerpoint/2010/main" val="14276998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9" name="Rectangle 8">
            <a:extLst>
              <a:ext uri="{FF2B5EF4-FFF2-40B4-BE49-F238E27FC236}">
                <a16:creationId xmlns:a16="http://schemas.microsoft.com/office/drawing/2014/main" id="{A8157E75-B5B0-8A88-3787-8DC73D6488E0}"/>
              </a:ext>
            </a:extLst>
          </p:cNvPr>
          <p:cNvSpPr/>
          <p:nvPr/>
        </p:nvSpPr>
        <p:spPr>
          <a:xfrm>
            <a:off x="0" y="942459"/>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5366E0EA-9D0A-EB27-A255-76F4EDD9BAED}"/>
              </a:ext>
            </a:extLst>
          </p:cNvPr>
          <p:cNvSpPr txBox="1"/>
          <p:nvPr/>
        </p:nvSpPr>
        <p:spPr>
          <a:xfrm>
            <a:off x="438105" y="235722"/>
            <a:ext cx="8880365" cy="646331"/>
          </a:xfrm>
          <a:prstGeom prst="rect">
            <a:avLst/>
          </a:prstGeom>
          <a:noFill/>
        </p:spPr>
        <p:txBody>
          <a:bodyPr wrap="square">
            <a:spAutoFit/>
          </a:bodyPr>
          <a:lstStyle/>
          <a:p>
            <a:r>
              <a:rPr lang="en-IN" altLang="en-US" sz="3600" b="1" dirty="0">
                <a:latin typeface="Times New Roman" pitchFamily="18" charset="0"/>
                <a:cs typeface="Times New Roman" pitchFamily="18" charset="0"/>
              </a:rPr>
              <a:t>Data Collection</a:t>
            </a:r>
            <a:endParaRPr lang="en-IN" sz="3600" dirty="0"/>
          </a:p>
        </p:txBody>
      </p:sp>
      <p:sp>
        <p:nvSpPr>
          <p:cNvPr id="3" name="Google Shape;86;p2">
            <a:extLst>
              <a:ext uri="{FF2B5EF4-FFF2-40B4-BE49-F238E27FC236}">
                <a16:creationId xmlns:a16="http://schemas.microsoft.com/office/drawing/2014/main" id="{FECC6C3C-5B98-4713-B125-0271AB049CF7}"/>
              </a:ext>
            </a:extLst>
          </p:cNvPr>
          <p:cNvSpPr txBox="1">
            <a:spLocks noGrp="1"/>
          </p:cNvSpPr>
          <p:nvPr>
            <p:ph type="ftr" idx="11"/>
          </p:nvPr>
        </p:nvSpPr>
        <p:spPr>
          <a:xfrm>
            <a:off x="4878288" y="6325451"/>
            <a:ext cx="7077740" cy="521272"/>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&amp; Management</a:t>
            </a:r>
          </a:p>
          <a:p>
            <a:pPr marL="8926" algn="r"/>
            <a:endParaRPr sz="1400" i="0" dirty="0">
              <a:solidFill>
                <a:schemeClr val="tx1"/>
              </a:solidFill>
              <a:latin typeface="Times New Roman" panose="02020603050405020304" pitchFamily="18" charset="0"/>
              <a:ea typeface="+mn-ea"/>
              <a:cs typeface="Times New Roman" panose="02020603050405020304" pitchFamily="18" charset="0"/>
            </a:endParaRPr>
          </a:p>
        </p:txBody>
      </p:sp>
      <p:sp>
        <p:nvSpPr>
          <p:cNvPr id="6" name="Rectangle 5"/>
          <p:cNvSpPr/>
          <p:nvPr/>
        </p:nvSpPr>
        <p:spPr>
          <a:xfrm>
            <a:off x="228600" y="1013322"/>
            <a:ext cx="11727428" cy="5401479"/>
          </a:xfrm>
          <a:prstGeom prst="rect">
            <a:avLst/>
          </a:prstGeom>
        </p:spPr>
        <p:txBody>
          <a:bodyPr wrap="square">
            <a:spAutoFit/>
          </a:bodyPr>
          <a:lstStyle/>
          <a:p>
            <a:pPr lvl="0">
              <a:buClr>
                <a:schemeClr val="dk1"/>
              </a:buClr>
              <a:buSzPts val="1100"/>
            </a:pPr>
            <a:r>
              <a:rPr lang="en-GB" sz="1500" dirty="0">
                <a:latin typeface="Times New Roman" panose="02020603050405020304" pitchFamily="18" charset="0"/>
                <a:ea typeface="Gill Sans"/>
                <a:cs typeface="Times New Roman" panose="02020603050405020304" pitchFamily="18" charset="0"/>
                <a:sym typeface="Gill Sans"/>
              </a:rPr>
              <a:t>Dataset(Crop Recommendation) consists of 8 variables where 7 variables are considered for predicting output variable. The details of Variable is given Below</a:t>
            </a:r>
          </a:p>
          <a:p>
            <a:pPr lvl="0">
              <a:buClr>
                <a:schemeClr val="dk1"/>
              </a:buClr>
              <a:buSzPts val="1100"/>
            </a:pPr>
            <a:endParaRPr lang="en-GB" sz="1500" dirty="0">
              <a:latin typeface="Times New Roman" panose="02020603050405020304" pitchFamily="18" charset="0"/>
              <a:ea typeface="Gill Sans"/>
              <a:cs typeface="Times New Roman" panose="02020603050405020304" pitchFamily="18" charset="0"/>
              <a:sym typeface="Gill Sans"/>
            </a:endParaRPr>
          </a:p>
          <a:p>
            <a:pPr marL="457200" lvl="0" indent="-323850">
              <a:buSzPts val="1500"/>
              <a:buFont typeface="Gill Sans"/>
              <a:buAutoNum type="arabicPeriod"/>
            </a:pPr>
            <a:r>
              <a:rPr lang="en-GB" sz="1500" b="1" dirty="0">
                <a:latin typeface="Times New Roman" panose="02020603050405020304" pitchFamily="18" charset="0"/>
                <a:ea typeface="Gill Sans"/>
                <a:cs typeface="Times New Roman" panose="02020603050405020304" pitchFamily="18" charset="0"/>
                <a:sym typeface="Gill Sans"/>
              </a:rPr>
              <a:t>%N (Nitrogen)</a:t>
            </a:r>
            <a:r>
              <a:rPr lang="en-GB" sz="1500" dirty="0">
                <a:latin typeface="Times New Roman" panose="02020603050405020304" pitchFamily="18" charset="0"/>
                <a:ea typeface="Gill Sans"/>
                <a:cs typeface="Times New Roman" panose="02020603050405020304" pitchFamily="18" charset="0"/>
                <a:sym typeface="Gill Sans"/>
              </a:rPr>
              <a:t> : Nitrogen content in the soil. Nitrogen is really important for plant growth (structure), plant food processing (metabolism), and the creation of chlorophyll. Without enough nitrogen in the plant, the plant cannot grow taller, or produce enough food (usually yellow).</a:t>
            </a:r>
          </a:p>
          <a:p>
            <a:pPr marL="457200" lvl="0" indent="-323850">
              <a:buSzPts val="1500"/>
              <a:buFont typeface="Gill Sans"/>
              <a:buAutoNum type="arabicPeriod"/>
            </a:pPr>
            <a:r>
              <a:rPr lang="en-GB" sz="1500" b="1" dirty="0">
                <a:latin typeface="Times New Roman" panose="02020603050405020304" pitchFamily="18" charset="0"/>
                <a:ea typeface="Gill Sans"/>
                <a:cs typeface="Times New Roman" panose="02020603050405020304" pitchFamily="18" charset="0"/>
                <a:sym typeface="Gill Sans"/>
              </a:rPr>
              <a:t>%P (Phosphorus)</a:t>
            </a:r>
            <a:r>
              <a:rPr lang="en-GB" sz="1500" dirty="0">
                <a:latin typeface="Times New Roman" panose="02020603050405020304" pitchFamily="18" charset="0"/>
                <a:ea typeface="Gill Sans"/>
                <a:cs typeface="Times New Roman" panose="02020603050405020304" pitchFamily="18" charset="0"/>
                <a:sym typeface="Gill Sans"/>
              </a:rPr>
              <a:t> : Phosphorus content in the soil. Phosphorus primary role in a plant is to store and transfer energy produced by photosynthesis for use in growth and reproductive processes. Soil P cycles in a variety forms in the soil</a:t>
            </a:r>
          </a:p>
          <a:p>
            <a:pPr marL="457200" lvl="0" indent="-323850">
              <a:buSzPts val="1500"/>
              <a:buFont typeface="Gill Sans"/>
              <a:buAutoNum type="arabicPeriod"/>
            </a:pPr>
            <a:r>
              <a:rPr lang="en-GB" sz="1500" b="1" dirty="0">
                <a:latin typeface="Times New Roman" panose="02020603050405020304" pitchFamily="18" charset="0"/>
                <a:ea typeface="Gill Sans"/>
                <a:cs typeface="Times New Roman" panose="02020603050405020304" pitchFamily="18" charset="0"/>
                <a:sym typeface="Gill Sans"/>
              </a:rPr>
              <a:t>%K (Potassium)</a:t>
            </a:r>
            <a:r>
              <a:rPr lang="en-GB" sz="1500" dirty="0">
                <a:latin typeface="Times New Roman" panose="02020603050405020304" pitchFamily="18" charset="0"/>
                <a:ea typeface="Gill Sans"/>
                <a:cs typeface="Times New Roman" panose="02020603050405020304" pitchFamily="18" charset="0"/>
                <a:sym typeface="Gill Sans"/>
              </a:rPr>
              <a:t> : Potassium content in the soil. Potassium is an essential nutrient for plant growth.</a:t>
            </a:r>
          </a:p>
          <a:p>
            <a:pPr marL="457200" lvl="0" indent="-323850">
              <a:buSzPts val="1500"/>
              <a:buFont typeface="Gill Sans"/>
              <a:buAutoNum type="arabicPeriod"/>
            </a:pPr>
            <a:r>
              <a:rPr lang="en-GB" sz="1500" b="1" dirty="0">
                <a:latin typeface="Times New Roman" panose="02020603050405020304" pitchFamily="18" charset="0"/>
                <a:ea typeface="Gill Sans"/>
                <a:cs typeface="Times New Roman" panose="02020603050405020304" pitchFamily="18" charset="0"/>
                <a:sym typeface="Gill Sans"/>
              </a:rPr>
              <a:t>Temperature</a:t>
            </a:r>
            <a:r>
              <a:rPr lang="en-GB" sz="1500" dirty="0">
                <a:latin typeface="Times New Roman" panose="02020603050405020304" pitchFamily="18" charset="0"/>
                <a:ea typeface="Gill Sans"/>
                <a:cs typeface="Times New Roman" panose="02020603050405020304" pitchFamily="18" charset="0"/>
                <a:sym typeface="Gill Sans"/>
              </a:rPr>
              <a:t> : Temperature in degree </a:t>
            </a:r>
            <a:r>
              <a:rPr lang="en-GB" sz="1500" dirty="0" err="1">
                <a:latin typeface="Times New Roman" panose="02020603050405020304" pitchFamily="18" charset="0"/>
                <a:ea typeface="Gill Sans"/>
                <a:cs typeface="Times New Roman" panose="02020603050405020304" pitchFamily="18" charset="0"/>
                <a:sym typeface="Gill Sans"/>
              </a:rPr>
              <a:t>celsius</a:t>
            </a:r>
            <a:r>
              <a:rPr lang="en-GB" sz="1500" dirty="0">
                <a:latin typeface="Times New Roman" panose="02020603050405020304" pitchFamily="18" charset="0"/>
                <a:ea typeface="Gill Sans"/>
                <a:cs typeface="Times New Roman" panose="02020603050405020304" pitchFamily="18" charset="0"/>
                <a:sym typeface="Gill Sans"/>
              </a:rPr>
              <a:t>. High temperatures affect plant growth in numerous ways. The most obvious are the effects of heat on photosynthesis, in which plants use carbon dioxide to produce oxygen, and respiration, an opposite process in which plants use oxygen to produce carbon dioxide.</a:t>
            </a:r>
          </a:p>
          <a:p>
            <a:pPr marL="457200" lvl="0" indent="-323850">
              <a:buSzPts val="1500"/>
              <a:buFont typeface="Gill Sans"/>
              <a:buAutoNum type="arabicPeriod"/>
            </a:pPr>
            <a:r>
              <a:rPr lang="en-GB" sz="1500" b="1" dirty="0">
                <a:latin typeface="Times New Roman" panose="02020603050405020304" pitchFamily="18" charset="0"/>
                <a:ea typeface="Gill Sans"/>
                <a:cs typeface="Times New Roman" panose="02020603050405020304" pitchFamily="18" charset="0"/>
                <a:sym typeface="Gill Sans"/>
              </a:rPr>
              <a:t>Humidity</a:t>
            </a:r>
            <a:r>
              <a:rPr lang="en-GB" sz="1500" dirty="0">
                <a:latin typeface="Times New Roman" panose="02020603050405020304" pitchFamily="18" charset="0"/>
                <a:ea typeface="Gill Sans"/>
                <a:cs typeface="Times New Roman" panose="02020603050405020304" pitchFamily="18" charset="0"/>
                <a:sym typeface="Gill Sans"/>
              </a:rPr>
              <a:t> : Relative humidity in %. When conditions are too humid, it may promote the growth of </a:t>
            </a:r>
            <a:r>
              <a:rPr lang="en-GB" sz="1500" dirty="0" err="1">
                <a:latin typeface="Times New Roman" panose="02020603050405020304" pitchFamily="18" charset="0"/>
                <a:ea typeface="Gill Sans"/>
                <a:cs typeface="Times New Roman" panose="02020603050405020304" pitchFamily="18" charset="0"/>
                <a:sym typeface="Gill Sans"/>
              </a:rPr>
              <a:t>mold</a:t>
            </a:r>
            <a:r>
              <a:rPr lang="en-GB" sz="1500" dirty="0">
                <a:latin typeface="Times New Roman" panose="02020603050405020304" pitchFamily="18" charset="0"/>
                <a:ea typeface="Gill Sans"/>
                <a:cs typeface="Times New Roman" panose="02020603050405020304" pitchFamily="18" charset="0"/>
                <a:sym typeface="Gill Sans"/>
              </a:rPr>
              <a:t> and bacteria that cause plants to die and crops to fail, as well as conditions like root or crown rot. Humid conditions also invite the presence of pests, such as fungus gnats, whose larvae feed on plant roots and thrive in moist soil.</a:t>
            </a:r>
          </a:p>
          <a:p>
            <a:pPr marL="457200" lvl="0" indent="-323850">
              <a:buSzPts val="1500"/>
              <a:buFont typeface="Gill Sans"/>
              <a:buAutoNum type="arabicPeriod"/>
            </a:pPr>
            <a:r>
              <a:rPr lang="en-GB" sz="1500" b="1" dirty="0">
                <a:latin typeface="Times New Roman" panose="02020603050405020304" pitchFamily="18" charset="0"/>
                <a:ea typeface="Gill Sans"/>
                <a:cs typeface="Times New Roman" panose="02020603050405020304" pitchFamily="18" charset="0"/>
                <a:sym typeface="Gill Sans"/>
              </a:rPr>
              <a:t>PH </a:t>
            </a:r>
            <a:r>
              <a:rPr lang="en-GB" sz="1500" dirty="0">
                <a:latin typeface="Times New Roman" panose="02020603050405020304" pitchFamily="18" charset="0"/>
                <a:ea typeface="Gill Sans"/>
                <a:cs typeface="Times New Roman" panose="02020603050405020304" pitchFamily="18" charset="0"/>
                <a:sym typeface="Gill Sans"/>
              </a:rPr>
              <a:t>: </a:t>
            </a:r>
            <a:r>
              <a:rPr lang="en-GB" sz="1500" dirty="0" err="1">
                <a:latin typeface="Times New Roman" panose="02020603050405020304" pitchFamily="18" charset="0"/>
                <a:ea typeface="Gill Sans"/>
                <a:cs typeface="Times New Roman" panose="02020603050405020304" pitchFamily="18" charset="0"/>
                <a:sym typeface="Gill Sans"/>
              </a:rPr>
              <a:t>ph</a:t>
            </a:r>
            <a:r>
              <a:rPr lang="en-GB" sz="1500" dirty="0">
                <a:latin typeface="Times New Roman" panose="02020603050405020304" pitchFamily="18" charset="0"/>
                <a:ea typeface="Gill Sans"/>
                <a:cs typeface="Times New Roman" panose="02020603050405020304" pitchFamily="18" charset="0"/>
                <a:sym typeface="Gill Sans"/>
              </a:rPr>
              <a:t> value of the soil. Plant nutrients leach from the soil much faster at pH values below 5.5 than from soils within the 5.5 to 7.0 range. In some mineral soils </a:t>
            </a:r>
            <a:r>
              <a:rPr lang="en-GB" sz="1500" dirty="0" err="1">
                <a:latin typeface="Times New Roman" panose="02020603050405020304" pitchFamily="18" charset="0"/>
                <a:ea typeface="Gill Sans"/>
                <a:cs typeface="Times New Roman" panose="02020603050405020304" pitchFamily="18" charset="0"/>
                <a:sym typeface="Gill Sans"/>
              </a:rPr>
              <a:t>aluminum</a:t>
            </a:r>
            <a:r>
              <a:rPr lang="en-GB" sz="1500" dirty="0">
                <a:latin typeface="Times New Roman" panose="02020603050405020304" pitchFamily="18" charset="0"/>
                <a:ea typeface="Gill Sans"/>
                <a:cs typeface="Times New Roman" panose="02020603050405020304" pitchFamily="18" charset="0"/>
                <a:sym typeface="Gill Sans"/>
              </a:rPr>
              <a:t> can be dissolved at pH levels below 5.0 becoming toxic to plant growth. Soil pH may also affect the availability of plant nutrients.</a:t>
            </a:r>
          </a:p>
          <a:p>
            <a:pPr marL="457200" lvl="0" indent="-323850">
              <a:buSzPts val="1500"/>
              <a:buFont typeface="Gill Sans"/>
              <a:buAutoNum type="arabicPeriod"/>
            </a:pPr>
            <a:r>
              <a:rPr lang="en-GB" sz="1500" b="1" dirty="0">
                <a:latin typeface="Times New Roman" panose="02020603050405020304" pitchFamily="18" charset="0"/>
                <a:ea typeface="Gill Sans"/>
                <a:cs typeface="Times New Roman" panose="02020603050405020304" pitchFamily="18" charset="0"/>
                <a:sym typeface="Gill Sans"/>
              </a:rPr>
              <a:t>Rainfall</a:t>
            </a:r>
            <a:r>
              <a:rPr lang="en-GB" sz="1500" dirty="0">
                <a:latin typeface="Times New Roman" panose="02020603050405020304" pitchFamily="18" charset="0"/>
                <a:ea typeface="Gill Sans"/>
                <a:cs typeface="Times New Roman" panose="02020603050405020304" pitchFamily="18" charset="0"/>
                <a:sym typeface="Gill Sans"/>
              </a:rPr>
              <a:t> : Rainfall in mm. Plants use the moisture in the soil to replenish the water lost through transpiration. If there is no water in the soil, the leaves will wilt. As more water is lost, the plant will fail and eventually die. Rainwater builds up the moisture levels in the soil and assures a healthy plant. Finally,</a:t>
            </a:r>
          </a:p>
          <a:p>
            <a:pPr marL="457200" lvl="0" indent="-323850">
              <a:buSzPts val="1500"/>
              <a:buFont typeface="Gill Sans"/>
              <a:buAutoNum type="arabicPeriod"/>
            </a:pPr>
            <a:r>
              <a:rPr lang="en-GB" sz="1500" b="1" dirty="0">
                <a:latin typeface="Times New Roman" panose="02020603050405020304" pitchFamily="18" charset="0"/>
                <a:ea typeface="Gill Sans"/>
                <a:cs typeface="Times New Roman" panose="02020603050405020304" pitchFamily="18" charset="0"/>
                <a:sym typeface="Gill Sans"/>
              </a:rPr>
              <a:t>Label </a:t>
            </a:r>
            <a:r>
              <a:rPr lang="en-GB" sz="1500" dirty="0">
                <a:latin typeface="Times New Roman" panose="02020603050405020304" pitchFamily="18" charset="0"/>
                <a:ea typeface="Gill Sans"/>
                <a:cs typeface="Times New Roman" panose="02020603050405020304" pitchFamily="18" charset="0"/>
                <a:sym typeface="Gill Sans"/>
              </a:rPr>
              <a:t>: This is the output variable which contains 22 unique values i.e., 22 different crops and they are ['Apple','Banana','blackgram','chickpea','coconut','coffee','cotton','grapes','jute','kidney </a:t>
            </a:r>
            <a:r>
              <a:rPr lang="en-GB" sz="1500" dirty="0" err="1">
                <a:latin typeface="Times New Roman" panose="02020603050405020304" pitchFamily="18" charset="0"/>
                <a:ea typeface="Gill Sans"/>
                <a:cs typeface="Times New Roman" panose="02020603050405020304" pitchFamily="18" charset="0"/>
                <a:sym typeface="Gill Sans"/>
              </a:rPr>
              <a:t>beans','lentil','maize','mango','moth</a:t>
            </a:r>
            <a:r>
              <a:rPr lang="en-GB" sz="1500" dirty="0">
                <a:latin typeface="Times New Roman" panose="02020603050405020304" pitchFamily="18" charset="0"/>
                <a:ea typeface="Gill Sans"/>
                <a:cs typeface="Times New Roman" panose="02020603050405020304" pitchFamily="18" charset="0"/>
                <a:sym typeface="Gill Sans"/>
              </a:rPr>
              <a:t> </a:t>
            </a:r>
            <a:r>
              <a:rPr lang="en-GB" sz="1500" dirty="0" err="1">
                <a:latin typeface="Times New Roman" panose="02020603050405020304" pitchFamily="18" charset="0"/>
                <a:ea typeface="Gill Sans"/>
                <a:cs typeface="Times New Roman" panose="02020603050405020304" pitchFamily="18" charset="0"/>
                <a:sym typeface="Gill Sans"/>
              </a:rPr>
              <a:t>beans','mung</a:t>
            </a:r>
            <a:r>
              <a:rPr lang="en-GB" sz="1500" dirty="0">
                <a:latin typeface="Times New Roman" panose="02020603050405020304" pitchFamily="18" charset="0"/>
                <a:ea typeface="Gill Sans"/>
                <a:cs typeface="Times New Roman" panose="02020603050405020304" pitchFamily="18" charset="0"/>
                <a:sym typeface="Gill Sans"/>
              </a:rPr>
              <a:t> bean','muskmelon','orange','papaya','pigeonpeas','pomegranate','Rice','Watermelon</a:t>
            </a:r>
            <a:r>
              <a:rPr lang="en-GB" sz="1500" dirty="0" smtClean="0">
                <a:latin typeface="Times New Roman" panose="02020603050405020304" pitchFamily="18" charset="0"/>
                <a:ea typeface="Gill Sans"/>
                <a:cs typeface="Times New Roman" panose="02020603050405020304" pitchFamily="18" charset="0"/>
                <a:sym typeface="Gill Sans"/>
              </a:rPr>
              <a:t>']</a:t>
            </a:r>
            <a:endParaRPr lang="en-GB" sz="1500" dirty="0">
              <a:latin typeface="Times New Roman" panose="02020603050405020304" pitchFamily="18" charset="0"/>
              <a:ea typeface="Gill Sans"/>
              <a:cs typeface="Times New Roman" panose="02020603050405020304" pitchFamily="18" charset="0"/>
              <a:sym typeface="Gill Sans"/>
            </a:endParaRPr>
          </a:p>
        </p:txBody>
      </p:sp>
    </p:spTree>
    <p:extLst>
      <p:ext uri="{BB962C8B-B14F-4D97-AF65-F5344CB8AC3E}">
        <p14:creationId xmlns:p14="http://schemas.microsoft.com/office/powerpoint/2010/main" val="11637622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9" name="Rectangle 8">
            <a:extLst>
              <a:ext uri="{FF2B5EF4-FFF2-40B4-BE49-F238E27FC236}">
                <a16:creationId xmlns:a16="http://schemas.microsoft.com/office/drawing/2014/main" id="{A8157E75-B5B0-8A88-3787-8DC73D6488E0}"/>
              </a:ext>
            </a:extLst>
          </p:cNvPr>
          <p:cNvSpPr/>
          <p:nvPr/>
        </p:nvSpPr>
        <p:spPr>
          <a:xfrm>
            <a:off x="0" y="942459"/>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5366E0EA-9D0A-EB27-A255-76F4EDD9BAED}"/>
              </a:ext>
            </a:extLst>
          </p:cNvPr>
          <p:cNvSpPr txBox="1"/>
          <p:nvPr/>
        </p:nvSpPr>
        <p:spPr>
          <a:xfrm>
            <a:off x="438105" y="235722"/>
            <a:ext cx="8880365" cy="646331"/>
          </a:xfrm>
          <a:prstGeom prst="rect">
            <a:avLst/>
          </a:prstGeom>
          <a:noFill/>
        </p:spPr>
        <p:txBody>
          <a:bodyPr wrap="square">
            <a:spAutoFit/>
          </a:bodyPr>
          <a:lstStyle/>
          <a:p>
            <a:r>
              <a:rPr lang="en-IN" altLang="en-US" sz="3600" b="1" dirty="0">
                <a:latin typeface="Times New Roman" pitchFamily="18" charset="0"/>
                <a:cs typeface="Times New Roman" pitchFamily="18" charset="0"/>
              </a:rPr>
              <a:t>Analysis</a:t>
            </a:r>
            <a:endParaRPr lang="en-IN" sz="3600" dirty="0"/>
          </a:p>
        </p:txBody>
      </p:sp>
      <p:sp>
        <p:nvSpPr>
          <p:cNvPr id="3" name="Google Shape;86;p2">
            <a:extLst>
              <a:ext uri="{FF2B5EF4-FFF2-40B4-BE49-F238E27FC236}">
                <a16:creationId xmlns:a16="http://schemas.microsoft.com/office/drawing/2014/main" id="{FECC6C3C-5B98-4713-B125-0271AB049CF7}"/>
              </a:ext>
            </a:extLst>
          </p:cNvPr>
          <p:cNvSpPr txBox="1">
            <a:spLocks noGrp="1"/>
          </p:cNvSpPr>
          <p:nvPr>
            <p:ph type="ftr" idx="11"/>
          </p:nvPr>
        </p:nvSpPr>
        <p:spPr>
          <a:xfrm>
            <a:off x="4878288" y="6325451"/>
            <a:ext cx="7077740" cy="305829"/>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&amp; </a:t>
            </a:r>
            <a:r>
              <a:rPr lang="en-US" sz="1800" i="0" dirty="0" smtClean="0">
                <a:solidFill>
                  <a:schemeClr val="tx1"/>
                </a:solidFill>
                <a:latin typeface="Times New Roman" panose="02020603050405020304" pitchFamily="18" charset="0"/>
                <a:ea typeface="+mn-ea"/>
                <a:cs typeface="Times New Roman" panose="02020603050405020304" pitchFamily="18" charset="0"/>
              </a:rPr>
              <a:t>Management</a:t>
            </a:r>
            <a:endParaRPr lang="en-US" sz="1800" i="0" dirty="0">
              <a:solidFill>
                <a:schemeClr val="tx1"/>
              </a:solidFill>
              <a:latin typeface="Times New Roman" panose="02020603050405020304" pitchFamily="18" charset="0"/>
              <a:ea typeface="+mn-ea"/>
              <a:cs typeface="Times New Roman" panose="02020603050405020304" pitchFamily="18"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46" y="1022794"/>
            <a:ext cx="4372082" cy="5196532"/>
          </a:xfrm>
          <a:prstGeom prst="rect">
            <a:avLst/>
          </a:prstGeom>
        </p:spPr>
      </p:pic>
      <p:sp>
        <p:nvSpPr>
          <p:cNvPr id="6" name="Rectangle 5"/>
          <p:cNvSpPr/>
          <p:nvPr/>
        </p:nvSpPr>
        <p:spPr>
          <a:xfrm>
            <a:off x="5193323" y="1689335"/>
            <a:ext cx="6324600" cy="2677656"/>
          </a:xfrm>
          <a:prstGeom prst="rect">
            <a:avLst/>
          </a:prstGeom>
        </p:spPr>
        <p:txBody>
          <a:bodyPr wrap="square">
            <a:spAutoFit/>
          </a:bodyPr>
          <a:lstStyle/>
          <a:p>
            <a:pPr algn="just"/>
            <a:r>
              <a:rPr lang="en-GB" sz="2400" dirty="0">
                <a:latin typeface="Times New Roman" panose="02020603050405020304" pitchFamily="18" charset="0"/>
                <a:cs typeface="Times New Roman" panose="02020603050405020304" pitchFamily="18" charset="0"/>
              </a:rPr>
              <a:t>Crop analysis and prediction is a rapidly growing field that plays a vital role in optimizing agricultural practices. Crop recommendation plays a pivotal role in agriculture, empowering farmers to make informed decisions about the most suitable crops for their specific land and climate conditions.</a:t>
            </a:r>
          </a:p>
        </p:txBody>
      </p:sp>
    </p:spTree>
    <p:extLst>
      <p:ext uri="{BB962C8B-B14F-4D97-AF65-F5344CB8AC3E}">
        <p14:creationId xmlns:p14="http://schemas.microsoft.com/office/powerpoint/2010/main" val="18426630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9" name="Rectangle 8">
            <a:extLst>
              <a:ext uri="{FF2B5EF4-FFF2-40B4-BE49-F238E27FC236}">
                <a16:creationId xmlns:a16="http://schemas.microsoft.com/office/drawing/2014/main" id="{A8157E75-B5B0-8A88-3787-8DC73D6488E0}"/>
              </a:ext>
            </a:extLst>
          </p:cNvPr>
          <p:cNvSpPr/>
          <p:nvPr/>
        </p:nvSpPr>
        <p:spPr>
          <a:xfrm>
            <a:off x="0" y="942459"/>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C166E7B-D633-DC82-E528-F000F82680FA}"/>
              </a:ext>
            </a:extLst>
          </p:cNvPr>
          <p:cNvSpPr txBox="1"/>
          <p:nvPr/>
        </p:nvSpPr>
        <p:spPr>
          <a:xfrm>
            <a:off x="562010" y="358833"/>
            <a:ext cx="8632556" cy="523220"/>
          </a:xfrm>
          <a:prstGeom prst="rect">
            <a:avLst/>
          </a:prstGeom>
          <a:noFill/>
        </p:spPr>
        <p:txBody>
          <a:bodyPr wrap="square">
            <a:spAutoFit/>
          </a:bodyPr>
          <a:lstStyle/>
          <a:p>
            <a:r>
              <a:rPr lang="en-US" sz="2800" b="1" dirty="0">
                <a:latin typeface="Times New Roman" pitchFamily="18" charset="0"/>
                <a:cs typeface="Times New Roman" pitchFamily="18" charset="0"/>
              </a:rPr>
              <a:t>References</a:t>
            </a:r>
            <a:endParaRPr lang="en-IN" sz="2800" dirty="0"/>
          </a:p>
        </p:txBody>
      </p:sp>
      <p:sp>
        <p:nvSpPr>
          <p:cNvPr id="7" name="TextBox 6">
            <a:extLst>
              <a:ext uri="{FF2B5EF4-FFF2-40B4-BE49-F238E27FC236}">
                <a16:creationId xmlns:a16="http://schemas.microsoft.com/office/drawing/2014/main" id="{B49AF82B-5A99-CE49-1973-5EB8B31E3CFA}"/>
              </a:ext>
            </a:extLst>
          </p:cNvPr>
          <p:cNvSpPr txBox="1"/>
          <p:nvPr/>
        </p:nvSpPr>
        <p:spPr>
          <a:xfrm>
            <a:off x="438917" y="1141013"/>
            <a:ext cx="10575559" cy="5078313"/>
          </a:xfrm>
          <a:prstGeom prst="rect">
            <a:avLst/>
          </a:prstGeom>
          <a:noFill/>
        </p:spPr>
        <p:txBody>
          <a:bodyPr wrap="square">
            <a:spAutoFit/>
          </a:bodyPr>
          <a:lstStyle/>
          <a:p>
            <a:pPr lvl="0" algn="just" fontAlgn="base">
              <a:lnSpc>
                <a:spcPct val="150000"/>
              </a:lnSpc>
            </a:pPr>
            <a:r>
              <a:rPr lang="en-GB" sz="1400" dirty="0">
                <a:latin typeface="Times New Roman" panose="02020603050405020304" pitchFamily="18" charset="0"/>
                <a:cs typeface="Times New Roman" panose="02020603050405020304" pitchFamily="18" charset="0"/>
              </a:rPr>
              <a:t>[1] </a:t>
            </a:r>
            <a:r>
              <a:rPr lang="en-GB" dirty="0">
                <a:latin typeface="Times New Roman" panose="02020603050405020304" pitchFamily="18" charset="0"/>
                <a:cs typeface="Times New Roman" panose="02020603050405020304" pitchFamily="18" charset="0"/>
              </a:rPr>
              <a:t>2017 International Conference on I2C2, “Agriculture decision support system using data mining”, </a:t>
            </a:r>
            <a:r>
              <a:rPr lang="en-GB" dirty="0" err="1">
                <a:latin typeface="Times New Roman" panose="02020603050405020304" pitchFamily="18" charset="0"/>
                <a:cs typeface="Times New Roman" panose="02020603050405020304" pitchFamily="18" charset="0"/>
              </a:rPr>
              <a:t>Prof.</a:t>
            </a:r>
            <a:r>
              <a:rPr lang="en-GB" dirty="0">
                <a:latin typeface="Times New Roman" panose="02020603050405020304" pitchFamily="18" charset="0"/>
                <a:cs typeface="Times New Roman" panose="02020603050405020304" pitchFamily="18" charset="0"/>
              </a:rPr>
              <a:t> Rakesh </a:t>
            </a:r>
            <a:r>
              <a:rPr lang="en-GB" dirty="0" err="1">
                <a:latin typeface="Times New Roman" panose="02020603050405020304" pitchFamily="18" charset="0"/>
                <a:cs typeface="Times New Roman" panose="02020603050405020304" pitchFamily="18" charset="0"/>
              </a:rPr>
              <a:t>Shirsath</a:t>
            </a:r>
            <a:r>
              <a:rPr lang="en-GB" dirty="0">
                <a:latin typeface="Times New Roman" panose="02020603050405020304" pitchFamily="18" charset="0"/>
                <a:cs typeface="Times New Roman" panose="02020603050405020304" pitchFamily="18" charset="0"/>
              </a:rPr>
              <a:t>; Neha </a:t>
            </a:r>
            <a:r>
              <a:rPr lang="en-GB" dirty="0" err="1">
                <a:latin typeface="Times New Roman" panose="02020603050405020304" pitchFamily="18" charset="0"/>
                <a:cs typeface="Times New Roman" panose="02020603050405020304" pitchFamily="18" charset="0"/>
              </a:rPr>
              <a:t>Khadke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Divya</a:t>
            </a:r>
            <a:r>
              <a:rPr lang="en-GB" dirty="0">
                <a:latin typeface="Times New Roman" panose="02020603050405020304" pitchFamily="18" charset="0"/>
                <a:cs typeface="Times New Roman" panose="02020603050405020304" pitchFamily="18" charset="0"/>
              </a:rPr>
              <a:t> More. </a:t>
            </a:r>
            <a:endParaRPr lang="en-GB" dirty="0" smtClean="0">
              <a:latin typeface="Times New Roman" panose="02020603050405020304" pitchFamily="18" charset="0"/>
              <a:cs typeface="Times New Roman" panose="02020603050405020304" pitchFamily="18" charset="0"/>
            </a:endParaRPr>
          </a:p>
          <a:p>
            <a:pPr lvl="0" algn="just" fontAlgn="base">
              <a:lnSpc>
                <a:spcPct val="150000"/>
              </a:lnSpc>
            </a:pPr>
            <a:r>
              <a:rPr lang="en-GB" sz="1400" dirty="0" smtClean="0">
                <a:latin typeface="Times New Roman" panose="02020603050405020304" pitchFamily="18" charset="0"/>
                <a:cs typeface="Times New Roman" panose="02020603050405020304" pitchFamily="18" charset="0"/>
              </a:rPr>
              <a:t>[</a:t>
            </a:r>
            <a:r>
              <a:rPr lang="en-GB" sz="1400" dirty="0">
                <a:latin typeface="Times New Roman" panose="02020603050405020304" pitchFamily="18" charset="0"/>
                <a:cs typeface="Times New Roman" panose="02020603050405020304" pitchFamily="18" charset="0"/>
              </a:rPr>
              <a:t>2] </a:t>
            </a:r>
            <a:r>
              <a:rPr lang="en-GB" dirty="0">
                <a:latin typeface="Times New Roman" panose="02020603050405020304" pitchFamily="18" charset="0"/>
                <a:cs typeface="Times New Roman" panose="02020603050405020304" pitchFamily="18" charset="0"/>
              </a:rPr>
              <a:t>2018 the 3rd IEEE International Conference on Cloud Computing and Big Data Analysis, “Big Data Analysis Technology Application in Agricultural Intelligence Decision System”, Ji-</a:t>
            </a:r>
            <a:r>
              <a:rPr lang="en-GB" dirty="0" err="1">
                <a:latin typeface="Times New Roman" panose="02020603050405020304" pitchFamily="18" charset="0"/>
                <a:cs typeface="Times New Roman" panose="02020603050405020304" pitchFamily="18" charset="0"/>
              </a:rPr>
              <a:t>chun</a:t>
            </a:r>
            <a:r>
              <a:rPr lang="en-GB" dirty="0">
                <a:latin typeface="Times New Roman" panose="02020603050405020304" pitchFamily="18" charset="0"/>
                <a:cs typeface="Times New Roman" panose="02020603050405020304" pitchFamily="18" charset="0"/>
              </a:rPr>
              <a:t> Zhao; Jian-</a:t>
            </a:r>
            <a:r>
              <a:rPr lang="en-GB" dirty="0" err="1">
                <a:latin typeface="Times New Roman" panose="02020603050405020304" pitchFamily="18" charset="0"/>
                <a:cs typeface="Times New Roman" panose="02020603050405020304" pitchFamily="18" charset="0"/>
              </a:rPr>
              <a:t>xin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Guo</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lvl="0" algn="just" fontAlgn="base">
              <a:lnSpc>
                <a:spcPct val="150000"/>
              </a:lnSpc>
            </a:pPr>
            <a:r>
              <a:rPr lang="en-GB" sz="1400" dirty="0" smtClean="0">
                <a:latin typeface="Times New Roman" panose="02020603050405020304" pitchFamily="18" charset="0"/>
                <a:cs typeface="Times New Roman" panose="02020603050405020304" pitchFamily="18" charset="0"/>
              </a:rPr>
              <a:t>[</a:t>
            </a:r>
            <a:r>
              <a:rPr lang="en-GB" sz="1400" dirty="0">
                <a:latin typeface="Times New Roman" panose="02020603050405020304" pitchFamily="18" charset="0"/>
                <a:cs typeface="Times New Roman" panose="02020603050405020304" pitchFamily="18" charset="0"/>
              </a:rPr>
              <a:t>3] </a:t>
            </a:r>
            <a:r>
              <a:rPr lang="en-GB" dirty="0">
                <a:latin typeface="Times New Roman" panose="02020603050405020304" pitchFamily="18" charset="0"/>
                <a:cs typeface="Times New Roman" panose="02020603050405020304" pitchFamily="18" charset="0"/>
              </a:rPr>
              <a:t>2017 IEEE Region 10 Humanitarian Technology Conference, “RSF: A Recommendation System for Farmers”, </a:t>
            </a:r>
            <a:r>
              <a:rPr lang="en-GB" dirty="0" err="1">
                <a:latin typeface="Times New Roman" panose="02020603050405020304" pitchFamily="18" charset="0"/>
                <a:cs typeface="Times New Roman" panose="02020603050405020304" pitchFamily="18" charset="0"/>
              </a:rPr>
              <a:t>Miftahul</a:t>
            </a:r>
            <a:r>
              <a:rPr lang="en-GB" dirty="0">
                <a:latin typeface="Times New Roman" panose="02020603050405020304" pitchFamily="18" charset="0"/>
                <a:cs typeface="Times New Roman" panose="02020603050405020304" pitchFamily="18" charset="0"/>
              </a:rPr>
              <a:t> Jannat </a:t>
            </a:r>
            <a:r>
              <a:rPr lang="en-GB" dirty="0" err="1">
                <a:latin typeface="Times New Roman" panose="02020603050405020304" pitchFamily="18" charset="0"/>
                <a:cs typeface="Times New Roman" panose="02020603050405020304" pitchFamily="18" charset="0"/>
              </a:rPr>
              <a:t>Mokarrama</a:t>
            </a:r>
            <a:r>
              <a:rPr lang="en-GB" dirty="0">
                <a:latin typeface="Times New Roman" panose="02020603050405020304" pitchFamily="18" charset="0"/>
                <a:cs typeface="Times New Roman" panose="02020603050405020304" pitchFamily="18" charset="0"/>
              </a:rPr>
              <a:t>; Mohammad </a:t>
            </a:r>
            <a:r>
              <a:rPr lang="en-GB" dirty="0" err="1">
                <a:latin typeface="Times New Roman" panose="02020603050405020304" pitchFamily="18" charset="0"/>
                <a:cs typeface="Times New Roman" panose="02020603050405020304" pitchFamily="18" charset="0"/>
              </a:rPr>
              <a:t>Shamsul</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Arefin</a:t>
            </a:r>
            <a:r>
              <a:rPr lang="en-GB" dirty="0" smtClean="0">
                <a:latin typeface="Times New Roman" panose="02020603050405020304" pitchFamily="18" charset="0"/>
                <a:cs typeface="Times New Roman" panose="02020603050405020304" pitchFamily="18" charset="0"/>
              </a:rPr>
              <a:t>.</a:t>
            </a:r>
          </a:p>
          <a:p>
            <a:pPr lvl="0" algn="just" fontAlgn="base">
              <a:lnSpc>
                <a:spcPct val="150000"/>
              </a:lnSpc>
            </a:pPr>
            <a:r>
              <a:rPr lang="en-GB" sz="1400" dirty="0">
                <a:latin typeface="Times New Roman" panose="02020603050405020304" pitchFamily="18" charset="0"/>
                <a:cs typeface="Times New Roman" panose="02020603050405020304" pitchFamily="18" charset="0"/>
              </a:rPr>
              <a:t>[4] </a:t>
            </a:r>
            <a:r>
              <a:rPr lang="en-GB" dirty="0">
                <a:latin typeface="Times New Roman" panose="02020603050405020304" pitchFamily="18" charset="0"/>
                <a:cs typeface="Times New Roman" panose="02020603050405020304" pitchFamily="18" charset="0"/>
              </a:rPr>
              <a:t>2016 IEEE Eighth International Conference on Advanced Computing (</a:t>
            </a:r>
            <a:r>
              <a:rPr lang="en-GB" dirty="0" err="1">
                <a:latin typeface="Times New Roman" panose="02020603050405020304" pitchFamily="18" charset="0"/>
                <a:cs typeface="Times New Roman" panose="02020603050405020304" pitchFamily="18" charset="0"/>
              </a:rPr>
              <a:t>ICoAC</a:t>
            </a:r>
            <a:r>
              <a:rPr lang="en-GB" dirty="0">
                <a:latin typeface="Times New Roman" panose="02020603050405020304" pitchFamily="18" charset="0"/>
                <a:cs typeface="Times New Roman" panose="02020603050405020304" pitchFamily="18" charset="0"/>
              </a:rPr>
              <a:t>), “Crop Recommendation System for Precision Agriculture”, </a:t>
            </a:r>
            <a:r>
              <a:rPr lang="en-GB" dirty="0" err="1">
                <a:latin typeface="Times New Roman" panose="02020603050405020304" pitchFamily="18" charset="0"/>
                <a:cs typeface="Times New Roman" panose="02020603050405020304" pitchFamily="18" charset="0"/>
              </a:rPr>
              <a:t>S.Pudumalar</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E.Ramanujam</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R.Harine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Rajashreeń</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C.Kavyań</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T.Kiruthikań</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J.Nishań</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lvl="0" algn="just" fontAlgn="base">
              <a:lnSpc>
                <a:spcPct val="150000"/>
              </a:lnSpc>
            </a:pPr>
            <a:r>
              <a:rPr lang="en-GB" sz="1400" dirty="0" smtClean="0">
                <a:latin typeface="Times New Roman" panose="02020603050405020304" pitchFamily="18" charset="0"/>
                <a:cs typeface="Times New Roman" panose="02020603050405020304" pitchFamily="18" charset="0"/>
              </a:rPr>
              <a:t>[</a:t>
            </a:r>
            <a:r>
              <a:rPr lang="en-GB" sz="1400" dirty="0">
                <a:latin typeface="Times New Roman" panose="02020603050405020304" pitchFamily="18" charset="0"/>
                <a:cs typeface="Times New Roman" panose="02020603050405020304" pitchFamily="18" charset="0"/>
              </a:rPr>
              <a:t>5] </a:t>
            </a:r>
            <a:r>
              <a:rPr lang="en-GB" dirty="0">
                <a:latin typeface="Times New Roman" panose="02020603050405020304" pitchFamily="18" charset="0"/>
                <a:cs typeface="Times New Roman" panose="02020603050405020304" pitchFamily="18" charset="0"/>
              </a:rPr>
              <a:t>2017 International Conference on Electrical, Electronics, Communication, Computer and Optimization Techniques (ICEECCOT), “A Study on Various Data Mining Techniques for Crop Yield Prediction”, </a:t>
            </a:r>
            <a:r>
              <a:rPr lang="en-GB" dirty="0" err="1">
                <a:latin typeface="Times New Roman" panose="02020603050405020304" pitchFamily="18" charset="0"/>
                <a:cs typeface="Times New Roman" panose="02020603050405020304" pitchFamily="18" charset="0"/>
              </a:rPr>
              <a:t>Yogesh</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Gandge</a:t>
            </a:r>
            <a:r>
              <a:rPr lang="en-GB" dirty="0">
                <a:latin typeface="Times New Roman" panose="02020603050405020304" pitchFamily="18" charset="0"/>
                <a:cs typeface="Times New Roman" panose="02020603050405020304" pitchFamily="18" charset="0"/>
              </a:rPr>
              <a:t>, Sandhya.</a:t>
            </a:r>
            <a:endParaRPr lang="en-US"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2" name="Google Shape;86;p2">
            <a:extLst>
              <a:ext uri="{FF2B5EF4-FFF2-40B4-BE49-F238E27FC236}">
                <a16:creationId xmlns:a16="http://schemas.microsoft.com/office/drawing/2014/main" id="{A68213EF-FBE5-AB6C-C73C-15A040E56648}"/>
              </a:ext>
            </a:extLst>
          </p:cNvPr>
          <p:cNvSpPr txBox="1">
            <a:spLocks noGrp="1"/>
          </p:cNvSpPr>
          <p:nvPr>
            <p:ph type="ftr" idx="11"/>
          </p:nvPr>
        </p:nvSpPr>
        <p:spPr>
          <a:xfrm>
            <a:off x="4878288" y="6325451"/>
            <a:ext cx="7077740" cy="305829"/>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&amp; </a:t>
            </a:r>
            <a:r>
              <a:rPr lang="en-US" sz="1800" i="0" dirty="0" smtClean="0">
                <a:solidFill>
                  <a:schemeClr val="tx1"/>
                </a:solidFill>
                <a:latin typeface="Times New Roman" panose="02020603050405020304" pitchFamily="18" charset="0"/>
                <a:ea typeface="+mn-ea"/>
                <a:cs typeface="Times New Roman" panose="02020603050405020304" pitchFamily="18" charset="0"/>
              </a:rPr>
              <a:t>Management</a:t>
            </a:r>
            <a:endParaRPr lang="en-US" sz="1800" i="0" dirty="0">
              <a:solidFill>
                <a:schemeClr val="tx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6602645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9" name="Rectangle 8">
            <a:extLst>
              <a:ext uri="{FF2B5EF4-FFF2-40B4-BE49-F238E27FC236}">
                <a16:creationId xmlns:a16="http://schemas.microsoft.com/office/drawing/2014/main" id="{A8157E75-B5B0-8A88-3787-8DC73D6488E0}"/>
              </a:ext>
            </a:extLst>
          </p:cNvPr>
          <p:cNvSpPr/>
          <p:nvPr/>
        </p:nvSpPr>
        <p:spPr>
          <a:xfrm>
            <a:off x="0" y="942459"/>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C166E7B-D633-DC82-E528-F000F82680FA}"/>
              </a:ext>
            </a:extLst>
          </p:cNvPr>
          <p:cNvSpPr txBox="1"/>
          <p:nvPr/>
        </p:nvSpPr>
        <p:spPr>
          <a:xfrm>
            <a:off x="562010" y="358833"/>
            <a:ext cx="8632556" cy="523220"/>
          </a:xfrm>
          <a:prstGeom prst="rect">
            <a:avLst/>
          </a:prstGeom>
          <a:noFill/>
        </p:spPr>
        <p:txBody>
          <a:bodyPr wrap="square">
            <a:spAutoFit/>
          </a:bodyPr>
          <a:lstStyle/>
          <a:p>
            <a:r>
              <a:rPr lang="en-US" sz="2800" b="1" dirty="0" smtClean="0">
                <a:latin typeface="Times New Roman" pitchFamily="18" charset="0"/>
                <a:cs typeface="Times New Roman" pitchFamily="18" charset="0"/>
              </a:rPr>
              <a:t>Sample Output</a:t>
            </a:r>
            <a:endParaRPr lang="en-IN" sz="2800" dirty="0"/>
          </a:p>
        </p:txBody>
      </p:sp>
      <p:sp>
        <p:nvSpPr>
          <p:cNvPr id="2" name="Google Shape;86;p2">
            <a:extLst>
              <a:ext uri="{FF2B5EF4-FFF2-40B4-BE49-F238E27FC236}">
                <a16:creationId xmlns:a16="http://schemas.microsoft.com/office/drawing/2014/main" id="{A68213EF-FBE5-AB6C-C73C-15A040E56648}"/>
              </a:ext>
            </a:extLst>
          </p:cNvPr>
          <p:cNvSpPr txBox="1">
            <a:spLocks noGrp="1"/>
          </p:cNvSpPr>
          <p:nvPr>
            <p:ph type="ftr" idx="11"/>
          </p:nvPr>
        </p:nvSpPr>
        <p:spPr>
          <a:xfrm>
            <a:off x="4878288" y="6325451"/>
            <a:ext cx="7077740" cy="305829"/>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&amp; </a:t>
            </a:r>
            <a:r>
              <a:rPr lang="en-US" sz="1800" i="0" dirty="0" smtClean="0">
                <a:solidFill>
                  <a:schemeClr val="tx1"/>
                </a:solidFill>
                <a:latin typeface="Times New Roman" panose="02020603050405020304" pitchFamily="18" charset="0"/>
                <a:ea typeface="+mn-ea"/>
                <a:cs typeface="Times New Roman" panose="02020603050405020304" pitchFamily="18" charset="0"/>
              </a:rPr>
              <a:t>Management</a:t>
            </a:r>
            <a:endParaRPr lang="en-US" sz="1800" i="0" dirty="0">
              <a:solidFill>
                <a:schemeClr val="tx1"/>
              </a:solidFill>
              <a:latin typeface="Times New Roman" panose="02020603050405020304" pitchFamily="18" charset="0"/>
              <a:ea typeface="+mn-ea"/>
              <a:cs typeface="Times New Roman" panose="02020603050405020304" pitchFamily="18" charset="0"/>
            </a:endParaRPr>
          </a:p>
        </p:txBody>
      </p:sp>
      <p:pic>
        <p:nvPicPr>
          <p:cNvPr id="15" name="Picture 14"/>
          <p:cNvPicPr/>
          <p:nvPr/>
        </p:nvPicPr>
        <p:blipFill>
          <a:blip r:embed="rId4" cstate="print">
            <a:extLst>
              <a:ext uri="{28A0092B-C50C-407E-A947-70E740481C1C}">
                <a14:useLocalDpi xmlns:a14="http://schemas.microsoft.com/office/drawing/2010/main" val="0"/>
              </a:ext>
            </a:extLst>
          </a:blip>
          <a:stretch>
            <a:fillRect/>
          </a:stretch>
        </p:blipFill>
        <p:spPr>
          <a:xfrm>
            <a:off x="1188720" y="1013322"/>
            <a:ext cx="9550400" cy="4744720"/>
          </a:xfrm>
          <a:prstGeom prst="rect">
            <a:avLst/>
          </a:prstGeom>
        </p:spPr>
      </p:pic>
    </p:spTree>
    <p:extLst>
      <p:ext uri="{BB962C8B-B14F-4D97-AF65-F5344CB8AC3E}">
        <p14:creationId xmlns:p14="http://schemas.microsoft.com/office/powerpoint/2010/main" val="25178626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9" name="Rectangle 8">
            <a:extLst>
              <a:ext uri="{FF2B5EF4-FFF2-40B4-BE49-F238E27FC236}">
                <a16:creationId xmlns:a16="http://schemas.microsoft.com/office/drawing/2014/main" id="{A8157E75-B5B0-8A88-3787-8DC73D6488E0}"/>
              </a:ext>
            </a:extLst>
          </p:cNvPr>
          <p:cNvSpPr/>
          <p:nvPr/>
        </p:nvSpPr>
        <p:spPr>
          <a:xfrm>
            <a:off x="0" y="942459"/>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C166E7B-D633-DC82-E528-F000F82680FA}"/>
              </a:ext>
            </a:extLst>
          </p:cNvPr>
          <p:cNvSpPr txBox="1"/>
          <p:nvPr/>
        </p:nvSpPr>
        <p:spPr>
          <a:xfrm>
            <a:off x="562010" y="358833"/>
            <a:ext cx="8632556" cy="523220"/>
          </a:xfrm>
          <a:prstGeom prst="rect">
            <a:avLst/>
          </a:prstGeom>
          <a:noFill/>
        </p:spPr>
        <p:txBody>
          <a:bodyPr wrap="square">
            <a:spAutoFit/>
          </a:bodyPr>
          <a:lstStyle/>
          <a:p>
            <a:r>
              <a:rPr lang="en-US" sz="2800" b="1" dirty="0" smtClean="0">
                <a:latin typeface="Times New Roman" pitchFamily="18" charset="0"/>
                <a:cs typeface="Times New Roman" pitchFamily="18" charset="0"/>
              </a:rPr>
              <a:t>Sample Output</a:t>
            </a:r>
            <a:endParaRPr lang="en-IN" sz="2800" dirty="0"/>
          </a:p>
        </p:txBody>
      </p:sp>
      <p:sp>
        <p:nvSpPr>
          <p:cNvPr id="2" name="Google Shape;86;p2">
            <a:extLst>
              <a:ext uri="{FF2B5EF4-FFF2-40B4-BE49-F238E27FC236}">
                <a16:creationId xmlns:a16="http://schemas.microsoft.com/office/drawing/2014/main" id="{A68213EF-FBE5-AB6C-C73C-15A040E56648}"/>
              </a:ext>
            </a:extLst>
          </p:cNvPr>
          <p:cNvSpPr txBox="1">
            <a:spLocks noGrp="1"/>
          </p:cNvSpPr>
          <p:nvPr>
            <p:ph type="ftr" idx="11"/>
          </p:nvPr>
        </p:nvSpPr>
        <p:spPr>
          <a:xfrm>
            <a:off x="4878288" y="6325451"/>
            <a:ext cx="7077740" cy="305829"/>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&amp; </a:t>
            </a:r>
            <a:r>
              <a:rPr lang="en-US" sz="1800" i="0" dirty="0" smtClean="0">
                <a:solidFill>
                  <a:schemeClr val="tx1"/>
                </a:solidFill>
                <a:latin typeface="Times New Roman" panose="02020603050405020304" pitchFamily="18" charset="0"/>
                <a:ea typeface="+mn-ea"/>
                <a:cs typeface="Times New Roman" panose="02020603050405020304" pitchFamily="18" charset="0"/>
              </a:rPr>
              <a:t>Management</a:t>
            </a:r>
            <a:endParaRPr lang="en-US" sz="1800" i="0" dirty="0">
              <a:solidFill>
                <a:schemeClr val="tx1"/>
              </a:solidFill>
              <a:latin typeface="Times New Roman" panose="02020603050405020304" pitchFamily="18" charset="0"/>
              <a:ea typeface="+mn-ea"/>
              <a:cs typeface="Times New Roman" panose="02020603050405020304" pitchFamily="18"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040" y="1197181"/>
            <a:ext cx="10058400" cy="4707016"/>
          </a:xfrm>
          <a:prstGeom prst="rect">
            <a:avLst/>
          </a:prstGeom>
        </p:spPr>
      </p:pic>
    </p:spTree>
    <p:extLst>
      <p:ext uri="{BB962C8B-B14F-4D97-AF65-F5344CB8AC3E}">
        <p14:creationId xmlns:p14="http://schemas.microsoft.com/office/powerpoint/2010/main" val="30610863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9" name="Rectangle 8">
            <a:extLst>
              <a:ext uri="{FF2B5EF4-FFF2-40B4-BE49-F238E27FC236}">
                <a16:creationId xmlns:a16="http://schemas.microsoft.com/office/drawing/2014/main" id="{A8157E75-B5B0-8A88-3787-8DC73D6488E0}"/>
              </a:ext>
            </a:extLst>
          </p:cNvPr>
          <p:cNvSpPr/>
          <p:nvPr/>
        </p:nvSpPr>
        <p:spPr>
          <a:xfrm>
            <a:off x="0" y="942459"/>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C166E7B-D633-DC82-E528-F000F82680FA}"/>
              </a:ext>
            </a:extLst>
          </p:cNvPr>
          <p:cNvSpPr txBox="1"/>
          <p:nvPr/>
        </p:nvSpPr>
        <p:spPr>
          <a:xfrm>
            <a:off x="562010" y="358833"/>
            <a:ext cx="8632556" cy="523220"/>
          </a:xfrm>
          <a:prstGeom prst="rect">
            <a:avLst/>
          </a:prstGeom>
          <a:noFill/>
        </p:spPr>
        <p:txBody>
          <a:bodyPr wrap="square">
            <a:spAutoFit/>
          </a:bodyPr>
          <a:lstStyle/>
          <a:p>
            <a:r>
              <a:rPr lang="en-US" sz="2800" b="1" dirty="0" smtClean="0">
                <a:latin typeface="Times New Roman" pitchFamily="18" charset="0"/>
                <a:cs typeface="Times New Roman" pitchFamily="18" charset="0"/>
              </a:rPr>
              <a:t>Sample Output</a:t>
            </a:r>
            <a:endParaRPr lang="en-IN" sz="2800" dirty="0"/>
          </a:p>
        </p:txBody>
      </p:sp>
      <p:sp>
        <p:nvSpPr>
          <p:cNvPr id="2" name="Google Shape;86;p2">
            <a:extLst>
              <a:ext uri="{FF2B5EF4-FFF2-40B4-BE49-F238E27FC236}">
                <a16:creationId xmlns:a16="http://schemas.microsoft.com/office/drawing/2014/main" id="{A68213EF-FBE5-AB6C-C73C-15A040E56648}"/>
              </a:ext>
            </a:extLst>
          </p:cNvPr>
          <p:cNvSpPr txBox="1">
            <a:spLocks noGrp="1"/>
          </p:cNvSpPr>
          <p:nvPr>
            <p:ph type="ftr" idx="11"/>
          </p:nvPr>
        </p:nvSpPr>
        <p:spPr>
          <a:xfrm>
            <a:off x="4878288" y="6325451"/>
            <a:ext cx="7077740" cy="305829"/>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&amp; </a:t>
            </a:r>
            <a:r>
              <a:rPr lang="en-US" sz="1800" i="0" dirty="0" smtClean="0">
                <a:solidFill>
                  <a:schemeClr val="tx1"/>
                </a:solidFill>
                <a:latin typeface="Times New Roman" panose="02020603050405020304" pitchFamily="18" charset="0"/>
                <a:ea typeface="+mn-ea"/>
                <a:cs typeface="Times New Roman" panose="02020603050405020304" pitchFamily="18" charset="0"/>
              </a:rPr>
              <a:t>Management</a:t>
            </a:r>
            <a:endParaRPr lang="en-US" sz="1800" i="0" dirty="0">
              <a:solidFill>
                <a:schemeClr val="tx1"/>
              </a:solidFill>
              <a:latin typeface="Times New Roman" panose="02020603050405020304" pitchFamily="18" charset="0"/>
              <a:ea typeface="+mn-ea"/>
              <a:cs typeface="Times New Roman" panose="02020603050405020304" pitchFamily="18"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1189323"/>
            <a:ext cx="10058400" cy="4722733"/>
          </a:xfrm>
          <a:prstGeom prst="rect">
            <a:avLst/>
          </a:prstGeom>
        </p:spPr>
      </p:pic>
    </p:spTree>
    <p:extLst>
      <p:ext uri="{BB962C8B-B14F-4D97-AF65-F5344CB8AC3E}">
        <p14:creationId xmlns:p14="http://schemas.microsoft.com/office/powerpoint/2010/main" val="23797806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9" name="Rectangle 8">
            <a:extLst>
              <a:ext uri="{FF2B5EF4-FFF2-40B4-BE49-F238E27FC236}">
                <a16:creationId xmlns:a16="http://schemas.microsoft.com/office/drawing/2014/main" id="{A8157E75-B5B0-8A88-3787-8DC73D6488E0}"/>
              </a:ext>
            </a:extLst>
          </p:cNvPr>
          <p:cNvSpPr/>
          <p:nvPr/>
        </p:nvSpPr>
        <p:spPr>
          <a:xfrm>
            <a:off x="0" y="942459"/>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EC166E7B-D633-DC82-E528-F000F82680FA}"/>
              </a:ext>
            </a:extLst>
          </p:cNvPr>
          <p:cNvSpPr txBox="1"/>
          <p:nvPr/>
        </p:nvSpPr>
        <p:spPr>
          <a:xfrm>
            <a:off x="562010" y="358833"/>
            <a:ext cx="8632556" cy="523220"/>
          </a:xfrm>
          <a:prstGeom prst="rect">
            <a:avLst/>
          </a:prstGeom>
          <a:noFill/>
        </p:spPr>
        <p:txBody>
          <a:bodyPr wrap="square">
            <a:spAutoFit/>
          </a:bodyPr>
          <a:lstStyle/>
          <a:p>
            <a:r>
              <a:rPr lang="en-US" sz="2800" b="1" dirty="0" smtClean="0">
                <a:latin typeface="Times New Roman" pitchFamily="18" charset="0"/>
                <a:cs typeface="Times New Roman" pitchFamily="18" charset="0"/>
              </a:rPr>
              <a:t>Sample Output</a:t>
            </a:r>
            <a:endParaRPr lang="en-IN" sz="2800" dirty="0"/>
          </a:p>
        </p:txBody>
      </p:sp>
      <p:sp>
        <p:nvSpPr>
          <p:cNvPr id="2" name="Google Shape;86;p2">
            <a:extLst>
              <a:ext uri="{FF2B5EF4-FFF2-40B4-BE49-F238E27FC236}">
                <a16:creationId xmlns:a16="http://schemas.microsoft.com/office/drawing/2014/main" id="{A68213EF-FBE5-AB6C-C73C-15A040E56648}"/>
              </a:ext>
            </a:extLst>
          </p:cNvPr>
          <p:cNvSpPr txBox="1">
            <a:spLocks noGrp="1"/>
          </p:cNvSpPr>
          <p:nvPr>
            <p:ph type="ftr" idx="11"/>
          </p:nvPr>
        </p:nvSpPr>
        <p:spPr>
          <a:xfrm>
            <a:off x="4878288" y="6325451"/>
            <a:ext cx="7077740" cy="305829"/>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&amp; </a:t>
            </a:r>
            <a:r>
              <a:rPr lang="en-US" sz="1800" i="0" dirty="0" smtClean="0">
                <a:solidFill>
                  <a:schemeClr val="tx1"/>
                </a:solidFill>
                <a:latin typeface="Times New Roman" panose="02020603050405020304" pitchFamily="18" charset="0"/>
                <a:ea typeface="+mn-ea"/>
                <a:cs typeface="Times New Roman" panose="02020603050405020304" pitchFamily="18" charset="0"/>
              </a:rPr>
              <a:t>Management</a:t>
            </a:r>
            <a:endParaRPr lang="en-US" sz="1800" i="0" dirty="0">
              <a:solidFill>
                <a:schemeClr val="tx1"/>
              </a:solidFill>
              <a:latin typeface="Times New Roman" panose="02020603050405020304" pitchFamily="18" charset="0"/>
              <a:ea typeface="+mn-ea"/>
              <a:cs typeface="Times New Roman" panose="02020603050405020304" pitchFamily="18"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1072236"/>
            <a:ext cx="10058400" cy="4982051"/>
          </a:xfrm>
          <a:prstGeom prst="rect">
            <a:avLst/>
          </a:prstGeom>
        </p:spPr>
      </p:pic>
    </p:spTree>
    <p:extLst>
      <p:ext uri="{BB962C8B-B14F-4D97-AF65-F5344CB8AC3E}">
        <p14:creationId xmlns:p14="http://schemas.microsoft.com/office/powerpoint/2010/main" val="11268269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9" name="Rectangle 8">
            <a:extLst>
              <a:ext uri="{FF2B5EF4-FFF2-40B4-BE49-F238E27FC236}">
                <a16:creationId xmlns:a16="http://schemas.microsoft.com/office/drawing/2014/main" id="{A8157E75-B5B0-8A88-3787-8DC73D6488E0}"/>
              </a:ext>
            </a:extLst>
          </p:cNvPr>
          <p:cNvSpPr/>
          <p:nvPr/>
        </p:nvSpPr>
        <p:spPr>
          <a:xfrm>
            <a:off x="0" y="942459"/>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Content Placeholder 2">
            <a:extLst>
              <a:ext uri="{FF2B5EF4-FFF2-40B4-BE49-F238E27FC236}">
                <a16:creationId xmlns:a16="http://schemas.microsoft.com/office/drawing/2014/main" id="{35FF85F2-48B0-BD6F-7997-14ADEB469F11}"/>
              </a:ext>
            </a:extLst>
          </p:cNvPr>
          <p:cNvSpPr txBox="1">
            <a:spLocks/>
          </p:cNvSpPr>
          <p:nvPr/>
        </p:nvSpPr>
        <p:spPr>
          <a:xfrm>
            <a:off x="900363" y="2930402"/>
            <a:ext cx="10391274" cy="1107996"/>
          </a:xfrm>
          <a:prstGeom prst="rect">
            <a:avLst/>
          </a:prstGeom>
          <a:noFill/>
          <a:ln>
            <a:noFill/>
          </a:ln>
        </p:spPr>
        <p:txBody>
          <a:bodyPr spcFirstLastPara="1" vert="horz" wrap="square" lIns="0" tIns="0" rIns="0" bIns="0" rtlCol="0" anchor="t" anchorCtr="0">
            <a:spAutoFit/>
          </a:bodyPr>
          <a:lstStyle>
            <a:lvl1pPr marL="321320" lvl="0" indent="-160660" algn="l" defTabSz="914400" rtl="0" eaLnBrk="1" latinLnBrk="0" hangingPunct="1">
              <a:lnSpc>
                <a:spcPct val="90000"/>
              </a:lnSpc>
              <a:spcBef>
                <a:spcPts val="0"/>
              </a:spcBef>
              <a:spcAft>
                <a:spcPts val="0"/>
              </a:spcAft>
              <a:buSzPts val="1400"/>
              <a:buFont typeface="Arial" panose="020B0604020202020204" pitchFamily="34" charset="0"/>
              <a:buNone/>
              <a:defRPr sz="1265" b="0" i="0" kern="1200">
                <a:solidFill>
                  <a:schemeClr val="dk1"/>
                </a:solidFill>
                <a:latin typeface="Lucida Sans"/>
                <a:ea typeface="Lucida Sans"/>
                <a:cs typeface="Lucida Sans"/>
                <a:sym typeface="Lucida Sans"/>
              </a:defRPr>
            </a:lvl1pPr>
            <a:lvl2pPr marL="642640" lvl="1" indent="-160660" algn="l" defTabSz="914400" rtl="0" eaLnBrk="1" latinLnBrk="0" hangingPunct="1">
              <a:lnSpc>
                <a:spcPct val="9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963960" lvl="2" indent="-160660" algn="l" defTabSz="914400" rtl="0" eaLnBrk="1" latinLnBrk="0" hangingPunct="1">
              <a:lnSpc>
                <a:spcPct val="9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285281" lvl="3" indent="-16066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1606601" lvl="4" indent="-16066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1927921" lvl="5" indent="-16066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249241" lvl="6" indent="-16066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2570561" lvl="7" indent="-16066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2891881" lvl="8" indent="-160660" algn="l"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marL="0" indent="0" algn="ctr"/>
            <a:r>
              <a:rPr lang="en-IN" altLang="en-US" sz="8000" dirty="0">
                <a:latin typeface="Times New Roman" panose="02020603050405020304" pitchFamily="18" charset="0"/>
                <a:cs typeface="Times New Roman" panose="02020603050405020304" pitchFamily="18" charset="0"/>
              </a:rPr>
              <a:t>Thank You</a:t>
            </a:r>
          </a:p>
        </p:txBody>
      </p:sp>
      <p:sp>
        <p:nvSpPr>
          <p:cNvPr id="3" name="Google Shape;86;p2">
            <a:extLst>
              <a:ext uri="{FF2B5EF4-FFF2-40B4-BE49-F238E27FC236}">
                <a16:creationId xmlns:a16="http://schemas.microsoft.com/office/drawing/2014/main" id="{552A1E62-9663-0CC3-5093-E09C2CA33610}"/>
              </a:ext>
            </a:extLst>
          </p:cNvPr>
          <p:cNvSpPr txBox="1">
            <a:spLocks noGrp="1"/>
          </p:cNvSpPr>
          <p:nvPr>
            <p:ph type="ftr" idx="11"/>
          </p:nvPr>
        </p:nvSpPr>
        <p:spPr>
          <a:xfrm>
            <a:off x="4878288" y="6325451"/>
            <a:ext cx="7077740" cy="305829"/>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t>
            </a:r>
            <a:r>
              <a:rPr lang="en-US" sz="1800" i="0">
                <a:solidFill>
                  <a:schemeClr val="tx1"/>
                </a:solidFill>
                <a:latin typeface="Times New Roman" panose="02020603050405020304" pitchFamily="18" charset="0"/>
                <a:ea typeface="+mn-ea"/>
                <a:cs typeface="Times New Roman" panose="02020603050405020304" pitchFamily="18" charset="0"/>
              </a:rPr>
              <a:t>&amp; </a:t>
            </a:r>
            <a:r>
              <a:rPr lang="en-US" sz="1800" i="0" smtClean="0">
                <a:solidFill>
                  <a:schemeClr val="tx1"/>
                </a:solidFill>
                <a:latin typeface="Times New Roman" panose="02020603050405020304" pitchFamily="18" charset="0"/>
                <a:ea typeface="+mn-ea"/>
                <a:cs typeface="Times New Roman" panose="02020603050405020304" pitchFamily="18" charset="0"/>
              </a:rPr>
              <a:t>Management</a:t>
            </a:r>
            <a:endParaRPr lang="en-US" sz="1800" i="0" dirty="0">
              <a:solidFill>
                <a:schemeClr val="tx1"/>
              </a:solidFill>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7938482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9" name="Rectangle 8">
            <a:extLst>
              <a:ext uri="{FF2B5EF4-FFF2-40B4-BE49-F238E27FC236}">
                <a16:creationId xmlns:a16="http://schemas.microsoft.com/office/drawing/2014/main" id="{A8157E75-B5B0-8A88-3787-8DC73D6488E0}"/>
              </a:ext>
            </a:extLst>
          </p:cNvPr>
          <p:cNvSpPr/>
          <p:nvPr/>
        </p:nvSpPr>
        <p:spPr>
          <a:xfrm>
            <a:off x="0" y="942459"/>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65C56E73-B559-95F4-F6A5-10CE1DC5BFEE}"/>
              </a:ext>
            </a:extLst>
          </p:cNvPr>
          <p:cNvSpPr txBox="1"/>
          <p:nvPr/>
        </p:nvSpPr>
        <p:spPr>
          <a:xfrm>
            <a:off x="663737" y="1292357"/>
            <a:ext cx="8944673" cy="5012654"/>
          </a:xfrm>
          <a:prstGeom prst="rect">
            <a:avLst/>
          </a:prstGeom>
          <a:noFill/>
        </p:spPr>
        <p:txBody>
          <a:bodyPr wrap="square">
            <a:spAutoFit/>
          </a:bodyPr>
          <a:lstStyle/>
          <a:p>
            <a:pPr marL="457200" indent="-457200" fontAlgn="auto">
              <a:lnSpc>
                <a:spcPct val="150000"/>
              </a:lnSpc>
              <a:spcAft>
                <a:spcPts val="0"/>
              </a:spcAft>
              <a:buFont typeface="+mj-lt"/>
              <a:buAutoNum type="arabicPeriod"/>
              <a:defRPr/>
            </a:pPr>
            <a:r>
              <a:rPr lang="en-IN" sz="2400" b="1" dirty="0">
                <a:latin typeface="Bookman Old Style" panose="02050604050505020204" pitchFamily="18" charset="0"/>
                <a:cs typeface="Times New Roman" pitchFamily="18" charset="0"/>
              </a:rPr>
              <a:t>Introduction</a:t>
            </a:r>
          </a:p>
          <a:p>
            <a:pPr marL="914400" lvl="1" indent="-457200">
              <a:lnSpc>
                <a:spcPct val="150000"/>
              </a:lnSpc>
              <a:buFont typeface="Arial" panose="020B0604020202020204" pitchFamily="34" charset="0"/>
              <a:buChar char="•"/>
              <a:defRPr/>
            </a:pPr>
            <a:r>
              <a:rPr lang="en-IN" sz="2400" b="1" i="0" dirty="0">
                <a:solidFill>
                  <a:srgbClr val="0D0D0D"/>
                </a:solidFill>
                <a:effectLst/>
                <a:highlight>
                  <a:srgbClr val="FFFFFF"/>
                </a:highlight>
                <a:latin typeface="Bookman Old Style" panose="02050604050505020204" pitchFamily="18" charset="0"/>
              </a:rPr>
              <a:t>Literature Survey</a:t>
            </a:r>
          </a:p>
          <a:p>
            <a:pPr marL="914400" lvl="1" indent="-457200">
              <a:lnSpc>
                <a:spcPct val="150000"/>
              </a:lnSpc>
              <a:buFont typeface="Arial" panose="020B0604020202020204" pitchFamily="34" charset="0"/>
              <a:buChar char="•"/>
              <a:defRPr/>
            </a:pPr>
            <a:r>
              <a:rPr lang="en-IN" sz="2400" b="1" dirty="0">
                <a:solidFill>
                  <a:srgbClr val="0D0D0D"/>
                </a:solidFill>
                <a:highlight>
                  <a:srgbClr val="FFFFFF"/>
                </a:highlight>
                <a:latin typeface="Bookman Old Style" panose="02050604050505020204" pitchFamily="18" charset="0"/>
                <a:cs typeface="Times New Roman" pitchFamily="18" charset="0"/>
              </a:rPr>
              <a:t>Objective</a:t>
            </a:r>
            <a:endParaRPr lang="en-IN" sz="2400" b="1" dirty="0">
              <a:latin typeface="Bookman Old Style" panose="02050604050505020204" pitchFamily="18" charset="0"/>
              <a:cs typeface="Times New Roman" pitchFamily="18" charset="0"/>
            </a:endParaRPr>
          </a:p>
          <a:p>
            <a:pPr marL="457200" indent="-457200" fontAlgn="auto">
              <a:lnSpc>
                <a:spcPct val="150000"/>
              </a:lnSpc>
              <a:spcAft>
                <a:spcPts val="0"/>
              </a:spcAft>
              <a:buFont typeface="+mj-lt"/>
              <a:buAutoNum type="arabicPeriod"/>
              <a:defRPr/>
            </a:pPr>
            <a:r>
              <a:rPr lang="en-IN" sz="2400" b="1" i="0" dirty="0">
                <a:solidFill>
                  <a:srgbClr val="0D0D0D"/>
                </a:solidFill>
                <a:effectLst/>
                <a:highlight>
                  <a:srgbClr val="FFFFFF"/>
                </a:highlight>
                <a:latin typeface="Bookman Old Style" panose="02050604050505020204" pitchFamily="18" charset="0"/>
              </a:rPr>
              <a:t>Problem Statement</a:t>
            </a:r>
          </a:p>
          <a:p>
            <a:pPr marL="457200" indent="-457200" fontAlgn="auto">
              <a:lnSpc>
                <a:spcPct val="150000"/>
              </a:lnSpc>
              <a:spcAft>
                <a:spcPts val="0"/>
              </a:spcAft>
              <a:buFont typeface="+mj-lt"/>
              <a:buAutoNum type="arabicPeriod"/>
              <a:defRPr/>
            </a:pPr>
            <a:r>
              <a:rPr lang="en-IN" sz="2400" b="1" dirty="0">
                <a:solidFill>
                  <a:srgbClr val="0D0D0D"/>
                </a:solidFill>
                <a:highlight>
                  <a:srgbClr val="FFFFFF"/>
                </a:highlight>
                <a:latin typeface="Bookman Old Style" panose="02050604050505020204" pitchFamily="18" charset="0"/>
              </a:rPr>
              <a:t>Methods</a:t>
            </a:r>
            <a:endParaRPr lang="en-IN" sz="2400" b="1" i="0" dirty="0">
              <a:solidFill>
                <a:srgbClr val="0D0D0D"/>
              </a:solidFill>
              <a:effectLst/>
              <a:highlight>
                <a:srgbClr val="FFFFFF"/>
              </a:highlight>
              <a:latin typeface="Bookman Old Style" panose="02050604050505020204" pitchFamily="18" charset="0"/>
            </a:endParaRPr>
          </a:p>
          <a:p>
            <a:pPr marL="914400" lvl="1" indent="-457200">
              <a:lnSpc>
                <a:spcPct val="150000"/>
              </a:lnSpc>
              <a:buFont typeface="Arial" panose="020B0604020202020204" pitchFamily="34" charset="0"/>
              <a:buChar char="•"/>
              <a:defRPr/>
            </a:pPr>
            <a:r>
              <a:rPr lang="en-IN" sz="2400" b="1" i="0" dirty="0">
                <a:solidFill>
                  <a:srgbClr val="0D0D0D"/>
                </a:solidFill>
                <a:effectLst/>
                <a:highlight>
                  <a:srgbClr val="FFFFFF"/>
                </a:highlight>
                <a:latin typeface="Bookman Old Style" panose="02050604050505020204" pitchFamily="18" charset="0"/>
              </a:rPr>
              <a:t>Design/Approach:</a:t>
            </a:r>
          </a:p>
          <a:p>
            <a:pPr marL="914400" lvl="1" indent="-457200">
              <a:lnSpc>
                <a:spcPct val="150000"/>
              </a:lnSpc>
              <a:buFont typeface="Arial" panose="020B0604020202020204" pitchFamily="34" charset="0"/>
              <a:buChar char="•"/>
              <a:defRPr/>
            </a:pPr>
            <a:r>
              <a:rPr lang="en-IN" sz="2400" b="1" i="0" dirty="0">
                <a:solidFill>
                  <a:srgbClr val="0D0D0D"/>
                </a:solidFill>
                <a:effectLst/>
                <a:highlight>
                  <a:srgbClr val="FFFFFF"/>
                </a:highlight>
                <a:latin typeface="Bookman Old Style" panose="02050604050505020204" pitchFamily="18" charset="0"/>
              </a:rPr>
              <a:t>Data Collection:</a:t>
            </a:r>
            <a:r>
              <a:rPr lang="en-IN" sz="2400" b="0" i="0" dirty="0">
                <a:solidFill>
                  <a:srgbClr val="0D0D0D"/>
                </a:solidFill>
                <a:effectLst/>
                <a:highlight>
                  <a:srgbClr val="FFFFFF"/>
                </a:highlight>
                <a:latin typeface="Bookman Old Style" panose="02050604050505020204" pitchFamily="18" charset="0"/>
              </a:rPr>
              <a:t> </a:t>
            </a:r>
          </a:p>
          <a:p>
            <a:pPr marL="914400" lvl="1" indent="-457200">
              <a:lnSpc>
                <a:spcPct val="150000"/>
              </a:lnSpc>
              <a:buFont typeface="Arial" panose="020B0604020202020204" pitchFamily="34" charset="0"/>
              <a:buChar char="•"/>
              <a:defRPr/>
            </a:pPr>
            <a:r>
              <a:rPr lang="en-IN" sz="2400" b="1" i="0" dirty="0">
                <a:solidFill>
                  <a:srgbClr val="0D0D0D"/>
                </a:solidFill>
                <a:effectLst/>
                <a:highlight>
                  <a:srgbClr val="FFFFFF"/>
                </a:highlight>
                <a:latin typeface="Bookman Old Style" panose="02050604050505020204" pitchFamily="18" charset="0"/>
              </a:rPr>
              <a:t>Analysis:</a:t>
            </a:r>
            <a:r>
              <a:rPr lang="en-IN" sz="2400" b="0" i="0" dirty="0">
                <a:solidFill>
                  <a:srgbClr val="0D0D0D"/>
                </a:solidFill>
                <a:effectLst/>
                <a:highlight>
                  <a:srgbClr val="FFFFFF"/>
                </a:highlight>
                <a:latin typeface="Bookman Old Style" panose="02050604050505020204" pitchFamily="18" charset="0"/>
              </a:rPr>
              <a:t> </a:t>
            </a:r>
          </a:p>
          <a:p>
            <a:pPr marL="457200" indent="-457200" fontAlgn="auto">
              <a:lnSpc>
                <a:spcPct val="150000"/>
              </a:lnSpc>
              <a:spcAft>
                <a:spcPts val="0"/>
              </a:spcAft>
              <a:buFont typeface="+mj-lt"/>
              <a:buAutoNum type="arabicPeriod"/>
              <a:defRPr/>
            </a:pPr>
            <a:r>
              <a:rPr lang="en-IN" sz="2400" b="1" dirty="0">
                <a:latin typeface="Bookman Old Style" panose="02050604050505020204" pitchFamily="18" charset="0"/>
                <a:cs typeface="Times New Roman" pitchFamily="18" charset="0"/>
              </a:rPr>
              <a:t>References</a:t>
            </a:r>
          </a:p>
        </p:txBody>
      </p:sp>
      <p:sp>
        <p:nvSpPr>
          <p:cNvPr id="3" name="Google Shape;86;p2">
            <a:extLst>
              <a:ext uri="{FF2B5EF4-FFF2-40B4-BE49-F238E27FC236}">
                <a16:creationId xmlns:a16="http://schemas.microsoft.com/office/drawing/2014/main" id="{77607E07-214F-0862-20FE-39DFCA1F540D}"/>
              </a:ext>
            </a:extLst>
          </p:cNvPr>
          <p:cNvSpPr txBox="1">
            <a:spLocks noGrp="1"/>
          </p:cNvSpPr>
          <p:nvPr>
            <p:ph type="ftr" idx="11"/>
          </p:nvPr>
        </p:nvSpPr>
        <p:spPr>
          <a:xfrm>
            <a:off x="4878288" y="6325451"/>
            <a:ext cx="7077740" cy="521272"/>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&amp; Management</a:t>
            </a:r>
          </a:p>
          <a:p>
            <a:pPr marL="8926" algn="r"/>
            <a:endParaRPr sz="1400" i="0" dirty="0">
              <a:solidFill>
                <a:schemeClr val="tx1"/>
              </a:solidFill>
              <a:latin typeface="Times New Roman" panose="02020603050405020304" pitchFamily="18" charset="0"/>
              <a:ea typeface="+mn-ea"/>
              <a:cs typeface="Times New Roman" panose="02020603050405020304" pitchFamily="18" charset="0"/>
            </a:endParaRPr>
          </a:p>
        </p:txBody>
      </p:sp>
      <p:sp>
        <p:nvSpPr>
          <p:cNvPr id="4" name="TextBox 3">
            <a:extLst>
              <a:ext uri="{FF2B5EF4-FFF2-40B4-BE49-F238E27FC236}">
                <a16:creationId xmlns:a16="http://schemas.microsoft.com/office/drawing/2014/main" id="{75C8F692-A925-0415-1DDB-8BAF7DD454F7}"/>
              </a:ext>
            </a:extLst>
          </p:cNvPr>
          <p:cNvSpPr txBox="1"/>
          <p:nvPr/>
        </p:nvSpPr>
        <p:spPr>
          <a:xfrm>
            <a:off x="438105" y="235722"/>
            <a:ext cx="8880365" cy="646331"/>
          </a:xfrm>
          <a:prstGeom prst="rect">
            <a:avLst/>
          </a:prstGeom>
          <a:noFill/>
        </p:spPr>
        <p:txBody>
          <a:bodyPr wrap="square">
            <a:spAutoFit/>
          </a:bodyPr>
          <a:lstStyle/>
          <a:p>
            <a:r>
              <a:rPr lang="en-IN" altLang="en-US" sz="3600" b="1" dirty="0">
                <a:latin typeface="Times New Roman" pitchFamily="18" charset="0"/>
                <a:cs typeface="Times New Roman" pitchFamily="18" charset="0"/>
              </a:rPr>
              <a:t>Agenda</a:t>
            </a:r>
            <a:endParaRPr lang="en-IN" sz="3600" dirty="0"/>
          </a:p>
        </p:txBody>
      </p:sp>
    </p:spTree>
    <p:extLst>
      <p:ext uri="{BB962C8B-B14F-4D97-AF65-F5344CB8AC3E}">
        <p14:creationId xmlns:p14="http://schemas.microsoft.com/office/powerpoint/2010/main" val="41192069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9" name="Rectangle 8">
            <a:extLst>
              <a:ext uri="{FF2B5EF4-FFF2-40B4-BE49-F238E27FC236}">
                <a16:creationId xmlns:a16="http://schemas.microsoft.com/office/drawing/2014/main" id="{A8157E75-B5B0-8A88-3787-8DC73D6488E0}"/>
              </a:ext>
            </a:extLst>
          </p:cNvPr>
          <p:cNvSpPr/>
          <p:nvPr/>
        </p:nvSpPr>
        <p:spPr>
          <a:xfrm>
            <a:off x="0" y="942459"/>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03D27A56-B403-3AF0-50B7-570D706D274F}"/>
              </a:ext>
            </a:extLst>
          </p:cNvPr>
          <p:cNvSpPr txBox="1"/>
          <p:nvPr/>
        </p:nvSpPr>
        <p:spPr>
          <a:xfrm>
            <a:off x="438105" y="235722"/>
            <a:ext cx="8880365" cy="646331"/>
          </a:xfrm>
          <a:prstGeom prst="rect">
            <a:avLst/>
          </a:prstGeom>
          <a:noFill/>
        </p:spPr>
        <p:txBody>
          <a:bodyPr wrap="square">
            <a:spAutoFit/>
          </a:bodyPr>
          <a:lstStyle/>
          <a:p>
            <a:r>
              <a:rPr lang="en-IN" altLang="en-US" sz="3600" b="1" dirty="0">
                <a:solidFill>
                  <a:schemeClr val="bg2">
                    <a:lumMod val="25000"/>
                  </a:schemeClr>
                </a:solidFill>
                <a:latin typeface="Times New Roman" pitchFamily="18" charset="0"/>
                <a:cs typeface="Times New Roman" pitchFamily="18" charset="0"/>
              </a:rPr>
              <a:t>Introduction</a:t>
            </a:r>
            <a:endParaRPr lang="en-IN" sz="3600" dirty="0">
              <a:solidFill>
                <a:schemeClr val="bg2">
                  <a:lumMod val="25000"/>
                </a:schemeClr>
              </a:solidFill>
            </a:endParaRPr>
          </a:p>
        </p:txBody>
      </p:sp>
      <p:sp>
        <p:nvSpPr>
          <p:cNvPr id="2" name="Google Shape;86;p2">
            <a:extLst>
              <a:ext uri="{FF2B5EF4-FFF2-40B4-BE49-F238E27FC236}">
                <a16:creationId xmlns:a16="http://schemas.microsoft.com/office/drawing/2014/main" id="{1102D244-AC7F-9BE1-5299-69907903CA50}"/>
              </a:ext>
            </a:extLst>
          </p:cNvPr>
          <p:cNvSpPr txBox="1">
            <a:spLocks noGrp="1"/>
          </p:cNvSpPr>
          <p:nvPr>
            <p:ph type="ftr" idx="11"/>
          </p:nvPr>
        </p:nvSpPr>
        <p:spPr>
          <a:xfrm>
            <a:off x="4878288" y="6325451"/>
            <a:ext cx="7077740" cy="521272"/>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&amp; Management</a:t>
            </a:r>
          </a:p>
          <a:p>
            <a:pPr marL="8926" algn="r"/>
            <a:endParaRPr sz="1400" i="0" dirty="0">
              <a:solidFill>
                <a:schemeClr val="tx1"/>
              </a:solidFill>
              <a:latin typeface="Times New Roman" panose="02020603050405020304" pitchFamily="18" charset="0"/>
              <a:ea typeface="+mn-ea"/>
              <a:cs typeface="Times New Roman" panose="02020603050405020304" pitchFamily="18" charset="0"/>
            </a:endParaRPr>
          </a:p>
        </p:txBody>
      </p:sp>
      <p:sp>
        <p:nvSpPr>
          <p:cNvPr id="3" name="Rectangle 2"/>
          <p:cNvSpPr/>
          <p:nvPr/>
        </p:nvSpPr>
        <p:spPr>
          <a:xfrm>
            <a:off x="438105" y="1995854"/>
            <a:ext cx="10876085" cy="3108543"/>
          </a:xfrm>
          <a:prstGeom prst="rect">
            <a:avLst/>
          </a:prstGeom>
        </p:spPr>
        <p:txBody>
          <a:bodyPr wrap="square">
            <a:spAutoFit/>
          </a:bodyPr>
          <a:lstStyle/>
          <a:p>
            <a:pPr marL="457200" indent="-457200" algn="jus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Objective of this project is to use the methods of machine learning in </a:t>
            </a:r>
            <a:r>
              <a:rPr lang="en-GB" sz="2800" dirty="0" smtClean="0">
                <a:latin typeface="Times New Roman" panose="02020603050405020304" pitchFamily="18" charset="0"/>
                <a:cs typeface="Times New Roman" panose="02020603050405020304" pitchFamily="18" charset="0"/>
              </a:rPr>
              <a:t>agriculture </a:t>
            </a:r>
            <a:r>
              <a:rPr lang="en-GB" sz="2800" dirty="0">
                <a:latin typeface="Times New Roman" panose="02020603050405020304" pitchFamily="18" charset="0"/>
                <a:cs typeface="Times New Roman" panose="02020603050405020304" pitchFamily="18" charset="0"/>
              </a:rPr>
              <a:t>to recommend the farming crop recommendation. Goal is to increase the crop yield by recommending a suitable crop for their land with the help of geographic and the climatic parameters </a:t>
            </a:r>
          </a:p>
          <a:p>
            <a:pPr marL="457200" indent="-457200" algn="just">
              <a:buFont typeface="Arial" panose="020B0604020202020204" pitchFamily="34" charset="0"/>
              <a:buChar char="•"/>
            </a:pPr>
            <a:r>
              <a:rPr lang="en-GB" sz="2800" dirty="0" smtClean="0">
                <a:latin typeface="Times New Roman" panose="02020603050405020304" pitchFamily="18" charset="0"/>
                <a:cs typeface="Times New Roman" panose="02020603050405020304" pitchFamily="18" charset="0"/>
              </a:rPr>
              <a:t>Crop </a:t>
            </a:r>
            <a:r>
              <a:rPr lang="en-GB" sz="2800" dirty="0">
                <a:latin typeface="Times New Roman" panose="02020603050405020304" pitchFamily="18" charset="0"/>
                <a:cs typeface="Times New Roman" panose="02020603050405020304" pitchFamily="18" charset="0"/>
              </a:rPr>
              <a:t>recommendation involves utilizing data on soil, climate, and other factors to suggest the optimal crops for a specific region, promoting efficient and sustainable agriculture practices</a:t>
            </a:r>
          </a:p>
        </p:txBody>
      </p:sp>
    </p:spTree>
    <p:extLst>
      <p:ext uri="{BB962C8B-B14F-4D97-AF65-F5344CB8AC3E}">
        <p14:creationId xmlns:p14="http://schemas.microsoft.com/office/powerpoint/2010/main" val="1631053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9" name="Rectangle 8">
            <a:extLst>
              <a:ext uri="{FF2B5EF4-FFF2-40B4-BE49-F238E27FC236}">
                <a16:creationId xmlns:a16="http://schemas.microsoft.com/office/drawing/2014/main" id="{A8157E75-B5B0-8A88-3787-8DC73D6488E0}"/>
              </a:ext>
            </a:extLst>
          </p:cNvPr>
          <p:cNvSpPr/>
          <p:nvPr/>
        </p:nvSpPr>
        <p:spPr>
          <a:xfrm>
            <a:off x="0" y="942459"/>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5366E0EA-9D0A-EB27-A255-76F4EDD9BAED}"/>
              </a:ext>
            </a:extLst>
          </p:cNvPr>
          <p:cNvSpPr txBox="1"/>
          <p:nvPr/>
        </p:nvSpPr>
        <p:spPr>
          <a:xfrm>
            <a:off x="438105" y="235722"/>
            <a:ext cx="8880365" cy="646331"/>
          </a:xfrm>
          <a:prstGeom prst="rect">
            <a:avLst/>
          </a:prstGeom>
          <a:noFill/>
        </p:spPr>
        <p:txBody>
          <a:bodyPr wrap="square">
            <a:spAutoFit/>
          </a:bodyPr>
          <a:lstStyle/>
          <a:p>
            <a:r>
              <a:rPr lang="en-IN" altLang="en-US" sz="3600" b="1" dirty="0">
                <a:latin typeface="Times New Roman" pitchFamily="18" charset="0"/>
                <a:cs typeface="Times New Roman" pitchFamily="18" charset="0"/>
              </a:rPr>
              <a:t>Literature Survey</a:t>
            </a:r>
            <a:endParaRPr lang="en-IN" sz="3600" dirty="0"/>
          </a:p>
        </p:txBody>
      </p:sp>
      <p:sp>
        <p:nvSpPr>
          <p:cNvPr id="3" name="Google Shape;86;p2">
            <a:extLst>
              <a:ext uri="{FF2B5EF4-FFF2-40B4-BE49-F238E27FC236}">
                <a16:creationId xmlns:a16="http://schemas.microsoft.com/office/drawing/2014/main" id="{FECC6C3C-5B98-4713-B125-0271AB049CF7}"/>
              </a:ext>
            </a:extLst>
          </p:cNvPr>
          <p:cNvSpPr txBox="1">
            <a:spLocks noGrp="1"/>
          </p:cNvSpPr>
          <p:nvPr>
            <p:ph type="ftr" idx="11"/>
          </p:nvPr>
        </p:nvSpPr>
        <p:spPr>
          <a:xfrm>
            <a:off x="4878288" y="6325451"/>
            <a:ext cx="7077740" cy="305829"/>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&amp; </a:t>
            </a:r>
            <a:r>
              <a:rPr lang="en-US" sz="1800" i="0" dirty="0" smtClean="0">
                <a:solidFill>
                  <a:schemeClr val="tx1"/>
                </a:solidFill>
                <a:latin typeface="Times New Roman" panose="02020603050405020304" pitchFamily="18" charset="0"/>
                <a:ea typeface="+mn-ea"/>
                <a:cs typeface="Times New Roman" panose="02020603050405020304" pitchFamily="18" charset="0"/>
              </a:rPr>
              <a:t>Management</a:t>
            </a:r>
            <a:endParaRPr lang="en-US" sz="1800" i="0" dirty="0">
              <a:solidFill>
                <a:schemeClr val="tx1"/>
              </a:solidFill>
              <a:latin typeface="Times New Roman" panose="02020603050405020304" pitchFamily="18" charset="0"/>
              <a:ea typeface="+mn-ea"/>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428893583"/>
              </p:ext>
            </p:extLst>
          </p:nvPr>
        </p:nvGraphicFramePr>
        <p:xfrm>
          <a:off x="536331" y="1048585"/>
          <a:ext cx="10954629" cy="5251372"/>
        </p:xfrm>
        <a:graphic>
          <a:graphicData uri="http://schemas.openxmlformats.org/drawingml/2006/table">
            <a:tbl>
              <a:tblPr firstRow="1" bandRow="1">
                <a:tableStyleId>{5C22544A-7EE6-4342-B048-85BDC9FD1C3A}</a:tableStyleId>
              </a:tblPr>
              <a:tblGrid>
                <a:gridCol w="586230">
                  <a:extLst>
                    <a:ext uri="{9D8B030D-6E8A-4147-A177-3AD203B41FA5}">
                      <a16:colId xmlns:a16="http://schemas.microsoft.com/office/drawing/2014/main" val="484031858"/>
                    </a:ext>
                  </a:extLst>
                </a:gridCol>
                <a:gridCol w="2029931">
                  <a:extLst>
                    <a:ext uri="{9D8B030D-6E8A-4147-A177-3AD203B41FA5}">
                      <a16:colId xmlns:a16="http://schemas.microsoft.com/office/drawing/2014/main" val="915017247"/>
                    </a:ext>
                  </a:extLst>
                </a:gridCol>
                <a:gridCol w="2196175">
                  <a:extLst>
                    <a:ext uri="{9D8B030D-6E8A-4147-A177-3AD203B41FA5}">
                      <a16:colId xmlns:a16="http://schemas.microsoft.com/office/drawing/2014/main" val="2599364621"/>
                    </a:ext>
                  </a:extLst>
                </a:gridCol>
                <a:gridCol w="3136073">
                  <a:extLst>
                    <a:ext uri="{9D8B030D-6E8A-4147-A177-3AD203B41FA5}">
                      <a16:colId xmlns:a16="http://schemas.microsoft.com/office/drawing/2014/main" val="1777017"/>
                    </a:ext>
                  </a:extLst>
                </a:gridCol>
                <a:gridCol w="3006220">
                  <a:extLst>
                    <a:ext uri="{9D8B030D-6E8A-4147-A177-3AD203B41FA5}">
                      <a16:colId xmlns:a16="http://schemas.microsoft.com/office/drawing/2014/main" val="2104756362"/>
                    </a:ext>
                  </a:extLst>
                </a:gridCol>
              </a:tblGrid>
              <a:tr h="953692">
                <a:tc>
                  <a:txBody>
                    <a:bodyPr/>
                    <a:lstStyle/>
                    <a:p>
                      <a:r>
                        <a:rPr lang="en-GB" dirty="0" smtClean="0">
                          <a:latin typeface="Times New Roman" panose="02020603050405020304" pitchFamily="18" charset="0"/>
                          <a:cs typeface="Times New Roman" panose="02020603050405020304" pitchFamily="18" charset="0"/>
                        </a:rPr>
                        <a:t>SL.NO</a:t>
                      </a:r>
                      <a:endParaRPr lang="en-GB" dirty="0">
                        <a:latin typeface="Times New Roman" panose="02020603050405020304" pitchFamily="18" charset="0"/>
                        <a:cs typeface="Times New Roman" panose="02020603050405020304" pitchFamily="18" charset="0"/>
                      </a:endParaRPr>
                    </a:p>
                  </a:txBody>
                  <a:tcPr/>
                </a:tc>
                <a:tc>
                  <a:txBody>
                    <a:bodyPr/>
                    <a:lstStyle/>
                    <a:p>
                      <a:r>
                        <a:rPr lang="en-GB" dirty="0" smtClean="0">
                          <a:latin typeface="Times New Roman" panose="02020603050405020304" pitchFamily="18" charset="0"/>
                          <a:cs typeface="Times New Roman" panose="02020603050405020304" pitchFamily="18" charset="0"/>
                        </a:rPr>
                        <a:t>Name of researcher, Year of Publication</a:t>
                      </a:r>
                      <a:endParaRPr lang="en-GB" dirty="0">
                        <a:latin typeface="Times New Roman" panose="02020603050405020304" pitchFamily="18" charset="0"/>
                        <a:cs typeface="Times New Roman" panose="02020603050405020304" pitchFamily="18" charset="0"/>
                      </a:endParaRPr>
                    </a:p>
                  </a:txBody>
                  <a:tcPr/>
                </a:tc>
                <a:tc>
                  <a:txBody>
                    <a:bodyPr/>
                    <a:lstStyle/>
                    <a:p>
                      <a:r>
                        <a:rPr lang="en-GB" dirty="0" smtClean="0">
                          <a:latin typeface="Times New Roman" panose="02020603050405020304" pitchFamily="18" charset="0"/>
                          <a:cs typeface="Times New Roman" panose="02020603050405020304" pitchFamily="18" charset="0"/>
                        </a:rPr>
                        <a:t>Paper title</a:t>
                      </a:r>
                      <a:endParaRPr lang="en-GB" dirty="0">
                        <a:latin typeface="Times New Roman" panose="02020603050405020304" pitchFamily="18" charset="0"/>
                        <a:cs typeface="Times New Roman" panose="02020603050405020304" pitchFamily="18" charset="0"/>
                      </a:endParaRPr>
                    </a:p>
                  </a:txBody>
                  <a:tcPr/>
                </a:tc>
                <a:tc>
                  <a:txBody>
                    <a:bodyPr/>
                    <a:lstStyle/>
                    <a:p>
                      <a:r>
                        <a:rPr lang="en-GB" dirty="0" smtClean="0">
                          <a:latin typeface="Times New Roman" panose="02020603050405020304" pitchFamily="18" charset="0"/>
                          <a:cs typeface="Times New Roman" panose="02020603050405020304" pitchFamily="18" charset="0"/>
                        </a:rPr>
                        <a:t>Methodology Adopted / Modules Used </a:t>
                      </a:r>
                      <a:endParaRPr lang="en-GB" dirty="0">
                        <a:latin typeface="Times New Roman" panose="02020603050405020304" pitchFamily="18" charset="0"/>
                        <a:cs typeface="Times New Roman" panose="02020603050405020304" pitchFamily="18" charset="0"/>
                      </a:endParaRPr>
                    </a:p>
                  </a:txBody>
                  <a:tcPr/>
                </a:tc>
                <a:tc>
                  <a:txBody>
                    <a:bodyPr/>
                    <a:lstStyle/>
                    <a:p>
                      <a:r>
                        <a:rPr lang="en-GB" dirty="0" smtClean="0">
                          <a:latin typeface="Times New Roman" panose="02020603050405020304" pitchFamily="18" charset="0"/>
                          <a:cs typeface="Times New Roman" panose="02020603050405020304" pitchFamily="18" charset="0"/>
                        </a:rPr>
                        <a:t>Observations Noted</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86083035"/>
                  </a:ext>
                </a:extLst>
              </a:tr>
              <a:tr h="1345867">
                <a:tc>
                  <a:txBody>
                    <a:bodyPr/>
                    <a:lstStyle/>
                    <a:p>
                      <a:r>
                        <a:rPr lang="en-GB" sz="1400" dirty="0" smtClean="0">
                          <a:latin typeface="Times New Roman" panose="02020603050405020304" pitchFamily="18" charset="0"/>
                          <a:cs typeface="Times New Roman" panose="02020603050405020304" pitchFamily="18" charset="0"/>
                        </a:rPr>
                        <a:t>1</a:t>
                      </a:r>
                      <a:endParaRPr lang="en-GB" sz="1400" dirty="0">
                        <a:latin typeface="Times New Roman" panose="02020603050405020304" pitchFamily="18" charset="0"/>
                        <a:cs typeface="Times New Roman" panose="02020603050405020304" pitchFamily="18" charset="0"/>
                      </a:endParaRPr>
                    </a:p>
                  </a:txBody>
                  <a:tcPr/>
                </a:tc>
                <a:tc>
                  <a:txBody>
                    <a:bodyPr/>
                    <a:lstStyle/>
                    <a:p>
                      <a:r>
                        <a:rPr lang="en-GB" sz="1400" dirty="0" smtClean="0"/>
                        <a:t>Ji-</a:t>
                      </a:r>
                      <a:r>
                        <a:rPr lang="en-GB" sz="1400" dirty="0" err="1" smtClean="0"/>
                        <a:t>chun</a:t>
                      </a:r>
                      <a:r>
                        <a:rPr lang="en-GB" sz="1400" dirty="0" smtClean="0"/>
                        <a:t> Zhao, Jian-</a:t>
                      </a:r>
                      <a:r>
                        <a:rPr lang="en-GB" sz="1400" dirty="0" err="1" smtClean="0"/>
                        <a:t>xin</a:t>
                      </a:r>
                      <a:r>
                        <a:rPr lang="en-GB" sz="1400" dirty="0" smtClean="0"/>
                        <a:t> </a:t>
                      </a:r>
                      <a:r>
                        <a:rPr lang="en-GB" sz="1400" dirty="0" err="1" smtClean="0"/>
                        <a:t>Guo</a:t>
                      </a:r>
                      <a:r>
                        <a:rPr lang="en-GB" sz="1400" dirty="0" smtClean="0"/>
                        <a:t>, 2018</a:t>
                      </a:r>
                      <a:endParaRPr lang="en-GB" sz="1400" dirty="0">
                        <a:latin typeface="Times New Roman" panose="02020603050405020304" pitchFamily="18" charset="0"/>
                        <a:cs typeface="Times New Roman" panose="02020603050405020304" pitchFamily="18" charset="0"/>
                      </a:endParaRPr>
                    </a:p>
                  </a:txBody>
                  <a:tcPr/>
                </a:tc>
                <a:tc>
                  <a:txBody>
                    <a:bodyPr/>
                    <a:lstStyle/>
                    <a:p>
                      <a:r>
                        <a:rPr lang="en-GB" sz="1400" dirty="0" smtClean="0"/>
                        <a:t>Big Data Analysis Technology Application in Agricultural Intelligence Decision System</a:t>
                      </a:r>
                      <a:endParaRPr lang="en-GB" sz="1400" dirty="0">
                        <a:latin typeface="Times New Roman" panose="02020603050405020304" pitchFamily="18" charset="0"/>
                        <a:cs typeface="Times New Roman" panose="02020603050405020304" pitchFamily="18" charset="0"/>
                      </a:endParaRPr>
                    </a:p>
                  </a:txBody>
                  <a:tcPr/>
                </a:tc>
                <a:tc>
                  <a:txBody>
                    <a:bodyPr/>
                    <a:lstStyle/>
                    <a:p>
                      <a:r>
                        <a:rPr lang="en-GB" sz="1400" dirty="0" smtClean="0"/>
                        <a:t>1.Inference engine </a:t>
                      </a:r>
                    </a:p>
                    <a:p>
                      <a:r>
                        <a:rPr lang="en-GB" sz="1400" dirty="0" smtClean="0"/>
                        <a:t>2.Domain expertise </a:t>
                      </a:r>
                    </a:p>
                    <a:p>
                      <a:r>
                        <a:rPr lang="en-GB" sz="1400" dirty="0" smtClean="0"/>
                        <a:t>3.Knowledge engineering</a:t>
                      </a:r>
                    </a:p>
                    <a:p>
                      <a:r>
                        <a:rPr lang="en-GB" sz="1400" dirty="0" smtClean="0"/>
                        <a:t> 4.Knowledge acquisition module 5.Knowledge base for recommendation system</a:t>
                      </a:r>
                      <a:endParaRPr lang="en-GB" sz="1400" dirty="0">
                        <a:latin typeface="Times New Roman" panose="02020603050405020304" pitchFamily="18" charset="0"/>
                        <a:cs typeface="Times New Roman" panose="02020603050405020304" pitchFamily="18" charset="0"/>
                      </a:endParaRPr>
                    </a:p>
                  </a:txBody>
                  <a:tcPr/>
                </a:tc>
                <a:tc>
                  <a:txBody>
                    <a:bodyPr/>
                    <a:lstStyle/>
                    <a:p>
                      <a:r>
                        <a:rPr lang="en-GB" sz="1400" dirty="0" smtClean="0"/>
                        <a:t>1. Large database of crops 2. Processed using Hadoop 3. Professional knowledge 4. Past experiences 5. Feature selection using HDFS 6. Future Scope: Using Hadoop with Artificial Neural Network</a:t>
                      </a:r>
                      <a:endParaRPr lang="en-GB"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8849863"/>
                  </a:ext>
                </a:extLst>
              </a:tr>
              <a:tr h="1525316">
                <a:tc>
                  <a:txBody>
                    <a:bodyPr/>
                    <a:lstStyle/>
                    <a:p>
                      <a:r>
                        <a:rPr lang="en-GB" sz="1400" dirty="0" smtClean="0">
                          <a:latin typeface="Times New Roman" panose="02020603050405020304" pitchFamily="18" charset="0"/>
                          <a:cs typeface="Times New Roman" panose="02020603050405020304" pitchFamily="18" charset="0"/>
                        </a:rPr>
                        <a:t>2</a:t>
                      </a:r>
                      <a:endParaRPr lang="en-GB" sz="1400" dirty="0">
                        <a:latin typeface="Times New Roman" panose="02020603050405020304" pitchFamily="18" charset="0"/>
                        <a:cs typeface="Times New Roman" panose="02020603050405020304" pitchFamily="18" charset="0"/>
                      </a:endParaRPr>
                    </a:p>
                  </a:txBody>
                  <a:tcPr/>
                </a:tc>
                <a:tc>
                  <a:txBody>
                    <a:bodyPr/>
                    <a:lstStyle/>
                    <a:p>
                      <a:r>
                        <a:rPr lang="en-GB" sz="1600" dirty="0" err="1" smtClean="0">
                          <a:latin typeface="Times New Roman" panose="02020603050405020304" pitchFamily="18" charset="0"/>
                          <a:cs typeface="Times New Roman" panose="02020603050405020304" pitchFamily="18" charset="0"/>
                        </a:rPr>
                        <a:t>Shruti</a:t>
                      </a:r>
                      <a:r>
                        <a:rPr lang="en-GB" sz="1600" dirty="0" smtClean="0">
                          <a:latin typeface="Times New Roman" panose="02020603050405020304" pitchFamily="18" charset="0"/>
                          <a:cs typeface="Times New Roman" panose="02020603050405020304" pitchFamily="18" charset="0"/>
                        </a:rPr>
                        <a:t> Mishra Priyanka </a:t>
                      </a:r>
                      <a:r>
                        <a:rPr lang="en-GB" sz="1600" dirty="0" err="1" smtClean="0">
                          <a:latin typeface="Times New Roman" panose="02020603050405020304" pitchFamily="18" charset="0"/>
                          <a:cs typeface="Times New Roman" panose="02020603050405020304" pitchFamily="18" charset="0"/>
                        </a:rPr>
                        <a:t>Paygude</a:t>
                      </a:r>
                      <a:r>
                        <a:rPr lang="en-GB" sz="1600" dirty="0" smtClean="0">
                          <a:latin typeface="Times New Roman" panose="02020603050405020304" pitchFamily="18" charset="0"/>
                          <a:cs typeface="Times New Roman" panose="02020603050405020304" pitchFamily="18" charset="0"/>
                        </a:rPr>
                        <a:t>, 2018 </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GB" sz="1600" dirty="0" smtClean="0">
                          <a:latin typeface="Times New Roman" panose="02020603050405020304" pitchFamily="18" charset="0"/>
                          <a:cs typeface="Times New Roman" panose="02020603050405020304" pitchFamily="18" charset="0"/>
                        </a:rPr>
                        <a:t>Use of Data Mining in Crop Yield Prediction</a:t>
                      </a:r>
                      <a:endParaRPr lang="en-GB" sz="1600" dirty="0">
                        <a:latin typeface="Times New Roman" panose="02020603050405020304" pitchFamily="18" charset="0"/>
                        <a:cs typeface="Times New Roman" panose="02020603050405020304" pitchFamily="18" charset="0"/>
                      </a:endParaRPr>
                    </a:p>
                  </a:txBody>
                  <a:tcPr/>
                </a:tc>
                <a:tc>
                  <a:txBody>
                    <a:bodyPr/>
                    <a:lstStyle/>
                    <a:p>
                      <a:r>
                        <a:rPr lang="sv-SE" sz="1600" dirty="0" smtClean="0">
                          <a:latin typeface="Times New Roman" panose="02020603050405020304" pitchFamily="18" charset="0"/>
                          <a:cs typeface="Times New Roman" panose="02020603050405020304" pitchFamily="18" charset="0"/>
                        </a:rPr>
                        <a:t>1. J48 2. LAD tree 3. LWL 4. IBK algorithm</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GB" sz="1600" dirty="0" smtClean="0">
                          <a:latin typeface="Times New Roman" panose="02020603050405020304" pitchFamily="18" charset="0"/>
                          <a:cs typeface="Times New Roman" panose="02020603050405020304" pitchFamily="18" charset="0"/>
                        </a:rPr>
                        <a:t>1. WEKA tool 2. LAD tree showed the lowest accuracy 3. Errors can be minimized by pruning the tree 4. IBK was observed to achieve higher accuracy</a:t>
                      </a:r>
                      <a:endParaRPr lang="en-GB"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40153498"/>
                  </a:ext>
                </a:extLst>
              </a:tr>
              <a:tr h="1345867">
                <a:tc>
                  <a:txBody>
                    <a:bodyPr/>
                    <a:lstStyle/>
                    <a:p>
                      <a:r>
                        <a:rPr lang="en-GB" sz="1400" dirty="0" smtClean="0">
                          <a:latin typeface="Times New Roman" panose="02020603050405020304" pitchFamily="18" charset="0"/>
                          <a:cs typeface="Times New Roman" panose="02020603050405020304" pitchFamily="18" charset="0"/>
                        </a:rPr>
                        <a:t>3</a:t>
                      </a:r>
                      <a:endParaRPr lang="en-GB" sz="1400" dirty="0">
                        <a:latin typeface="Times New Roman" panose="02020603050405020304" pitchFamily="18" charset="0"/>
                        <a:cs typeface="Times New Roman" panose="02020603050405020304" pitchFamily="18" charset="0"/>
                      </a:endParaRPr>
                    </a:p>
                  </a:txBody>
                  <a:tcPr/>
                </a:tc>
                <a:tc>
                  <a:txBody>
                    <a:bodyPr/>
                    <a:lstStyle/>
                    <a:p>
                      <a:r>
                        <a:rPr lang="en-GB" sz="1400" dirty="0" err="1" smtClean="0"/>
                        <a:t>Miftahul</a:t>
                      </a:r>
                      <a:r>
                        <a:rPr lang="en-GB" sz="1400" dirty="0" smtClean="0"/>
                        <a:t> Jannat </a:t>
                      </a:r>
                      <a:r>
                        <a:rPr lang="en-GB" sz="1400" dirty="0" err="1" smtClean="0"/>
                        <a:t>Mokarrama</a:t>
                      </a:r>
                      <a:r>
                        <a:rPr lang="en-GB" sz="1400" dirty="0" smtClean="0"/>
                        <a:t>, 2017</a:t>
                      </a:r>
                      <a:endParaRPr lang="en-GB" sz="1400" dirty="0">
                        <a:latin typeface="Times New Roman" panose="02020603050405020304" pitchFamily="18" charset="0"/>
                        <a:cs typeface="Times New Roman" panose="02020603050405020304" pitchFamily="18" charset="0"/>
                      </a:endParaRPr>
                    </a:p>
                  </a:txBody>
                  <a:tcPr/>
                </a:tc>
                <a:tc>
                  <a:txBody>
                    <a:bodyPr/>
                    <a:lstStyle/>
                    <a:p>
                      <a:r>
                        <a:rPr lang="en-GB" sz="1400" dirty="0" smtClean="0"/>
                        <a:t>RSF: A Recommendation System for Farmers</a:t>
                      </a:r>
                      <a:endParaRPr lang="en-GB" sz="1400" dirty="0">
                        <a:latin typeface="Times New Roman" panose="02020603050405020304" pitchFamily="18" charset="0"/>
                        <a:cs typeface="Times New Roman" panose="02020603050405020304" pitchFamily="18" charset="0"/>
                      </a:endParaRPr>
                    </a:p>
                  </a:txBody>
                  <a:tcPr/>
                </a:tc>
                <a:tc>
                  <a:txBody>
                    <a:bodyPr/>
                    <a:lstStyle/>
                    <a:p>
                      <a:r>
                        <a:rPr lang="en-GB" sz="1400" dirty="0" smtClean="0"/>
                        <a:t>1.Location Detection </a:t>
                      </a:r>
                    </a:p>
                    <a:p>
                      <a:r>
                        <a:rPr lang="en-GB" sz="1400" dirty="0" smtClean="0"/>
                        <a:t>2.Data analysis and storage </a:t>
                      </a:r>
                    </a:p>
                    <a:p>
                      <a:r>
                        <a:rPr lang="en-GB" sz="1400" dirty="0" smtClean="0"/>
                        <a:t>3.Similar location detection </a:t>
                      </a:r>
                    </a:p>
                    <a:p>
                      <a:r>
                        <a:rPr lang="en-GB" sz="1400" dirty="0" smtClean="0"/>
                        <a:t>4. Recommendation generation module</a:t>
                      </a:r>
                      <a:endParaRPr lang="en-GB" sz="1400" dirty="0">
                        <a:latin typeface="Times New Roman" panose="02020603050405020304" pitchFamily="18" charset="0"/>
                        <a:cs typeface="Times New Roman" panose="02020603050405020304" pitchFamily="18" charset="0"/>
                      </a:endParaRPr>
                    </a:p>
                  </a:txBody>
                  <a:tcPr/>
                </a:tc>
                <a:tc>
                  <a:txBody>
                    <a:bodyPr/>
                    <a:lstStyle/>
                    <a:p>
                      <a:r>
                        <a:rPr lang="en-GB" sz="1400" dirty="0" smtClean="0"/>
                        <a:t>1. Physiographic, thermal, crop growing period, crop production rate 2. Seasonal crop database 2. Similar location detection 3. Generating the set of crops 4. Similarity between the crops planted in a region</a:t>
                      </a:r>
                      <a:endParaRPr lang="en-GB"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18753979"/>
                  </a:ext>
                </a:extLst>
              </a:tr>
            </a:tbl>
          </a:graphicData>
        </a:graphic>
      </p:graphicFrame>
    </p:spTree>
    <p:extLst>
      <p:ext uri="{BB962C8B-B14F-4D97-AF65-F5344CB8AC3E}">
        <p14:creationId xmlns:p14="http://schemas.microsoft.com/office/powerpoint/2010/main" val="17639634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9" name="Rectangle 8">
            <a:extLst>
              <a:ext uri="{FF2B5EF4-FFF2-40B4-BE49-F238E27FC236}">
                <a16:creationId xmlns:a16="http://schemas.microsoft.com/office/drawing/2014/main" id="{A8157E75-B5B0-8A88-3787-8DC73D6488E0}"/>
              </a:ext>
            </a:extLst>
          </p:cNvPr>
          <p:cNvSpPr/>
          <p:nvPr/>
        </p:nvSpPr>
        <p:spPr>
          <a:xfrm>
            <a:off x="0" y="942459"/>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5366E0EA-9D0A-EB27-A255-76F4EDD9BAED}"/>
              </a:ext>
            </a:extLst>
          </p:cNvPr>
          <p:cNvSpPr txBox="1"/>
          <p:nvPr/>
        </p:nvSpPr>
        <p:spPr>
          <a:xfrm>
            <a:off x="438105" y="235722"/>
            <a:ext cx="8880365" cy="646331"/>
          </a:xfrm>
          <a:prstGeom prst="rect">
            <a:avLst/>
          </a:prstGeom>
          <a:noFill/>
        </p:spPr>
        <p:txBody>
          <a:bodyPr wrap="square">
            <a:spAutoFit/>
          </a:bodyPr>
          <a:lstStyle/>
          <a:p>
            <a:r>
              <a:rPr lang="en-IN" altLang="en-US" sz="3600" b="1" dirty="0">
                <a:latin typeface="Times New Roman" pitchFamily="18" charset="0"/>
                <a:cs typeface="Times New Roman" pitchFamily="18" charset="0"/>
              </a:rPr>
              <a:t>Literature Survey</a:t>
            </a:r>
            <a:endParaRPr lang="en-IN" sz="3600" dirty="0"/>
          </a:p>
        </p:txBody>
      </p:sp>
      <p:sp>
        <p:nvSpPr>
          <p:cNvPr id="3" name="Google Shape;86;p2">
            <a:extLst>
              <a:ext uri="{FF2B5EF4-FFF2-40B4-BE49-F238E27FC236}">
                <a16:creationId xmlns:a16="http://schemas.microsoft.com/office/drawing/2014/main" id="{FECC6C3C-5B98-4713-B125-0271AB049CF7}"/>
              </a:ext>
            </a:extLst>
          </p:cNvPr>
          <p:cNvSpPr txBox="1">
            <a:spLocks noGrp="1"/>
          </p:cNvSpPr>
          <p:nvPr>
            <p:ph type="ftr" idx="11"/>
          </p:nvPr>
        </p:nvSpPr>
        <p:spPr>
          <a:xfrm>
            <a:off x="4878288" y="6325451"/>
            <a:ext cx="7077740" cy="305829"/>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&amp; </a:t>
            </a:r>
            <a:r>
              <a:rPr lang="en-US" sz="1800" i="0" dirty="0" smtClean="0">
                <a:solidFill>
                  <a:schemeClr val="tx1"/>
                </a:solidFill>
                <a:latin typeface="Times New Roman" panose="02020603050405020304" pitchFamily="18" charset="0"/>
                <a:ea typeface="+mn-ea"/>
                <a:cs typeface="Times New Roman" panose="02020603050405020304" pitchFamily="18" charset="0"/>
              </a:rPr>
              <a:t>Management</a:t>
            </a:r>
            <a:endParaRPr lang="en-US" sz="1800" i="0" dirty="0">
              <a:solidFill>
                <a:schemeClr val="tx1"/>
              </a:solidFill>
              <a:latin typeface="Times New Roman" panose="02020603050405020304" pitchFamily="18" charset="0"/>
              <a:ea typeface="+mn-ea"/>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353478574"/>
              </p:ext>
            </p:extLst>
          </p:nvPr>
        </p:nvGraphicFramePr>
        <p:xfrm>
          <a:off x="254977" y="1363544"/>
          <a:ext cx="11786963" cy="3949668"/>
        </p:xfrm>
        <a:graphic>
          <a:graphicData uri="http://schemas.openxmlformats.org/drawingml/2006/table">
            <a:tbl>
              <a:tblPr firstRow="1" bandRow="1">
                <a:tableStyleId>{5C22544A-7EE6-4342-B048-85BDC9FD1C3A}</a:tableStyleId>
              </a:tblPr>
              <a:tblGrid>
                <a:gridCol w="630771">
                  <a:extLst>
                    <a:ext uri="{9D8B030D-6E8A-4147-A177-3AD203B41FA5}">
                      <a16:colId xmlns:a16="http://schemas.microsoft.com/office/drawing/2014/main" val="484031858"/>
                    </a:ext>
                  </a:extLst>
                </a:gridCol>
                <a:gridCol w="2184166">
                  <a:extLst>
                    <a:ext uri="{9D8B030D-6E8A-4147-A177-3AD203B41FA5}">
                      <a16:colId xmlns:a16="http://schemas.microsoft.com/office/drawing/2014/main" val="915017247"/>
                    </a:ext>
                  </a:extLst>
                </a:gridCol>
                <a:gridCol w="2363041">
                  <a:extLst>
                    <a:ext uri="{9D8B030D-6E8A-4147-A177-3AD203B41FA5}">
                      <a16:colId xmlns:a16="http://schemas.microsoft.com/office/drawing/2014/main" val="2599364621"/>
                    </a:ext>
                  </a:extLst>
                </a:gridCol>
                <a:gridCol w="3374353">
                  <a:extLst>
                    <a:ext uri="{9D8B030D-6E8A-4147-A177-3AD203B41FA5}">
                      <a16:colId xmlns:a16="http://schemas.microsoft.com/office/drawing/2014/main" val="1777017"/>
                    </a:ext>
                  </a:extLst>
                </a:gridCol>
                <a:gridCol w="3234632">
                  <a:extLst>
                    <a:ext uri="{9D8B030D-6E8A-4147-A177-3AD203B41FA5}">
                      <a16:colId xmlns:a16="http://schemas.microsoft.com/office/drawing/2014/main" val="2104756362"/>
                    </a:ext>
                  </a:extLst>
                </a:gridCol>
              </a:tblGrid>
              <a:tr h="1014796">
                <a:tc>
                  <a:txBody>
                    <a:bodyPr/>
                    <a:lstStyle/>
                    <a:p>
                      <a:r>
                        <a:rPr lang="en-GB" dirty="0" smtClean="0">
                          <a:latin typeface="Times New Roman" panose="02020603050405020304" pitchFamily="18" charset="0"/>
                          <a:cs typeface="Times New Roman" panose="02020603050405020304" pitchFamily="18" charset="0"/>
                        </a:rPr>
                        <a:t>SL.NO</a:t>
                      </a:r>
                      <a:endParaRPr lang="en-GB" dirty="0">
                        <a:latin typeface="Times New Roman" panose="02020603050405020304" pitchFamily="18" charset="0"/>
                        <a:cs typeface="Times New Roman" panose="02020603050405020304" pitchFamily="18" charset="0"/>
                      </a:endParaRPr>
                    </a:p>
                  </a:txBody>
                  <a:tcPr/>
                </a:tc>
                <a:tc>
                  <a:txBody>
                    <a:bodyPr/>
                    <a:lstStyle/>
                    <a:p>
                      <a:r>
                        <a:rPr lang="en-GB" dirty="0" smtClean="0">
                          <a:latin typeface="Times New Roman" panose="02020603050405020304" pitchFamily="18" charset="0"/>
                          <a:cs typeface="Times New Roman" panose="02020603050405020304" pitchFamily="18" charset="0"/>
                        </a:rPr>
                        <a:t>Name of researcher, Year of Publication</a:t>
                      </a:r>
                      <a:endParaRPr lang="en-GB" dirty="0">
                        <a:latin typeface="Times New Roman" panose="02020603050405020304" pitchFamily="18" charset="0"/>
                        <a:cs typeface="Times New Roman" panose="02020603050405020304" pitchFamily="18" charset="0"/>
                      </a:endParaRPr>
                    </a:p>
                  </a:txBody>
                  <a:tcPr/>
                </a:tc>
                <a:tc>
                  <a:txBody>
                    <a:bodyPr/>
                    <a:lstStyle/>
                    <a:p>
                      <a:r>
                        <a:rPr lang="en-GB" dirty="0" smtClean="0">
                          <a:latin typeface="Times New Roman" panose="02020603050405020304" pitchFamily="18" charset="0"/>
                          <a:cs typeface="Times New Roman" panose="02020603050405020304" pitchFamily="18" charset="0"/>
                        </a:rPr>
                        <a:t>Paper title</a:t>
                      </a:r>
                      <a:endParaRPr lang="en-GB" dirty="0">
                        <a:latin typeface="Times New Roman" panose="02020603050405020304" pitchFamily="18" charset="0"/>
                        <a:cs typeface="Times New Roman" panose="02020603050405020304" pitchFamily="18" charset="0"/>
                      </a:endParaRPr>
                    </a:p>
                  </a:txBody>
                  <a:tcPr/>
                </a:tc>
                <a:tc>
                  <a:txBody>
                    <a:bodyPr/>
                    <a:lstStyle/>
                    <a:p>
                      <a:r>
                        <a:rPr lang="en-GB" dirty="0" smtClean="0">
                          <a:latin typeface="Times New Roman" panose="02020603050405020304" pitchFamily="18" charset="0"/>
                          <a:cs typeface="Times New Roman" panose="02020603050405020304" pitchFamily="18" charset="0"/>
                        </a:rPr>
                        <a:t>Methodology Adopted / Modules Used </a:t>
                      </a:r>
                      <a:endParaRPr lang="en-GB" dirty="0">
                        <a:latin typeface="Times New Roman" panose="02020603050405020304" pitchFamily="18" charset="0"/>
                        <a:cs typeface="Times New Roman" panose="02020603050405020304" pitchFamily="18" charset="0"/>
                      </a:endParaRPr>
                    </a:p>
                  </a:txBody>
                  <a:tcPr/>
                </a:tc>
                <a:tc>
                  <a:txBody>
                    <a:bodyPr/>
                    <a:lstStyle/>
                    <a:p>
                      <a:r>
                        <a:rPr lang="en-GB" dirty="0" smtClean="0">
                          <a:latin typeface="Times New Roman" panose="02020603050405020304" pitchFamily="18" charset="0"/>
                          <a:cs typeface="Times New Roman" panose="02020603050405020304" pitchFamily="18" charset="0"/>
                        </a:rPr>
                        <a:t>Observations Noted</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86083035"/>
                  </a:ext>
                </a:extLst>
              </a:tr>
              <a:tr h="1189774">
                <a:tc>
                  <a:txBody>
                    <a:bodyPr/>
                    <a:lstStyle/>
                    <a:p>
                      <a:r>
                        <a:rPr lang="en-GB" sz="1400" dirty="0" smtClean="0">
                          <a:latin typeface="Times New Roman" panose="02020603050405020304" pitchFamily="18" charset="0"/>
                          <a:cs typeface="Times New Roman" panose="02020603050405020304" pitchFamily="18" charset="0"/>
                        </a:rPr>
                        <a:t>4</a:t>
                      </a:r>
                      <a:endParaRPr lang="en-GB" sz="1400" dirty="0">
                        <a:latin typeface="Times New Roman" panose="02020603050405020304" pitchFamily="18" charset="0"/>
                        <a:cs typeface="Times New Roman" panose="02020603050405020304" pitchFamily="18" charset="0"/>
                      </a:endParaRPr>
                    </a:p>
                  </a:txBody>
                  <a:tcPr/>
                </a:tc>
                <a:tc>
                  <a:txBody>
                    <a:bodyPr/>
                    <a:lstStyle/>
                    <a:p>
                      <a:r>
                        <a:rPr lang="en-GB" sz="1600" dirty="0" err="1" smtClean="0">
                          <a:latin typeface="Times New Roman" panose="02020603050405020304" pitchFamily="18" charset="0"/>
                          <a:cs typeface="Times New Roman" panose="02020603050405020304" pitchFamily="18" charset="0"/>
                        </a:rPr>
                        <a:t>Yogesh</a:t>
                      </a:r>
                      <a:r>
                        <a:rPr lang="en-GB" sz="1600" dirty="0" smtClean="0">
                          <a:latin typeface="Times New Roman" panose="02020603050405020304" pitchFamily="18" charset="0"/>
                          <a:cs typeface="Times New Roman" panose="02020603050405020304" pitchFamily="18" charset="0"/>
                        </a:rPr>
                        <a:t> </a:t>
                      </a:r>
                      <a:r>
                        <a:rPr lang="en-GB" sz="1600" dirty="0" err="1" smtClean="0">
                          <a:latin typeface="Times New Roman" panose="02020603050405020304" pitchFamily="18" charset="0"/>
                          <a:cs typeface="Times New Roman" panose="02020603050405020304" pitchFamily="18" charset="0"/>
                        </a:rPr>
                        <a:t>Gandge</a:t>
                      </a:r>
                      <a:r>
                        <a:rPr lang="en-GB" sz="1600" dirty="0" smtClean="0">
                          <a:latin typeface="Times New Roman" panose="02020603050405020304" pitchFamily="18" charset="0"/>
                          <a:cs typeface="Times New Roman" panose="02020603050405020304" pitchFamily="18" charset="0"/>
                        </a:rPr>
                        <a:t>, Sandhya, 2017 </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GB" sz="1600" dirty="0" smtClean="0">
                          <a:latin typeface="Times New Roman" panose="02020603050405020304" pitchFamily="18" charset="0"/>
                          <a:cs typeface="Times New Roman" panose="02020603050405020304" pitchFamily="18" charset="0"/>
                        </a:rPr>
                        <a:t>A Study on Various Data Mining Techniques for Crop Yield Prediction </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GB" sz="1600" dirty="0" smtClean="0">
                          <a:latin typeface="Times New Roman" panose="02020603050405020304" pitchFamily="18" charset="0"/>
                          <a:cs typeface="Times New Roman" panose="02020603050405020304" pitchFamily="18" charset="0"/>
                        </a:rPr>
                        <a:t>1. Attribute selection 2. Multiple Linear Regression 3. Decision Tree using ID3 4. SVM 5. Neural Networks 6. C4.5 8. K-means and KNN </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GB" sz="1600" dirty="0" smtClean="0">
                          <a:latin typeface="Times New Roman" panose="02020603050405020304" pitchFamily="18" charset="0"/>
                          <a:cs typeface="Times New Roman" panose="02020603050405020304" pitchFamily="18" charset="0"/>
                        </a:rPr>
                        <a:t>1. Selection of agricultural field 2. Selection of crop previously planted 3. Input from user 4. </a:t>
                      </a:r>
                      <a:r>
                        <a:rPr lang="en-GB" sz="1600" dirty="0" err="1" smtClean="0">
                          <a:latin typeface="Times New Roman" panose="02020603050405020304" pitchFamily="18" charset="0"/>
                          <a:cs typeface="Times New Roman" panose="02020603050405020304" pitchFamily="18" charset="0"/>
                        </a:rPr>
                        <a:t>Preprocess</a:t>
                      </a:r>
                      <a:r>
                        <a:rPr lang="en-GB" sz="1600" dirty="0" smtClean="0">
                          <a:latin typeface="Times New Roman" panose="02020603050405020304" pitchFamily="18" charset="0"/>
                          <a:cs typeface="Times New Roman" panose="02020603050405020304" pitchFamily="18" charset="0"/>
                        </a:rPr>
                        <a:t> 5. Attribute Selection 6. Classification algorithm on data 7. Crop is recommended </a:t>
                      </a:r>
                      <a:endParaRPr lang="en-GB"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48849863"/>
                  </a:ext>
                </a:extLst>
              </a:tr>
              <a:tr h="1380392">
                <a:tc>
                  <a:txBody>
                    <a:bodyPr/>
                    <a:lstStyle/>
                    <a:p>
                      <a:r>
                        <a:rPr lang="en-GB" sz="1400" dirty="0" smtClean="0">
                          <a:latin typeface="Times New Roman" panose="02020603050405020304" pitchFamily="18" charset="0"/>
                          <a:cs typeface="Times New Roman" panose="02020603050405020304" pitchFamily="18" charset="0"/>
                        </a:rPr>
                        <a:t>5</a:t>
                      </a:r>
                      <a:endParaRPr lang="en-GB" sz="1400" dirty="0">
                        <a:latin typeface="Times New Roman" panose="02020603050405020304" pitchFamily="18" charset="0"/>
                        <a:cs typeface="Times New Roman" panose="02020603050405020304" pitchFamily="18" charset="0"/>
                      </a:endParaRPr>
                    </a:p>
                  </a:txBody>
                  <a:tcPr/>
                </a:tc>
                <a:tc>
                  <a:txBody>
                    <a:bodyPr/>
                    <a:lstStyle/>
                    <a:p>
                      <a:r>
                        <a:rPr lang="en-GB" sz="1600" dirty="0" err="1" smtClean="0">
                          <a:latin typeface="Times New Roman" panose="02020603050405020304" pitchFamily="18" charset="0"/>
                          <a:cs typeface="Times New Roman" panose="02020603050405020304" pitchFamily="18" charset="0"/>
                        </a:rPr>
                        <a:t>S.Pudumalar</a:t>
                      </a:r>
                      <a:r>
                        <a:rPr lang="en-GB" sz="1600" dirty="0" smtClean="0">
                          <a:latin typeface="Times New Roman" panose="02020603050405020304" pitchFamily="18" charset="0"/>
                          <a:cs typeface="Times New Roman" panose="02020603050405020304" pitchFamily="18" charset="0"/>
                        </a:rPr>
                        <a:t>, </a:t>
                      </a:r>
                      <a:r>
                        <a:rPr lang="en-GB" sz="1600" dirty="0" err="1" smtClean="0">
                          <a:latin typeface="Times New Roman" panose="02020603050405020304" pitchFamily="18" charset="0"/>
                          <a:cs typeface="Times New Roman" panose="02020603050405020304" pitchFamily="18" charset="0"/>
                        </a:rPr>
                        <a:t>E.Ramanujam</a:t>
                      </a:r>
                      <a:r>
                        <a:rPr lang="en-GB" sz="1600" dirty="0" smtClean="0">
                          <a:latin typeface="Times New Roman" panose="02020603050405020304" pitchFamily="18" charset="0"/>
                          <a:cs typeface="Times New Roman" panose="02020603050405020304" pitchFamily="18" charset="0"/>
                        </a:rPr>
                        <a:t>, 2016 </a:t>
                      </a:r>
                      <a:r>
                        <a:rPr lang="en-GB" sz="1600" dirty="0" err="1" smtClean="0">
                          <a:latin typeface="Times New Roman" panose="02020603050405020304" pitchFamily="18" charset="0"/>
                          <a:cs typeface="Times New Roman" panose="02020603050405020304" pitchFamily="18" charset="0"/>
                        </a:rPr>
                        <a:t>S.Pudumalar</a:t>
                      </a:r>
                      <a:r>
                        <a:rPr lang="en-GB" sz="1600" dirty="0" smtClean="0">
                          <a:latin typeface="Times New Roman" panose="02020603050405020304" pitchFamily="18" charset="0"/>
                          <a:cs typeface="Times New Roman" panose="02020603050405020304" pitchFamily="18" charset="0"/>
                        </a:rPr>
                        <a:t>, </a:t>
                      </a:r>
                      <a:r>
                        <a:rPr lang="en-GB" sz="1600" dirty="0" err="1" smtClean="0">
                          <a:latin typeface="Times New Roman" panose="02020603050405020304" pitchFamily="18" charset="0"/>
                          <a:cs typeface="Times New Roman" panose="02020603050405020304" pitchFamily="18" charset="0"/>
                        </a:rPr>
                        <a:t>E.Ramanujam</a:t>
                      </a:r>
                      <a:r>
                        <a:rPr lang="en-GB" sz="1600" dirty="0" smtClean="0">
                          <a:latin typeface="Times New Roman" panose="02020603050405020304" pitchFamily="18" charset="0"/>
                          <a:cs typeface="Times New Roman" panose="02020603050405020304" pitchFamily="18" charset="0"/>
                        </a:rPr>
                        <a:t>, 2016 </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GB" sz="1600" dirty="0" smtClean="0">
                          <a:latin typeface="Times New Roman" panose="02020603050405020304" pitchFamily="18" charset="0"/>
                          <a:cs typeface="Times New Roman" panose="02020603050405020304" pitchFamily="18" charset="0"/>
                        </a:rPr>
                        <a:t>Crop Recommendation System for Precision Agriculture Crop Recommendation System for Precision Agriculture </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GB" sz="1600" dirty="0" smtClean="0">
                          <a:latin typeface="Times New Roman" panose="02020603050405020304" pitchFamily="18" charset="0"/>
                          <a:cs typeface="Times New Roman" panose="02020603050405020304" pitchFamily="18" charset="0"/>
                        </a:rPr>
                        <a:t>1. Random tree 2. CHAID 3. KNN 4. Naïve Bayes 5. WEKA tool</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GB" sz="1600" dirty="0" smtClean="0">
                          <a:latin typeface="Times New Roman" panose="02020603050405020304" pitchFamily="18" charset="0"/>
                          <a:cs typeface="Times New Roman" panose="02020603050405020304" pitchFamily="18" charset="0"/>
                        </a:rPr>
                        <a:t>1. Pre-processing of data 2. Handling missing and out-</a:t>
                      </a:r>
                      <a:r>
                        <a:rPr lang="en-GB" sz="1600" dirty="0" err="1" smtClean="0">
                          <a:latin typeface="Times New Roman" panose="02020603050405020304" pitchFamily="18" charset="0"/>
                          <a:cs typeface="Times New Roman" panose="02020603050405020304" pitchFamily="18" charset="0"/>
                        </a:rPr>
                        <a:t>ofrange</a:t>
                      </a:r>
                      <a:r>
                        <a:rPr lang="en-GB" sz="1600" dirty="0" smtClean="0">
                          <a:latin typeface="Times New Roman" panose="02020603050405020304" pitchFamily="18" charset="0"/>
                          <a:cs typeface="Times New Roman" panose="02020603050405020304" pitchFamily="18" charset="0"/>
                        </a:rPr>
                        <a:t> values 3. Feature extraction 4. Ensemble model to get higher accuracy 5. Rule generation </a:t>
                      </a:r>
                      <a:endParaRPr lang="en-GB"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40153498"/>
                  </a:ext>
                </a:extLst>
              </a:tr>
            </a:tbl>
          </a:graphicData>
        </a:graphic>
      </p:graphicFrame>
    </p:spTree>
    <p:extLst>
      <p:ext uri="{BB962C8B-B14F-4D97-AF65-F5344CB8AC3E}">
        <p14:creationId xmlns:p14="http://schemas.microsoft.com/office/powerpoint/2010/main" val="2984137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9" name="Rectangle 8">
            <a:extLst>
              <a:ext uri="{FF2B5EF4-FFF2-40B4-BE49-F238E27FC236}">
                <a16:creationId xmlns:a16="http://schemas.microsoft.com/office/drawing/2014/main" id="{A8157E75-B5B0-8A88-3787-8DC73D6488E0}"/>
              </a:ext>
            </a:extLst>
          </p:cNvPr>
          <p:cNvSpPr/>
          <p:nvPr/>
        </p:nvSpPr>
        <p:spPr>
          <a:xfrm>
            <a:off x="0" y="942459"/>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5366E0EA-9D0A-EB27-A255-76F4EDD9BAED}"/>
              </a:ext>
            </a:extLst>
          </p:cNvPr>
          <p:cNvSpPr txBox="1"/>
          <p:nvPr/>
        </p:nvSpPr>
        <p:spPr>
          <a:xfrm>
            <a:off x="438105" y="235722"/>
            <a:ext cx="8880365" cy="646331"/>
          </a:xfrm>
          <a:prstGeom prst="rect">
            <a:avLst/>
          </a:prstGeom>
          <a:noFill/>
        </p:spPr>
        <p:txBody>
          <a:bodyPr wrap="square">
            <a:spAutoFit/>
          </a:bodyPr>
          <a:lstStyle/>
          <a:p>
            <a:r>
              <a:rPr lang="en-IN" altLang="en-US" sz="3600" b="1" dirty="0">
                <a:latin typeface="Times New Roman" pitchFamily="18" charset="0"/>
                <a:cs typeface="Times New Roman" pitchFamily="18" charset="0"/>
              </a:rPr>
              <a:t>Introduction - Objectives</a:t>
            </a:r>
            <a:endParaRPr lang="en-IN" sz="3600" dirty="0"/>
          </a:p>
        </p:txBody>
      </p:sp>
      <p:sp>
        <p:nvSpPr>
          <p:cNvPr id="3" name="Google Shape;86;p2">
            <a:extLst>
              <a:ext uri="{FF2B5EF4-FFF2-40B4-BE49-F238E27FC236}">
                <a16:creationId xmlns:a16="http://schemas.microsoft.com/office/drawing/2014/main" id="{FECC6C3C-5B98-4713-B125-0271AB049CF7}"/>
              </a:ext>
            </a:extLst>
          </p:cNvPr>
          <p:cNvSpPr txBox="1">
            <a:spLocks noGrp="1"/>
          </p:cNvSpPr>
          <p:nvPr>
            <p:ph type="ftr" idx="11"/>
          </p:nvPr>
        </p:nvSpPr>
        <p:spPr>
          <a:xfrm>
            <a:off x="4878288" y="6325451"/>
            <a:ext cx="7077740" cy="305829"/>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&amp; </a:t>
            </a:r>
            <a:r>
              <a:rPr lang="en-US" sz="1800" i="0" dirty="0" smtClean="0">
                <a:solidFill>
                  <a:schemeClr val="tx1"/>
                </a:solidFill>
                <a:latin typeface="Times New Roman" panose="02020603050405020304" pitchFamily="18" charset="0"/>
                <a:ea typeface="+mn-ea"/>
                <a:cs typeface="Times New Roman" panose="02020603050405020304" pitchFamily="18" charset="0"/>
              </a:rPr>
              <a:t>Management</a:t>
            </a:r>
            <a:endParaRPr lang="en-US" sz="1800" i="0" dirty="0">
              <a:solidFill>
                <a:schemeClr val="tx1"/>
              </a:solidFill>
              <a:latin typeface="Times New Roman" panose="02020603050405020304" pitchFamily="18" charset="0"/>
              <a:ea typeface="+mn-ea"/>
              <a:cs typeface="Times New Roman" panose="02020603050405020304" pitchFamily="18" charset="0"/>
            </a:endParaRPr>
          </a:p>
        </p:txBody>
      </p:sp>
      <p:sp>
        <p:nvSpPr>
          <p:cNvPr id="4" name="Rectangle 3"/>
          <p:cNvSpPr/>
          <p:nvPr/>
        </p:nvSpPr>
        <p:spPr>
          <a:xfrm>
            <a:off x="438105" y="1143000"/>
            <a:ext cx="11299626" cy="4832092"/>
          </a:xfrm>
          <a:prstGeom prst="rect">
            <a:avLst/>
          </a:prstGeom>
        </p:spPr>
        <p:txBody>
          <a:bodyPr wrap="square">
            <a:spAutoFit/>
          </a:bodyPr>
          <a:lstStyle/>
          <a:p>
            <a:pPr marL="342900" indent="-342900">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Maximize Yield and Profitability: </a:t>
            </a:r>
            <a:endParaRPr lang="en-GB" sz="2800" dirty="0" smtClean="0">
              <a:latin typeface="Times New Roman" panose="02020603050405020304" pitchFamily="18" charset="0"/>
              <a:cs typeface="Times New Roman" panose="02020603050405020304" pitchFamily="18" charset="0"/>
            </a:endParaRPr>
          </a:p>
          <a:p>
            <a:r>
              <a:rPr lang="en-GB" sz="2800" dirty="0" smtClean="0">
                <a:latin typeface="Times New Roman" panose="02020603050405020304" pitchFamily="18" charset="0"/>
                <a:cs typeface="Times New Roman" panose="02020603050405020304" pitchFamily="18" charset="0"/>
              </a:rPr>
              <a:t>	Identify </a:t>
            </a:r>
            <a:r>
              <a:rPr lang="en-GB" sz="2800" dirty="0">
                <a:latin typeface="Times New Roman" panose="02020603050405020304" pitchFamily="18" charset="0"/>
                <a:cs typeface="Times New Roman" panose="02020603050405020304" pitchFamily="18" charset="0"/>
              </a:rPr>
              <a:t>crops suited to local conditions for higher yields and </a:t>
            </a:r>
            <a:r>
              <a:rPr lang="en-GB" sz="2800" dirty="0" smtClean="0">
                <a:latin typeface="Times New Roman" panose="02020603050405020304" pitchFamily="18" charset="0"/>
                <a:cs typeface="Times New Roman" panose="02020603050405020304" pitchFamily="18" charset="0"/>
              </a:rPr>
              <a:t>	profitability</a:t>
            </a:r>
            <a:r>
              <a:rPr lang="en-GB" sz="28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GB" sz="2800" dirty="0" smtClean="0">
                <a:latin typeface="Times New Roman" panose="02020603050405020304" pitchFamily="18" charset="0"/>
                <a:cs typeface="Times New Roman" panose="02020603050405020304" pitchFamily="18" charset="0"/>
              </a:rPr>
              <a:t>Sustainable </a:t>
            </a:r>
            <a:r>
              <a:rPr lang="en-GB" sz="2800" dirty="0">
                <a:latin typeface="Times New Roman" panose="02020603050405020304" pitchFamily="18" charset="0"/>
                <a:cs typeface="Times New Roman" panose="02020603050405020304" pitchFamily="18" charset="0"/>
              </a:rPr>
              <a:t>Agriculture: </a:t>
            </a:r>
            <a:endParaRPr lang="en-GB" sz="2800" dirty="0" smtClean="0">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	</a:t>
            </a:r>
            <a:r>
              <a:rPr lang="en-GB" sz="2800" dirty="0" smtClean="0">
                <a:latin typeface="Times New Roman" panose="02020603050405020304" pitchFamily="18" charset="0"/>
                <a:cs typeface="Times New Roman" panose="02020603050405020304" pitchFamily="18" charset="0"/>
              </a:rPr>
              <a:t>Promote </a:t>
            </a:r>
            <a:r>
              <a:rPr lang="en-GB" sz="2800" dirty="0">
                <a:latin typeface="Times New Roman" panose="02020603050405020304" pitchFamily="18" charset="0"/>
                <a:cs typeface="Times New Roman" panose="02020603050405020304" pitchFamily="18" charset="0"/>
              </a:rPr>
              <a:t>eco-friendly practices and long-term soil health. </a:t>
            </a:r>
          </a:p>
          <a:p>
            <a:pPr marL="342900" indent="-342900">
              <a:buFont typeface="Arial" panose="020B0604020202020204" pitchFamily="34" charset="0"/>
              <a:buChar char="•"/>
            </a:pPr>
            <a:r>
              <a:rPr lang="en-GB" sz="2800" dirty="0" smtClean="0">
                <a:latin typeface="Times New Roman" panose="02020603050405020304" pitchFamily="18" charset="0"/>
                <a:cs typeface="Times New Roman" panose="02020603050405020304" pitchFamily="18" charset="0"/>
              </a:rPr>
              <a:t>Resource </a:t>
            </a:r>
            <a:r>
              <a:rPr lang="en-GB" sz="2800" dirty="0">
                <a:latin typeface="Times New Roman" panose="02020603050405020304" pitchFamily="18" charset="0"/>
                <a:cs typeface="Times New Roman" panose="02020603050405020304" pitchFamily="18" charset="0"/>
              </a:rPr>
              <a:t>Optimization: </a:t>
            </a:r>
            <a:endParaRPr lang="en-GB" sz="2800" dirty="0" smtClean="0">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 </a:t>
            </a:r>
            <a:r>
              <a:rPr lang="en-GB" sz="2800" dirty="0" smtClean="0">
                <a:latin typeface="Times New Roman" panose="02020603050405020304" pitchFamily="18" charset="0"/>
                <a:cs typeface="Times New Roman" panose="02020603050405020304" pitchFamily="18" charset="0"/>
              </a:rPr>
              <a:t>  	Optimize </a:t>
            </a:r>
            <a:r>
              <a:rPr lang="en-GB" sz="2800" dirty="0">
                <a:latin typeface="Times New Roman" panose="02020603050405020304" pitchFamily="18" charset="0"/>
                <a:cs typeface="Times New Roman" panose="02020603050405020304" pitchFamily="18" charset="0"/>
              </a:rPr>
              <a:t>water, fertilizer, and pesticide use for efficient resource </a:t>
            </a:r>
            <a:r>
              <a:rPr lang="en-GB" sz="2800" dirty="0" smtClean="0">
                <a:latin typeface="Times New Roman" panose="02020603050405020304" pitchFamily="18" charset="0"/>
                <a:cs typeface="Times New Roman" panose="02020603050405020304" pitchFamily="18" charset="0"/>
              </a:rPr>
              <a:t>	management</a:t>
            </a:r>
            <a:r>
              <a:rPr lang="en-GB" sz="28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GB" sz="2800" dirty="0" smtClean="0">
                <a:latin typeface="Times New Roman" panose="02020603050405020304" pitchFamily="18" charset="0"/>
                <a:cs typeface="Times New Roman" panose="02020603050405020304" pitchFamily="18" charset="0"/>
              </a:rPr>
              <a:t>Risk </a:t>
            </a:r>
            <a:r>
              <a:rPr lang="en-GB" sz="2800" dirty="0">
                <a:latin typeface="Times New Roman" panose="02020603050405020304" pitchFamily="18" charset="0"/>
                <a:cs typeface="Times New Roman" panose="02020603050405020304" pitchFamily="18" charset="0"/>
              </a:rPr>
              <a:t>Mitigation: </a:t>
            </a:r>
            <a:endParaRPr lang="en-GB" sz="2800" dirty="0" smtClean="0">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	</a:t>
            </a:r>
            <a:r>
              <a:rPr lang="en-GB" sz="2800" dirty="0" smtClean="0">
                <a:latin typeface="Times New Roman" panose="02020603050405020304" pitchFamily="18" charset="0"/>
                <a:cs typeface="Times New Roman" panose="02020603050405020304" pitchFamily="18" charset="0"/>
              </a:rPr>
              <a:t>Diversify </a:t>
            </a:r>
            <a:r>
              <a:rPr lang="en-GB" sz="2800" dirty="0">
                <a:latin typeface="Times New Roman" panose="02020603050405020304" pitchFamily="18" charset="0"/>
                <a:cs typeface="Times New Roman" panose="02020603050405020304" pitchFamily="18" charset="0"/>
              </a:rPr>
              <a:t>crop recommendations to reduce weather and disease-related </a:t>
            </a:r>
            <a:r>
              <a:rPr lang="en-GB" sz="2800" dirty="0" smtClean="0">
                <a:latin typeface="Times New Roman" panose="02020603050405020304" pitchFamily="18" charset="0"/>
                <a:cs typeface="Times New Roman" panose="02020603050405020304" pitchFamily="18" charset="0"/>
              </a:rPr>
              <a:t>	risks</a:t>
            </a:r>
            <a:r>
              <a:rPr lang="en-GB"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078839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9" name="Rectangle 8">
            <a:extLst>
              <a:ext uri="{FF2B5EF4-FFF2-40B4-BE49-F238E27FC236}">
                <a16:creationId xmlns:a16="http://schemas.microsoft.com/office/drawing/2014/main" id="{A8157E75-B5B0-8A88-3787-8DC73D6488E0}"/>
              </a:ext>
            </a:extLst>
          </p:cNvPr>
          <p:cNvSpPr/>
          <p:nvPr/>
        </p:nvSpPr>
        <p:spPr>
          <a:xfrm>
            <a:off x="0" y="942459"/>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5366E0EA-9D0A-EB27-A255-76F4EDD9BAED}"/>
              </a:ext>
            </a:extLst>
          </p:cNvPr>
          <p:cNvSpPr txBox="1"/>
          <p:nvPr/>
        </p:nvSpPr>
        <p:spPr>
          <a:xfrm>
            <a:off x="438105" y="235722"/>
            <a:ext cx="8880365" cy="646331"/>
          </a:xfrm>
          <a:prstGeom prst="rect">
            <a:avLst/>
          </a:prstGeom>
          <a:noFill/>
        </p:spPr>
        <p:txBody>
          <a:bodyPr wrap="square">
            <a:spAutoFit/>
          </a:bodyPr>
          <a:lstStyle/>
          <a:p>
            <a:r>
              <a:rPr lang="en-IN" altLang="en-US" sz="3600" b="1" dirty="0">
                <a:latin typeface="Times New Roman" pitchFamily="18" charset="0"/>
                <a:cs typeface="Times New Roman" pitchFamily="18" charset="0"/>
              </a:rPr>
              <a:t>Problem Statement</a:t>
            </a:r>
            <a:endParaRPr lang="en-IN" sz="3600" dirty="0"/>
          </a:p>
        </p:txBody>
      </p:sp>
      <p:sp>
        <p:nvSpPr>
          <p:cNvPr id="3" name="Google Shape;86;p2">
            <a:extLst>
              <a:ext uri="{FF2B5EF4-FFF2-40B4-BE49-F238E27FC236}">
                <a16:creationId xmlns:a16="http://schemas.microsoft.com/office/drawing/2014/main" id="{FECC6C3C-5B98-4713-B125-0271AB049CF7}"/>
              </a:ext>
            </a:extLst>
          </p:cNvPr>
          <p:cNvSpPr txBox="1">
            <a:spLocks noGrp="1"/>
          </p:cNvSpPr>
          <p:nvPr>
            <p:ph type="ftr" idx="11"/>
          </p:nvPr>
        </p:nvSpPr>
        <p:spPr>
          <a:xfrm>
            <a:off x="4878288" y="6325451"/>
            <a:ext cx="7077740" cy="521272"/>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&amp; Management</a:t>
            </a:r>
          </a:p>
          <a:p>
            <a:pPr marL="8926" algn="r"/>
            <a:endParaRPr sz="1400" i="0" dirty="0">
              <a:solidFill>
                <a:schemeClr val="tx1"/>
              </a:solidFill>
              <a:latin typeface="Times New Roman" panose="02020603050405020304" pitchFamily="18" charset="0"/>
              <a:ea typeface="+mn-ea"/>
              <a:cs typeface="Times New Roman" panose="02020603050405020304" pitchFamily="18" charset="0"/>
            </a:endParaRPr>
          </a:p>
        </p:txBody>
      </p:sp>
      <p:sp>
        <p:nvSpPr>
          <p:cNvPr id="4" name="Rectangle 3"/>
          <p:cNvSpPr/>
          <p:nvPr/>
        </p:nvSpPr>
        <p:spPr>
          <a:xfrm>
            <a:off x="501162" y="1239716"/>
            <a:ext cx="10814538" cy="1943099"/>
          </a:xfrm>
          <a:prstGeom prst="rect">
            <a:avLst/>
          </a:prstGeom>
        </p:spPr>
        <p:txBody>
          <a:bodyPr wrap="square">
            <a:spAutoFit/>
          </a:bodyPr>
          <a:lstStyle/>
          <a:p>
            <a:pPr lvl="0" algn="just">
              <a:spcBef>
                <a:spcPts val="1000"/>
              </a:spcBef>
            </a:pPr>
            <a:r>
              <a:rPr lang="en-GB" dirty="0">
                <a:latin typeface="Times New Roman" panose="02020603050405020304" pitchFamily="18" charset="0"/>
                <a:cs typeface="Times New Roman" panose="02020603050405020304" pitchFamily="18" charset="0"/>
              </a:rPr>
              <a:t>In most circumstances, a </a:t>
            </a:r>
            <a:r>
              <a:rPr lang="en-GB" b="1" dirty="0">
                <a:latin typeface="Times New Roman" panose="02020603050405020304" pitchFamily="18" charset="0"/>
                <a:cs typeface="Times New Roman" panose="02020603050405020304" pitchFamily="18" charset="0"/>
              </a:rPr>
              <a:t>farmer's decision</a:t>
            </a:r>
            <a:r>
              <a:rPr lang="en-GB" dirty="0">
                <a:latin typeface="Times New Roman" panose="02020603050405020304" pitchFamily="18" charset="0"/>
                <a:cs typeface="Times New Roman" panose="02020603050405020304" pitchFamily="18" charset="0"/>
              </a:rPr>
              <a:t> on which crop to cultivate is </a:t>
            </a:r>
            <a:r>
              <a:rPr lang="en-GB" b="1" dirty="0">
                <a:latin typeface="Times New Roman" panose="02020603050405020304" pitchFamily="18" charset="0"/>
                <a:cs typeface="Times New Roman" panose="02020603050405020304" pitchFamily="18" charset="0"/>
              </a:rPr>
              <a:t>impacted by</a:t>
            </a:r>
            <a:r>
              <a:rPr lang="en-GB" dirty="0">
                <a:latin typeface="Times New Roman" panose="02020603050405020304" pitchFamily="18" charset="0"/>
                <a:cs typeface="Times New Roman" panose="02020603050405020304" pitchFamily="18" charset="0"/>
              </a:rPr>
              <a:t> his </a:t>
            </a:r>
            <a:r>
              <a:rPr lang="en-GB" b="1" dirty="0">
                <a:latin typeface="Times New Roman" panose="02020603050405020304" pitchFamily="18" charset="0"/>
                <a:cs typeface="Times New Roman" panose="02020603050405020304" pitchFamily="18" charset="0"/>
              </a:rPr>
              <a:t>intuition</a:t>
            </a:r>
            <a:r>
              <a:rPr lang="en-GB" dirty="0">
                <a:latin typeface="Times New Roman" panose="02020603050405020304" pitchFamily="18" charset="0"/>
                <a:cs typeface="Times New Roman" panose="02020603050405020304" pitchFamily="18" charset="0"/>
              </a:rPr>
              <a:t> as well as </a:t>
            </a:r>
            <a:r>
              <a:rPr lang="en-GB" b="1" dirty="0">
                <a:latin typeface="Times New Roman" panose="02020603050405020304" pitchFamily="18" charset="0"/>
                <a:cs typeface="Times New Roman" panose="02020603050405020304" pitchFamily="18" charset="0"/>
              </a:rPr>
              <a:t>other irrelevant aspects</a:t>
            </a:r>
            <a:r>
              <a:rPr lang="en-GB" dirty="0">
                <a:latin typeface="Times New Roman" panose="02020603050405020304" pitchFamily="18" charset="0"/>
                <a:cs typeface="Times New Roman" panose="02020603050405020304" pitchFamily="18" charset="0"/>
              </a:rPr>
              <a:t> such as </a:t>
            </a:r>
            <a:r>
              <a:rPr lang="en-GB" b="1" dirty="0">
                <a:latin typeface="Times New Roman" panose="02020603050405020304" pitchFamily="18" charset="0"/>
                <a:cs typeface="Times New Roman" panose="02020603050405020304" pitchFamily="18" charset="0"/>
              </a:rPr>
              <a:t>generating fast profits</a:t>
            </a:r>
            <a:r>
              <a:rPr lang="en-GB" dirty="0">
                <a:latin typeface="Times New Roman" panose="02020603050405020304" pitchFamily="18" charset="0"/>
                <a:cs typeface="Times New Roman" panose="02020603050405020304" pitchFamily="18" charset="0"/>
              </a:rPr>
              <a:t>, being </a:t>
            </a:r>
            <a:r>
              <a:rPr lang="en-GB" b="1" dirty="0">
                <a:latin typeface="Times New Roman" panose="02020603050405020304" pitchFamily="18" charset="0"/>
                <a:cs typeface="Times New Roman" panose="02020603050405020304" pitchFamily="18" charset="0"/>
              </a:rPr>
              <a:t>oblivious of market demand</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overestimating the potential of a soil</a:t>
            </a:r>
            <a:r>
              <a:rPr lang="en-GB" dirty="0">
                <a:latin typeface="Times New Roman" panose="02020603050405020304" pitchFamily="18" charset="0"/>
                <a:cs typeface="Times New Roman" panose="02020603050405020304" pitchFamily="18" charset="0"/>
              </a:rPr>
              <a:t>, and so on. </a:t>
            </a:r>
          </a:p>
          <a:p>
            <a:pPr lvl="0">
              <a:spcBef>
                <a:spcPts val="1000"/>
              </a:spcBef>
            </a:pPr>
            <a:r>
              <a:rPr lang="en-GB" dirty="0" smtClean="0">
                <a:latin typeface="Times New Roman" panose="02020603050405020304" pitchFamily="18" charset="0"/>
                <a:cs typeface="Times New Roman" panose="02020603050405020304" pitchFamily="18" charset="0"/>
              </a:rPr>
              <a:t>The </a:t>
            </a:r>
            <a:r>
              <a:rPr lang="en-GB" dirty="0">
                <a:latin typeface="Times New Roman" panose="02020603050405020304" pitchFamily="18" charset="0"/>
                <a:cs typeface="Times New Roman" panose="02020603050405020304" pitchFamily="18" charset="0"/>
              </a:rPr>
              <a:t>farmer's unwise decision could put his family's financial status under severe strain. Perhaps this will lead to debt, which is one of the numerous contributing factors to the </a:t>
            </a:r>
            <a:r>
              <a:rPr lang="en-GB" b="1" dirty="0">
                <a:latin typeface="Times New Roman" panose="02020603050405020304" pitchFamily="18" charset="0"/>
                <a:cs typeface="Times New Roman" panose="02020603050405020304" pitchFamily="18" charset="0"/>
              </a:rPr>
              <a:t>significant number of farmer suicides</a:t>
            </a:r>
            <a:r>
              <a:rPr lang="en-GB" dirty="0">
                <a:latin typeface="Times New Roman" panose="02020603050405020304" pitchFamily="18" charset="0"/>
                <a:cs typeface="Times New Roman" panose="02020603050405020304" pitchFamily="18" charset="0"/>
              </a:rPr>
              <a:t> and </a:t>
            </a:r>
            <a:r>
              <a:rPr lang="en-GB" b="1" dirty="0">
                <a:latin typeface="Times New Roman" panose="02020603050405020304" pitchFamily="18" charset="0"/>
                <a:cs typeface="Times New Roman" panose="02020603050405020304" pitchFamily="18" charset="0"/>
              </a:rPr>
              <a:t>decline in the number of </a:t>
            </a:r>
            <a:r>
              <a:rPr lang="en-GB" b="1" dirty="0" smtClean="0">
                <a:latin typeface="Times New Roman" panose="02020603050405020304" pitchFamily="18" charset="0"/>
                <a:cs typeface="Times New Roman" panose="02020603050405020304" pitchFamily="18" charset="0"/>
              </a:rPr>
              <a:t>farmers.</a:t>
            </a:r>
            <a:endParaRPr lang="en-GB" b="1" dirty="0">
              <a:latin typeface="Times New Roman" panose="02020603050405020304" pitchFamily="18" charset="0"/>
              <a:cs typeface="Times New Roman" panose="02020603050405020304" pitchFamily="18" charset="0"/>
            </a:endParaRPr>
          </a:p>
        </p:txBody>
      </p:sp>
      <p:sp>
        <p:nvSpPr>
          <p:cNvPr id="5" name="Rectangle 4"/>
          <p:cNvSpPr/>
          <p:nvPr/>
        </p:nvSpPr>
        <p:spPr>
          <a:xfrm>
            <a:off x="501162" y="3751042"/>
            <a:ext cx="10964007" cy="2031325"/>
          </a:xfrm>
          <a:prstGeom prst="rect">
            <a:avLst/>
          </a:prstGeom>
        </p:spPr>
        <p:txBody>
          <a:bodyPr wrap="square">
            <a:spAutoFit/>
          </a:bodyPr>
          <a:lstStyle/>
          <a:p>
            <a:pPr lvl="0" algn="just">
              <a:buClr>
                <a:schemeClr val="dk1"/>
              </a:buClr>
              <a:buSzPts val="1100"/>
            </a:pPr>
            <a:r>
              <a:rPr lang="en-GB" dirty="0">
                <a:latin typeface="Times New Roman" panose="02020603050405020304" pitchFamily="18" charset="0"/>
                <a:ea typeface="Gill Sans"/>
                <a:cs typeface="Times New Roman" panose="02020603050405020304" pitchFamily="18" charset="0"/>
                <a:sym typeface="Gill Sans"/>
              </a:rPr>
              <a:t>We propose an </a:t>
            </a:r>
            <a:r>
              <a:rPr lang="en-GB" b="1" dirty="0">
                <a:latin typeface="Times New Roman" panose="02020603050405020304" pitchFamily="18" charset="0"/>
                <a:ea typeface="Gill Sans"/>
                <a:cs typeface="Times New Roman" panose="02020603050405020304" pitchFamily="18" charset="0"/>
                <a:sym typeface="Gill Sans"/>
              </a:rPr>
              <a:t>Intelligent Crop Recommendation and Yield prediction system</a:t>
            </a:r>
            <a:r>
              <a:rPr lang="en-GB" dirty="0">
                <a:latin typeface="Times New Roman" panose="02020603050405020304" pitchFamily="18" charset="0"/>
                <a:ea typeface="Gill Sans"/>
                <a:cs typeface="Times New Roman" panose="02020603050405020304" pitchFamily="18" charset="0"/>
                <a:sym typeface="Gill Sans"/>
              </a:rPr>
              <a:t> using Machine Learning that </a:t>
            </a:r>
            <a:r>
              <a:rPr lang="en-GB" b="1" dirty="0">
                <a:latin typeface="Times New Roman" panose="02020603050405020304" pitchFamily="18" charset="0"/>
                <a:ea typeface="Gill Sans"/>
                <a:cs typeface="Times New Roman" panose="02020603050405020304" pitchFamily="18" charset="0"/>
                <a:sym typeface="Gill Sans"/>
              </a:rPr>
              <a:t>predicts crop suitability</a:t>
            </a:r>
            <a:r>
              <a:rPr lang="en-GB" dirty="0">
                <a:latin typeface="Times New Roman" panose="02020603050405020304" pitchFamily="18" charset="0"/>
                <a:ea typeface="Gill Sans"/>
                <a:cs typeface="Times New Roman" panose="02020603050405020304" pitchFamily="18" charset="0"/>
                <a:sym typeface="Gill Sans"/>
              </a:rPr>
              <a:t> by factoring all relevant data such as temperature, rainfall, location, and soil condition. </a:t>
            </a:r>
          </a:p>
          <a:p>
            <a:pPr lvl="0" algn="just">
              <a:buClr>
                <a:schemeClr val="dk1"/>
              </a:buClr>
              <a:buSzPts val="1100"/>
            </a:pPr>
            <a:r>
              <a:rPr lang="en-GB" dirty="0">
                <a:latin typeface="Times New Roman" panose="02020603050405020304" pitchFamily="18" charset="0"/>
                <a:ea typeface="Gill Sans"/>
                <a:cs typeface="Times New Roman" panose="02020603050405020304" pitchFamily="18" charset="0"/>
                <a:sym typeface="Gill Sans"/>
              </a:rPr>
              <a:t>The </a:t>
            </a:r>
            <a:r>
              <a:rPr lang="en-GB" b="1" dirty="0">
                <a:latin typeface="Times New Roman" panose="02020603050405020304" pitchFamily="18" charset="0"/>
                <a:ea typeface="Gill Sans"/>
                <a:cs typeface="Times New Roman" panose="02020603050405020304" pitchFamily="18" charset="0"/>
                <a:sym typeface="Gill Sans"/>
              </a:rPr>
              <a:t>Yield is predicted </a:t>
            </a:r>
            <a:r>
              <a:rPr lang="en-GB" dirty="0">
                <a:latin typeface="Times New Roman" panose="02020603050405020304" pitchFamily="18" charset="0"/>
                <a:ea typeface="Gill Sans"/>
                <a:cs typeface="Times New Roman" panose="02020603050405020304" pitchFamily="18" charset="0"/>
                <a:sym typeface="Gill Sans"/>
              </a:rPr>
              <a:t>based on the parameters of area of land available, agricultural season and the past observations of yield prediction</a:t>
            </a:r>
          </a:p>
          <a:p>
            <a:pPr lvl="0" algn="just">
              <a:buClr>
                <a:schemeClr val="dk1"/>
              </a:buClr>
              <a:buSzPts val="1100"/>
            </a:pPr>
            <a:endParaRPr lang="en-GB" dirty="0">
              <a:latin typeface="Times New Roman" panose="02020603050405020304" pitchFamily="18" charset="0"/>
              <a:ea typeface="Gill Sans"/>
              <a:cs typeface="Times New Roman" panose="02020603050405020304" pitchFamily="18" charset="0"/>
              <a:sym typeface="Gill Sans"/>
            </a:endParaRPr>
          </a:p>
          <a:p>
            <a:pPr lvl="0" algn="just">
              <a:buClr>
                <a:schemeClr val="dk1"/>
              </a:buClr>
              <a:buSzPts val="1100"/>
            </a:pPr>
            <a:r>
              <a:rPr lang="en-GB" dirty="0">
                <a:latin typeface="Times New Roman" panose="02020603050405020304" pitchFamily="18" charset="0"/>
                <a:ea typeface="Gill Sans"/>
                <a:cs typeface="Times New Roman" panose="02020603050405020304" pitchFamily="18" charset="0"/>
                <a:sym typeface="Gill Sans"/>
              </a:rPr>
              <a:t>This system is primarily concerned with performing Agro Consultants principal role, which is to provide crop recommendations to farmer and the expected yield for that crop</a:t>
            </a:r>
            <a:r>
              <a:rPr lang="en-GB" dirty="0">
                <a:latin typeface="Gill Sans"/>
                <a:ea typeface="Gill Sans"/>
                <a:cs typeface="Gill Sans"/>
                <a:sym typeface="Gill Sans"/>
              </a:rPr>
              <a:t>.</a:t>
            </a:r>
            <a:endParaRPr lang="en-GB" sz="2000" dirty="0">
              <a:solidFill>
                <a:schemeClr val="dk1"/>
              </a:solidFill>
              <a:latin typeface="Gill Sans"/>
              <a:ea typeface="Gill Sans"/>
              <a:cs typeface="Gill Sans"/>
              <a:sym typeface="Gill Sans"/>
            </a:endParaRPr>
          </a:p>
        </p:txBody>
      </p:sp>
      <p:sp>
        <p:nvSpPr>
          <p:cNvPr id="6" name="TextBox 5"/>
          <p:cNvSpPr txBox="1"/>
          <p:nvPr/>
        </p:nvSpPr>
        <p:spPr>
          <a:xfrm>
            <a:off x="501162" y="3282262"/>
            <a:ext cx="3103684" cy="461665"/>
          </a:xfrm>
          <a:prstGeom prst="rect">
            <a:avLst/>
          </a:prstGeom>
          <a:noFill/>
        </p:spPr>
        <p:txBody>
          <a:bodyPr wrap="square" rtlCol="0">
            <a:spAutoFit/>
          </a:bodyPr>
          <a:lstStyle/>
          <a:p>
            <a:r>
              <a:rPr lang="en-GB" sz="2400" b="1" dirty="0" smtClean="0">
                <a:latin typeface="Times New Roman" panose="02020603050405020304" pitchFamily="18" charset="0"/>
                <a:cs typeface="Times New Roman" panose="02020603050405020304" pitchFamily="18" charset="0"/>
              </a:rPr>
              <a:t>Solution</a:t>
            </a:r>
            <a:endParaRPr lang="en-GB"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8580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9" name="Rectangle 8">
            <a:extLst>
              <a:ext uri="{FF2B5EF4-FFF2-40B4-BE49-F238E27FC236}">
                <a16:creationId xmlns:a16="http://schemas.microsoft.com/office/drawing/2014/main" id="{A8157E75-B5B0-8A88-3787-8DC73D6488E0}"/>
              </a:ext>
            </a:extLst>
          </p:cNvPr>
          <p:cNvSpPr/>
          <p:nvPr/>
        </p:nvSpPr>
        <p:spPr>
          <a:xfrm>
            <a:off x="0" y="942459"/>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5366E0EA-9D0A-EB27-A255-76F4EDD9BAED}"/>
              </a:ext>
            </a:extLst>
          </p:cNvPr>
          <p:cNvSpPr txBox="1"/>
          <p:nvPr/>
        </p:nvSpPr>
        <p:spPr>
          <a:xfrm>
            <a:off x="438105" y="235722"/>
            <a:ext cx="8880365" cy="646331"/>
          </a:xfrm>
          <a:prstGeom prst="rect">
            <a:avLst/>
          </a:prstGeom>
          <a:noFill/>
        </p:spPr>
        <p:txBody>
          <a:bodyPr wrap="square">
            <a:spAutoFit/>
          </a:bodyPr>
          <a:lstStyle/>
          <a:p>
            <a:r>
              <a:rPr lang="en-IN" altLang="en-US" sz="3600" b="1" dirty="0">
                <a:latin typeface="Times New Roman" pitchFamily="18" charset="0"/>
                <a:cs typeface="Times New Roman" pitchFamily="18" charset="0"/>
              </a:rPr>
              <a:t>Methods</a:t>
            </a:r>
            <a:endParaRPr lang="en-IN" sz="3600" dirty="0"/>
          </a:p>
        </p:txBody>
      </p:sp>
      <p:sp>
        <p:nvSpPr>
          <p:cNvPr id="3" name="Google Shape;86;p2">
            <a:extLst>
              <a:ext uri="{FF2B5EF4-FFF2-40B4-BE49-F238E27FC236}">
                <a16:creationId xmlns:a16="http://schemas.microsoft.com/office/drawing/2014/main" id="{FECC6C3C-5B98-4713-B125-0271AB049CF7}"/>
              </a:ext>
            </a:extLst>
          </p:cNvPr>
          <p:cNvSpPr txBox="1">
            <a:spLocks noGrp="1"/>
          </p:cNvSpPr>
          <p:nvPr>
            <p:ph type="ftr" idx="11"/>
          </p:nvPr>
        </p:nvSpPr>
        <p:spPr>
          <a:xfrm>
            <a:off x="4878288" y="6325451"/>
            <a:ext cx="7077740" cy="305829"/>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&amp; </a:t>
            </a:r>
            <a:r>
              <a:rPr lang="en-US" sz="1800" i="0" dirty="0" smtClean="0">
                <a:solidFill>
                  <a:schemeClr val="tx1"/>
                </a:solidFill>
                <a:latin typeface="Times New Roman" panose="02020603050405020304" pitchFamily="18" charset="0"/>
                <a:ea typeface="+mn-ea"/>
                <a:cs typeface="Times New Roman" panose="02020603050405020304" pitchFamily="18" charset="0"/>
              </a:rPr>
              <a:t>Management</a:t>
            </a:r>
            <a:endParaRPr lang="en-US" sz="1800" i="0" dirty="0">
              <a:solidFill>
                <a:schemeClr val="tx1"/>
              </a:solidFill>
              <a:latin typeface="Times New Roman" panose="02020603050405020304" pitchFamily="18" charset="0"/>
              <a:ea typeface="+mn-ea"/>
              <a:cs typeface="Times New Roman" panose="02020603050405020304" pitchFamily="18" charset="0"/>
            </a:endParaRPr>
          </a:p>
        </p:txBody>
      </p:sp>
      <p:sp>
        <p:nvSpPr>
          <p:cNvPr id="4" name="Rectangle 3"/>
          <p:cNvSpPr/>
          <p:nvPr/>
        </p:nvSpPr>
        <p:spPr>
          <a:xfrm>
            <a:off x="3048000" y="2690336"/>
            <a:ext cx="6096000" cy="369332"/>
          </a:xfrm>
          <a:prstGeom prst="rect">
            <a:avLst/>
          </a:prstGeom>
        </p:spPr>
        <p:txBody>
          <a:bodyPr>
            <a:spAutoFit/>
          </a:bodyPr>
          <a:lstStyle/>
          <a:p>
            <a:pPr lvl="0"/>
            <a:r>
              <a:rPr lang="en-GB" dirty="0" smtClean="0">
                <a:solidFill>
                  <a:schemeClr val="dk1"/>
                </a:solidFill>
                <a:latin typeface="Gill Sans"/>
                <a:ea typeface="Gill Sans"/>
                <a:cs typeface="Gill Sans"/>
                <a:sym typeface="Gill Sans"/>
              </a:rPr>
              <a:t>.</a:t>
            </a:r>
            <a:endParaRPr lang="en-GB" dirty="0"/>
          </a:p>
        </p:txBody>
      </p:sp>
      <p:sp>
        <p:nvSpPr>
          <p:cNvPr id="5" name="Rectangle 4"/>
          <p:cNvSpPr/>
          <p:nvPr/>
        </p:nvSpPr>
        <p:spPr>
          <a:xfrm>
            <a:off x="230624" y="1536174"/>
            <a:ext cx="7631723" cy="2308324"/>
          </a:xfrm>
          <a:prstGeom prst="rect">
            <a:avLst/>
          </a:prstGeom>
        </p:spPr>
        <p:txBody>
          <a:bodyPr wrap="square">
            <a:spAutoFit/>
          </a:bodyPr>
          <a:lstStyle/>
          <a:p>
            <a:pPr marL="914400" lvl="1" indent="-457200">
              <a:lnSpc>
                <a:spcPct val="150000"/>
              </a:lnSpc>
              <a:buFont typeface="Arial" panose="020B0604020202020204" pitchFamily="34" charset="0"/>
              <a:buChar char="•"/>
              <a:defRPr/>
            </a:pPr>
            <a:r>
              <a:rPr lang="en-IN" sz="3200" b="1" dirty="0">
                <a:solidFill>
                  <a:srgbClr val="0D0D0D"/>
                </a:solidFill>
                <a:highlight>
                  <a:srgbClr val="FFFFFF"/>
                </a:highlight>
                <a:latin typeface="Times New Roman" panose="02020603050405020304" pitchFamily="18" charset="0"/>
                <a:cs typeface="Times New Roman" panose="02020603050405020304" pitchFamily="18" charset="0"/>
              </a:rPr>
              <a:t>Design/Approach:</a:t>
            </a:r>
          </a:p>
          <a:p>
            <a:pPr marL="914400" lvl="1" indent="-457200">
              <a:lnSpc>
                <a:spcPct val="150000"/>
              </a:lnSpc>
              <a:buFont typeface="Arial" panose="020B0604020202020204" pitchFamily="34" charset="0"/>
              <a:buChar char="•"/>
              <a:defRPr/>
            </a:pPr>
            <a:r>
              <a:rPr lang="en-IN" sz="3200" b="1" dirty="0">
                <a:solidFill>
                  <a:srgbClr val="0D0D0D"/>
                </a:solidFill>
                <a:highlight>
                  <a:srgbClr val="FFFFFF"/>
                </a:highlight>
                <a:latin typeface="Times New Roman" panose="02020603050405020304" pitchFamily="18" charset="0"/>
                <a:cs typeface="Times New Roman" panose="02020603050405020304" pitchFamily="18" charset="0"/>
              </a:rPr>
              <a:t>Data Collection:</a:t>
            </a:r>
            <a:r>
              <a:rPr lang="en-IN" sz="3200" dirty="0">
                <a:solidFill>
                  <a:srgbClr val="0D0D0D"/>
                </a:solidFill>
                <a:highlight>
                  <a:srgbClr val="FFFFFF"/>
                </a:highlight>
                <a:latin typeface="Times New Roman" panose="02020603050405020304" pitchFamily="18" charset="0"/>
                <a:cs typeface="Times New Roman" panose="02020603050405020304" pitchFamily="18" charset="0"/>
              </a:rPr>
              <a:t> </a:t>
            </a:r>
          </a:p>
          <a:p>
            <a:pPr marL="914400" lvl="1" indent="-457200">
              <a:lnSpc>
                <a:spcPct val="150000"/>
              </a:lnSpc>
              <a:buFont typeface="Arial" panose="020B0604020202020204" pitchFamily="34" charset="0"/>
              <a:buChar char="•"/>
              <a:defRPr/>
            </a:pPr>
            <a:r>
              <a:rPr lang="en-IN" sz="3200" b="1" dirty="0">
                <a:solidFill>
                  <a:srgbClr val="0D0D0D"/>
                </a:solidFill>
                <a:highlight>
                  <a:srgbClr val="FFFFFF"/>
                </a:highlight>
                <a:latin typeface="Times New Roman" panose="02020603050405020304" pitchFamily="18" charset="0"/>
                <a:cs typeface="Times New Roman" panose="02020603050405020304" pitchFamily="18" charset="0"/>
              </a:rPr>
              <a:t>Analysis:</a:t>
            </a:r>
            <a:r>
              <a:rPr lang="en-IN" sz="3200" dirty="0">
                <a:solidFill>
                  <a:srgbClr val="0D0D0D"/>
                </a:solidFill>
                <a:highlight>
                  <a:srgbClr val="FFFFFF"/>
                </a:highligh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020310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71879"/>
            <a:ext cx="12192188" cy="6786121"/>
            <a:chOff x="-514" y="85090"/>
            <a:chExt cx="17348468" cy="9656086"/>
          </a:xfrm>
        </p:grpSpPr>
        <p:pic>
          <p:nvPicPr>
            <p:cNvPr id="81" name="Google Shape;81;p2"/>
            <p:cNvPicPr preferRelativeResize="0"/>
            <p:nvPr/>
          </p:nvPicPr>
          <p:blipFill rotWithShape="1">
            <a:blip r:embed="rId3">
              <a:alphaModFix/>
            </a:blip>
            <a:srcRect/>
            <a:stretch/>
          </p:blipFill>
          <p:spPr>
            <a:xfrm>
              <a:off x="15951791" y="85090"/>
              <a:ext cx="1182373" cy="1152810"/>
            </a:xfrm>
            <a:prstGeom prst="rect">
              <a:avLst/>
            </a:prstGeom>
            <a:noFill/>
            <a:ln>
              <a:noFill/>
            </a:ln>
          </p:spPr>
        </p:pic>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9" name="Rectangle 8">
            <a:extLst>
              <a:ext uri="{FF2B5EF4-FFF2-40B4-BE49-F238E27FC236}">
                <a16:creationId xmlns:a16="http://schemas.microsoft.com/office/drawing/2014/main" id="{A8157E75-B5B0-8A88-3787-8DC73D6488E0}"/>
              </a:ext>
            </a:extLst>
          </p:cNvPr>
          <p:cNvSpPr/>
          <p:nvPr/>
        </p:nvSpPr>
        <p:spPr>
          <a:xfrm>
            <a:off x="0" y="942459"/>
            <a:ext cx="12192000" cy="45719"/>
          </a:xfrm>
          <a:prstGeom prst="rect">
            <a:avLst/>
          </a:prstGeom>
          <a:solidFill>
            <a:srgbClr val="00206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5366E0EA-9D0A-EB27-A255-76F4EDD9BAED}"/>
              </a:ext>
            </a:extLst>
          </p:cNvPr>
          <p:cNvSpPr txBox="1"/>
          <p:nvPr/>
        </p:nvSpPr>
        <p:spPr>
          <a:xfrm>
            <a:off x="438105" y="235722"/>
            <a:ext cx="8880365" cy="646331"/>
          </a:xfrm>
          <a:prstGeom prst="rect">
            <a:avLst/>
          </a:prstGeom>
          <a:noFill/>
        </p:spPr>
        <p:txBody>
          <a:bodyPr wrap="square">
            <a:spAutoFit/>
          </a:bodyPr>
          <a:lstStyle/>
          <a:p>
            <a:r>
              <a:rPr lang="en-IN" altLang="en-US" sz="3600" b="1" dirty="0">
                <a:latin typeface="Times New Roman" pitchFamily="18" charset="0"/>
                <a:cs typeface="Times New Roman" pitchFamily="18" charset="0"/>
              </a:rPr>
              <a:t>Design Approach</a:t>
            </a:r>
            <a:endParaRPr lang="en-IN" sz="3600" dirty="0"/>
          </a:p>
        </p:txBody>
      </p:sp>
      <p:sp>
        <p:nvSpPr>
          <p:cNvPr id="3" name="Google Shape;86;p2">
            <a:extLst>
              <a:ext uri="{FF2B5EF4-FFF2-40B4-BE49-F238E27FC236}">
                <a16:creationId xmlns:a16="http://schemas.microsoft.com/office/drawing/2014/main" id="{FECC6C3C-5B98-4713-B125-0271AB049CF7}"/>
              </a:ext>
            </a:extLst>
          </p:cNvPr>
          <p:cNvSpPr txBox="1">
            <a:spLocks noGrp="1"/>
          </p:cNvSpPr>
          <p:nvPr>
            <p:ph type="ftr" idx="11"/>
          </p:nvPr>
        </p:nvSpPr>
        <p:spPr>
          <a:xfrm>
            <a:off x="4878288" y="6325451"/>
            <a:ext cx="7077740" cy="305829"/>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&amp; </a:t>
            </a:r>
            <a:r>
              <a:rPr lang="en-US" sz="1800" i="0" dirty="0" smtClean="0">
                <a:solidFill>
                  <a:schemeClr val="tx1"/>
                </a:solidFill>
                <a:latin typeface="Times New Roman" panose="02020603050405020304" pitchFamily="18" charset="0"/>
                <a:ea typeface="+mn-ea"/>
                <a:cs typeface="Times New Roman" panose="02020603050405020304" pitchFamily="18" charset="0"/>
              </a:rPr>
              <a:t>Management</a:t>
            </a:r>
            <a:endParaRPr lang="en-US" sz="1800" i="0" dirty="0">
              <a:solidFill>
                <a:schemeClr val="tx1"/>
              </a:solidFill>
              <a:latin typeface="Times New Roman" panose="02020603050405020304" pitchFamily="18" charset="0"/>
              <a:ea typeface="+mn-ea"/>
              <a:cs typeface="Times New Roman" panose="02020603050405020304" pitchFamily="18" charset="0"/>
            </a:endParaRPr>
          </a:p>
        </p:txBody>
      </p:sp>
      <p:pic>
        <p:nvPicPr>
          <p:cNvPr id="6" name="Picture 5"/>
          <p:cNvPicPr>
            <a:picLocks noChangeAspect="1"/>
          </p:cNvPicPr>
          <p:nvPr/>
        </p:nvPicPr>
        <p:blipFill>
          <a:blip r:embed="rId4"/>
          <a:stretch>
            <a:fillRect/>
          </a:stretch>
        </p:blipFill>
        <p:spPr>
          <a:xfrm>
            <a:off x="335224" y="1218767"/>
            <a:ext cx="3711262" cy="233192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8105" y="3654644"/>
            <a:ext cx="5944430" cy="2695951"/>
          </a:xfrm>
          <a:prstGeom prst="rect">
            <a:avLst/>
          </a:prstGeom>
        </p:spPr>
      </p:pic>
      <p:sp>
        <p:nvSpPr>
          <p:cNvPr id="8" name="Rectangle 7"/>
          <p:cNvSpPr/>
          <p:nvPr/>
        </p:nvSpPr>
        <p:spPr>
          <a:xfrm>
            <a:off x="4046486" y="1424299"/>
            <a:ext cx="6096000" cy="1938992"/>
          </a:xfrm>
          <a:prstGeom prst="rect">
            <a:avLst/>
          </a:prstGeom>
        </p:spPr>
        <p:txBody>
          <a:bodyPr>
            <a:spAutoFit/>
          </a:bodyPr>
          <a:lstStyle/>
          <a:p>
            <a:pPr algn="just"/>
            <a:r>
              <a:rPr lang="en-GB" sz="2400" dirty="0">
                <a:latin typeface="Times New Roman" panose="02020603050405020304" pitchFamily="18" charset="0"/>
                <a:cs typeface="Times New Roman" panose="02020603050405020304" pitchFamily="18" charset="0"/>
              </a:rPr>
              <a:t>The recommendation system is designed based on the necessary attributes such as the geographic and the climatic parameters with the region, soil type, nutrient contents of the soil, temperature and groundwater level the </a:t>
            </a:r>
            <a:r>
              <a:rPr lang="en-GB" sz="2400" dirty="0" smtClean="0">
                <a:latin typeface="Times New Roman" panose="02020603050405020304" pitchFamily="18" charset="0"/>
                <a:cs typeface="Times New Roman" panose="02020603050405020304" pitchFamily="18" charset="0"/>
              </a:rPr>
              <a:t>crop.</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40732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3567</TotalTime>
  <Words>1522</Words>
  <Application>Microsoft Office PowerPoint</Application>
  <PresentationFormat>Widescreen</PresentationFormat>
  <Paragraphs>147</Paragraphs>
  <Slides>17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SimSun</vt:lpstr>
      <vt:lpstr>Arial</vt:lpstr>
      <vt:lpstr>Bookman Old Style</vt:lpstr>
      <vt:lpstr>Calibri</vt:lpstr>
      <vt:lpstr>Calibri Light</vt:lpstr>
      <vt:lpstr>Gill Sans</vt:lpstr>
      <vt:lpstr>Lucida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DSATM</dc:creator>
  <cp:lastModifiedBy>Raghuveer K j</cp:lastModifiedBy>
  <cp:revision>101</cp:revision>
  <dcterms:created xsi:type="dcterms:W3CDTF">2023-10-25T10:10:21Z</dcterms:created>
  <dcterms:modified xsi:type="dcterms:W3CDTF">2024-07-30T15:58:40Z</dcterms:modified>
</cp:coreProperties>
</file>