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0" r:id="rId2"/>
    <p:sldId id="274" r:id="rId3"/>
    <p:sldId id="288" r:id="rId4"/>
    <p:sldId id="494" r:id="rId5"/>
    <p:sldId id="497" r:id="rId6"/>
    <p:sldId id="498" r:id="rId7"/>
    <p:sldId id="499" r:id="rId8"/>
    <p:sldId id="500" r:id="rId9"/>
    <p:sldId id="502" r:id="rId10"/>
    <p:sldId id="488" r:id="rId11"/>
    <p:sldId id="4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567" autoAdjust="0"/>
  </p:normalViewPr>
  <p:slideViewPr>
    <p:cSldViewPr snapToGrid="0">
      <p:cViewPr>
        <p:scale>
          <a:sx n="66" d="100"/>
          <a:sy n="66" d="100"/>
        </p:scale>
        <p:origin x="1330"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ACA47-3132-4219-A4D5-F359F62C200D}" type="datetimeFigureOut">
              <a:rPr lang="en-IN" smtClean="0"/>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3D59C-D6CF-4CDF-998F-7C5799E3C936}" type="slidenum">
              <a:rPr lang="en-IN" smtClean="0"/>
              <a:t>‹#›</a:t>
            </a:fld>
            <a:endParaRPr lang="en-IN"/>
          </a:p>
        </p:txBody>
      </p:sp>
    </p:spTree>
    <p:extLst>
      <p:ext uri="{BB962C8B-B14F-4D97-AF65-F5344CB8AC3E}">
        <p14:creationId xmlns:p14="http://schemas.microsoft.com/office/powerpoint/2010/main" val="149145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246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1624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07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1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164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24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23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22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670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6963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91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5063-3F1F-CBC9-88B7-165CB674AB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5D9FB0-01C0-0B1D-4200-7330E91C5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0FA1AB-0F6B-6CC9-C7DB-6C1685F4DBD6}"/>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5" name="Footer Placeholder 4">
            <a:extLst>
              <a:ext uri="{FF2B5EF4-FFF2-40B4-BE49-F238E27FC236}">
                <a16:creationId xmlns:a16="http://schemas.microsoft.com/office/drawing/2014/main" id="{937D55B9-920B-3E1D-C514-A1F86D6CC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2A0FC-95BC-E6EB-2EA0-1F9D4645BA43}"/>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73891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8EA4-435E-BECD-3AB7-C795AE9731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0D833D-E4BA-7EA3-FCEC-D530C35195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3D04C9-78BA-DEAC-59F6-8EFD79E7A956}"/>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5" name="Footer Placeholder 4">
            <a:extLst>
              <a:ext uri="{FF2B5EF4-FFF2-40B4-BE49-F238E27FC236}">
                <a16:creationId xmlns:a16="http://schemas.microsoft.com/office/drawing/2014/main" id="{E61D705A-B076-300F-23CD-D9FF5F9ED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A81773-FD16-4E6D-2D2D-A3BF2046AE4E}"/>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194762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AFF493-FF71-EB0F-7789-F37D201CAB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1F2789-AAA9-84BF-B5C8-932E843D99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020AD-BEAF-B8F4-C633-23EC36E2F90D}"/>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5" name="Footer Placeholder 4">
            <a:extLst>
              <a:ext uri="{FF2B5EF4-FFF2-40B4-BE49-F238E27FC236}">
                <a16:creationId xmlns:a16="http://schemas.microsoft.com/office/drawing/2014/main" id="{7DB0B9D7-D035-D6AF-6249-DCD081EA2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89809E-A623-85E1-308C-6B2E1237DD33}"/>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172000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2275057" y="610208"/>
            <a:ext cx="7641886" cy="2919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8" b="1" i="0">
                <a:solidFill>
                  <a:srgbClr val="006EA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
          <p:cNvSpPr txBox="1">
            <a:spLocks noGrp="1"/>
          </p:cNvSpPr>
          <p:nvPr>
            <p:ph type="body" idx="1"/>
          </p:nvPr>
        </p:nvSpPr>
        <p:spPr>
          <a:xfrm>
            <a:off x="613852" y="1567199"/>
            <a:ext cx="10964297" cy="175176"/>
          </a:xfrm>
          <a:prstGeom prst="rect">
            <a:avLst/>
          </a:prstGeom>
          <a:noFill/>
          <a:ln>
            <a:noFill/>
          </a:ln>
        </p:spPr>
        <p:txBody>
          <a:bodyPr spcFirstLastPara="1" wrap="square" lIns="0" tIns="0" rIns="0" bIns="0" anchor="t" anchorCtr="0">
            <a:spAutoFit/>
          </a:bodyPr>
          <a:lstStyle>
            <a:lvl1pPr marL="321320" lvl="0" indent="-160660" algn="l">
              <a:spcBef>
                <a:spcPts val="0"/>
              </a:spcBef>
              <a:spcAft>
                <a:spcPts val="0"/>
              </a:spcAft>
              <a:buSzPts val="1400"/>
              <a:buNone/>
              <a:defRPr sz="1265" b="0" i="0">
                <a:solidFill>
                  <a:schemeClr val="dk1"/>
                </a:solidFill>
                <a:latin typeface="Lucida Sans"/>
                <a:ea typeface="Lucida Sans"/>
                <a:cs typeface="Lucida Sans"/>
                <a:sym typeface="Lucida Sans"/>
              </a:defRPr>
            </a:lvl1pPr>
            <a:lvl2pPr marL="642640" lvl="1" indent="-160660" algn="l">
              <a:spcBef>
                <a:spcPts val="0"/>
              </a:spcBef>
              <a:spcAft>
                <a:spcPts val="0"/>
              </a:spcAft>
              <a:buSzPts val="1400"/>
              <a:buNone/>
              <a:defRPr/>
            </a:lvl2pPr>
            <a:lvl3pPr marL="963960" lvl="2" indent="-160660" algn="l">
              <a:spcBef>
                <a:spcPts val="0"/>
              </a:spcBef>
              <a:spcAft>
                <a:spcPts val="0"/>
              </a:spcAft>
              <a:buSzPts val="1400"/>
              <a:buNone/>
              <a:defRPr/>
            </a:lvl3pPr>
            <a:lvl4pPr marL="1285281" lvl="3" indent="-160660" algn="l">
              <a:spcBef>
                <a:spcPts val="0"/>
              </a:spcBef>
              <a:spcAft>
                <a:spcPts val="0"/>
              </a:spcAft>
              <a:buSzPts val="1400"/>
              <a:buNone/>
              <a:defRPr/>
            </a:lvl4pPr>
            <a:lvl5pPr marL="1606601" lvl="4" indent="-160660" algn="l">
              <a:spcBef>
                <a:spcPts val="0"/>
              </a:spcBef>
              <a:spcAft>
                <a:spcPts val="0"/>
              </a:spcAft>
              <a:buSzPts val="1400"/>
              <a:buNone/>
              <a:defRPr/>
            </a:lvl5pPr>
            <a:lvl6pPr marL="1927921" lvl="5" indent="-160660" algn="l">
              <a:spcBef>
                <a:spcPts val="0"/>
              </a:spcBef>
              <a:spcAft>
                <a:spcPts val="0"/>
              </a:spcAft>
              <a:buSzPts val="1400"/>
              <a:buNone/>
              <a:defRPr/>
            </a:lvl6pPr>
            <a:lvl7pPr marL="2249241" lvl="6" indent="-160660" algn="l">
              <a:spcBef>
                <a:spcPts val="0"/>
              </a:spcBef>
              <a:spcAft>
                <a:spcPts val="0"/>
              </a:spcAft>
              <a:buSzPts val="1400"/>
              <a:buNone/>
              <a:defRPr/>
            </a:lvl7pPr>
            <a:lvl8pPr marL="2570561" lvl="7" indent="-160660" algn="l">
              <a:spcBef>
                <a:spcPts val="0"/>
              </a:spcBef>
              <a:spcAft>
                <a:spcPts val="0"/>
              </a:spcAft>
              <a:buSzPts val="1400"/>
              <a:buNone/>
              <a:defRPr/>
            </a:lvl8pPr>
            <a:lvl9pPr marL="2891881" lvl="8" indent="-160660"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8035742" y="6453840"/>
            <a:ext cx="3876270" cy="19466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65" b="1" i="1">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dt" idx="10"/>
          </p:nvPr>
        </p:nvSpPr>
        <p:spPr>
          <a:xfrm>
            <a:off x="609600" y="6377940"/>
            <a:ext cx="280416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8778240" y="6377940"/>
            <a:ext cx="2804160" cy="184666"/>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sz="1265">
              <a:ea typeface="Calibri"/>
              <a:cs typeface="Calibri"/>
              <a:sym typeface="Calibri"/>
            </a:endParaRPr>
          </a:p>
        </p:txBody>
      </p:sp>
    </p:spTree>
    <p:extLst>
      <p:ext uri="{BB962C8B-B14F-4D97-AF65-F5344CB8AC3E}">
        <p14:creationId xmlns:p14="http://schemas.microsoft.com/office/powerpoint/2010/main" val="107409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925F-EED2-D89C-7FA9-1FB8E4A9A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825100-A9D6-86BF-6321-AA0C828DA1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6BAD0-AD04-4C7F-0BF8-0DB460898688}"/>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5" name="Footer Placeholder 4">
            <a:extLst>
              <a:ext uri="{FF2B5EF4-FFF2-40B4-BE49-F238E27FC236}">
                <a16:creationId xmlns:a16="http://schemas.microsoft.com/office/drawing/2014/main" id="{8CEF1EA2-E058-D455-6276-ECD126A7B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8E203-7A93-27D9-9B0B-091538891F0B}"/>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118725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AADC-997C-41D9-A590-009A01BCC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FE7484-442E-0E03-1D55-5E4655027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3D2A4-617A-0528-98B6-D940436ADE88}"/>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5" name="Footer Placeholder 4">
            <a:extLst>
              <a:ext uri="{FF2B5EF4-FFF2-40B4-BE49-F238E27FC236}">
                <a16:creationId xmlns:a16="http://schemas.microsoft.com/office/drawing/2014/main" id="{DB93F2E6-192C-5F8F-1060-83477C56C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3FBBE6-5003-8315-18D7-2C14341342B9}"/>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309383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9D33-94BB-BE57-F406-F636CC06F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583310-43C5-EDD8-EDF6-AF15D2129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B29280-C550-B8C3-540E-C8AED6CDFC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FD5B5B-8D4E-1B00-1B5B-62D3920076D5}"/>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6" name="Footer Placeholder 5">
            <a:extLst>
              <a:ext uri="{FF2B5EF4-FFF2-40B4-BE49-F238E27FC236}">
                <a16:creationId xmlns:a16="http://schemas.microsoft.com/office/drawing/2014/main" id="{34ECCBEE-1ADC-8983-8097-04B1694A2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F18FC3-E10A-7157-D5D9-8503BA9AFE09}"/>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95900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7932-6F46-AEA1-3E18-A84D75B2FD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3605AB-82C4-1A42-4143-C389A2763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DF0D8-2E84-3A63-5A7B-3AAC707A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0F4EC3-9B03-8C71-9E52-A5808A114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C0A825-72D9-83B1-38D0-179A629CE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CB924E-1DDD-9D9D-5512-7EEA7A7ED237}"/>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8" name="Footer Placeholder 7">
            <a:extLst>
              <a:ext uri="{FF2B5EF4-FFF2-40B4-BE49-F238E27FC236}">
                <a16:creationId xmlns:a16="http://schemas.microsoft.com/office/drawing/2014/main" id="{2F657C2D-4220-FD6C-D90B-8321C20BF3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A1D8CF-326E-B0EF-BC70-80F8F4A90B69}"/>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83349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A572-124E-7E12-1B3F-011CA4CABE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09BDDC-B048-F6F1-E752-6F3736E8A75B}"/>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4" name="Footer Placeholder 3">
            <a:extLst>
              <a:ext uri="{FF2B5EF4-FFF2-40B4-BE49-F238E27FC236}">
                <a16:creationId xmlns:a16="http://schemas.microsoft.com/office/drawing/2014/main" id="{CEE96B41-553A-11ED-25FF-B142144128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E321FD-1096-9C36-163F-16E1587832C8}"/>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257799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C03F87-0848-D7DB-A7AB-B61EAE700D4C}"/>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3" name="Footer Placeholder 2">
            <a:extLst>
              <a:ext uri="{FF2B5EF4-FFF2-40B4-BE49-F238E27FC236}">
                <a16:creationId xmlns:a16="http://schemas.microsoft.com/office/drawing/2014/main" id="{BF3ACA14-2997-DAB6-EBC9-2BCB8D496B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E7F328-602B-F7A0-259A-072B9BB98DFC}"/>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293962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B0D6-E1C3-FA5D-38EC-FF4714E19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D1B1B7-B67B-C160-D739-6732917A6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C9631C-FA00-B62F-11D0-0BFB09DF3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48091-3D73-7A60-825B-A1195A54311C}"/>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6" name="Footer Placeholder 5">
            <a:extLst>
              <a:ext uri="{FF2B5EF4-FFF2-40B4-BE49-F238E27FC236}">
                <a16:creationId xmlns:a16="http://schemas.microsoft.com/office/drawing/2014/main" id="{F1BA62B2-2D91-FD12-9343-DA7E45A633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F07E3-870E-ABB8-4A22-509693312A3E}"/>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3721824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7572-5B80-1DD3-1998-379504CA7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D33957-3D64-FCB7-B504-4433F1074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FF798F-5C26-26AC-15F6-528035CA4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2DAC3-D56A-E124-093F-ADF63CCC18D2}"/>
              </a:ext>
            </a:extLst>
          </p:cNvPr>
          <p:cNvSpPr>
            <a:spLocks noGrp="1"/>
          </p:cNvSpPr>
          <p:nvPr>
            <p:ph type="dt" sz="half" idx="10"/>
          </p:nvPr>
        </p:nvSpPr>
        <p:spPr/>
        <p:txBody>
          <a:bodyPr/>
          <a:lstStyle/>
          <a:p>
            <a:fld id="{C1ECD727-D3E4-4B16-8A0F-741364F9C695}" type="datetimeFigureOut">
              <a:rPr lang="en-IN" smtClean="0"/>
              <a:t>13-06-2024</a:t>
            </a:fld>
            <a:endParaRPr lang="en-IN"/>
          </a:p>
        </p:txBody>
      </p:sp>
      <p:sp>
        <p:nvSpPr>
          <p:cNvPr id="6" name="Footer Placeholder 5">
            <a:extLst>
              <a:ext uri="{FF2B5EF4-FFF2-40B4-BE49-F238E27FC236}">
                <a16:creationId xmlns:a16="http://schemas.microsoft.com/office/drawing/2014/main" id="{5F189712-8D8D-7B13-0822-C60DF13F8F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D252BF-2BF2-7A96-7EC6-AEDCA5B797C7}"/>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135416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14A18F-F756-B967-D1FC-006CE8C12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A66B7C-9C71-CDEE-6458-29ACF40A0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A0CD4-6E03-B7B6-D369-C93BFCCDB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CD727-D3E4-4B16-8A0F-741364F9C695}" type="datetimeFigureOut">
              <a:rPr lang="en-IN" smtClean="0"/>
              <a:t>13-06-2024</a:t>
            </a:fld>
            <a:endParaRPr lang="en-IN"/>
          </a:p>
        </p:txBody>
      </p:sp>
      <p:sp>
        <p:nvSpPr>
          <p:cNvPr id="5" name="Footer Placeholder 4">
            <a:extLst>
              <a:ext uri="{FF2B5EF4-FFF2-40B4-BE49-F238E27FC236}">
                <a16:creationId xmlns:a16="http://schemas.microsoft.com/office/drawing/2014/main" id="{241233B2-9DEF-78F4-5D82-EE9E8CDCF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374561-8C7B-6190-A4D2-9F2C1AC4F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A6B46-6922-4D96-8F0F-CC5F10C8BEF7}" type="slidenum">
              <a:rPr lang="en-IN" smtClean="0"/>
              <a:t>‹#›</a:t>
            </a:fld>
            <a:endParaRPr lang="en-IN"/>
          </a:p>
        </p:txBody>
      </p:sp>
    </p:spTree>
    <p:extLst>
      <p:ext uri="{BB962C8B-B14F-4D97-AF65-F5344CB8AC3E}">
        <p14:creationId xmlns:p14="http://schemas.microsoft.com/office/powerpoint/2010/main" val="2056764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1452880"/>
            <a:ext cx="12192188" cy="5405120"/>
            <a:chOff x="-514" y="1707619"/>
            <a:chExt cx="17348468" cy="8033557"/>
          </a:xfrm>
        </p:grpSpPr>
        <p:pic>
          <p:nvPicPr>
            <p:cNvPr id="81" name="Google Shape;81;p2"/>
            <p:cNvPicPr preferRelativeResize="0"/>
            <p:nvPr/>
          </p:nvPicPr>
          <p:blipFill rotWithShape="1">
            <a:blip r:embed="rId3">
              <a:alphaModFix/>
            </a:blip>
            <a:srcRect/>
            <a:stretch/>
          </p:blipFill>
          <p:spPr>
            <a:xfrm>
              <a:off x="8082400" y="1707619"/>
              <a:ext cx="1182373" cy="1175158"/>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3" name="Rectangle 2">
            <a:extLst>
              <a:ext uri="{FF2B5EF4-FFF2-40B4-BE49-F238E27FC236}">
                <a16:creationId xmlns:a16="http://schemas.microsoft.com/office/drawing/2014/main" id="{60C02318-F3C8-328A-B4BB-12077968057F}"/>
              </a:ext>
            </a:extLst>
          </p:cNvPr>
          <p:cNvSpPr/>
          <p:nvPr/>
        </p:nvSpPr>
        <p:spPr>
          <a:xfrm>
            <a:off x="3745363" y="2371364"/>
            <a:ext cx="4701274" cy="338554"/>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MINI PROJECT REVIEW 1 - 2023-24</a:t>
            </a:r>
          </a:p>
        </p:txBody>
      </p:sp>
      <p:sp>
        <p:nvSpPr>
          <p:cNvPr id="4" name="Rectangle 3">
            <a:extLst>
              <a:ext uri="{FF2B5EF4-FFF2-40B4-BE49-F238E27FC236}">
                <a16:creationId xmlns:a16="http://schemas.microsoft.com/office/drawing/2014/main" id="{EFC11DE1-5296-1B32-7463-A087A0D99941}"/>
              </a:ext>
            </a:extLst>
          </p:cNvPr>
          <p:cNvSpPr/>
          <p:nvPr/>
        </p:nvSpPr>
        <p:spPr>
          <a:xfrm>
            <a:off x="972206" y="215356"/>
            <a:ext cx="10515601" cy="1200329"/>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b="1" dirty="0">
                <a:latin typeface="Times New Roman" panose="02020603050405020304" pitchFamily="18" charset="0"/>
                <a:cs typeface="Times New Roman" panose="02020603050405020304" pitchFamily="18" charset="0"/>
              </a:rPr>
              <a:t>           DEPARTMENT OF COMPUTER SCIENCE AND ENGINEERING</a:t>
            </a:r>
          </a:p>
          <a:p>
            <a:pPr algn="ctr"/>
            <a:r>
              <a:rPr lang="en-US" sz="2400" dirty="0">
                <a:latin typeface="Times New Roman" panose="02020603050405020304" pitchFamily="18" charset="0"/>
                <a:cs typeface="Times New Roman" panose="02020603050405020304" pitchFamily="18" charset="0"/>
              </a:rPr>
              <a:t> (An Autonomous Institute under VTU)</a:t>
            </a:r>
          </a:p>
        </p:txBody>
      </p:sp>
      <p:sp>
        <p:nvSpPr>
          <p:cNvPr id="2" name="Google Shape;86;p2">
            <a:extLst>
              <a:ext uri="{FF2B5EF4-FFF2-40B4-BE49-F238E27FC236}">
                <a16:creationId xmlns:a16="http://schemas.microsoft.com/office/drawing/2014/main" id="{ECB71B64-F37A-844E-A1AC-A11F2898FB93}"/>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8" name="Table 7">
            <a:extLst>
              <a:ext uri="{FF2B5EF4-FFF2-40B4-BE49-F238E27FC236}">
                <a16:creationId xmlns:a16="http://schemas.microsoft.com/office/drawing/2014/main" id="{6A8228BB-8D57-6EB8-66E0-358D29002462}"/>
              </a:ext>
            </a:extLst>
          </p:cNvPr>
          <p:cNvGraphicFramePr>
            <a:graphicFrameLocks noGrp="1"/>
          </p:cNvGraphicFramePr>
          <p:nvPr>
            <p:extLst>
              <p:ext uri="{D42A27DB-BD31-4B8C-83A1-F6EECF244321}">
                <p14:modId xmlns:p14="http://schemas.microsoft.com/office/powerpoint/2010/main" val="230965795"/>
              </p:ext>
            </p:extLst>
          </p:nvPr>
        </p:nvGraphicFramePr>
        <p:xfrm>
          <a:off x="838200" y="2837735"/>
          <a:ext cx="10515601" cy="3429904"/>
        </p:xfrm>
        <a:graphic>
          <a:graphicData uri="http://schemas.openxmlformats.org/drawingml/2006/table">
            <a:tbl>
              <a:tblPr/>
              <a:tblGrid>
                <a:gridCol w="3493155">
                  <a:extLst>
                    <a:ext uri="{9D8B030D-6E8A-4147-A177-3AD203B41FA5}">
                      <a16:colId xmlns:a16="http://schemas.microsoft.com/office/drawing/2014/main" val="746355906"/>
                    </a:ext>
                  </a:extLst>
                </a:gridCol>
                <a:gridCol w="3493155">
                  <a:extLst>
                    <a:ext uri="{9D8B030D-6E8A-4147-A177-3AD203B41FA5}">
                      <a16:colId xmlns:a16="http://schemas.microsoft.com/office/drawing/2014/main" val="2186055795"/>
                    </a:ext>
                  </a:extLst>
                </a:gridCol>
                <a:gridCol w="1565897">
                  <a:extLst>
                    <a:ext uri="{9D8B030D-6E8A-4147-A177-3AD203B41FA5}">
                      <a16:colId xmlns:a16="http://schemas.microsoft.com/office/drawing/2014/main" val="4129438746"/>
                    </a:ext>
                  </a:extLst>
                </a:gridCol>
                <a:gridCol w="1963394">
                  <a:extLst>
                    <a:ext uri="{9D8B030D-6E8A-4147-A177-3AD203B41FA5}">
                      <a16:colId xmlns:a16="http://schemas.microsoft.com/office/drawing/2014/main" val="3638303543"/>
                    </a:ext>
                  </a:extLst>
                </a:gridCol>
              </a:tblGrid>
              <a:tr h="448958">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Subject Name</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rtl="0" eaLnBrk="1" fontAlgn="base" latinLnBrk="0" hangingPunct="1">
                        <a:lnSpc>
                          <a:spcPct val="115000"/>
                        </a:lnSpc>
                        <a:spcBef>
                          <a:spcPts val="0"/>
                        </a:spcBef>
                        <a:spcAft>
                          <a:spcPts val="1000"/>
                        </a:spcAft>
                      </a:pPr>
                      <a:r>
                        <a:rPr lang="en-US" sz="1800" b="1" dirty="0">
                          <a:latin typeface="Times New Roman" panose="02020603050405020304" pitchFamily="18" charset="0"/>
                          <a:cs typeface="Times New Roman" panose="02020603050405020304" pitchFamily="18" charset="0"/>
                        </a:rPr>
                        <a:t>MINI PROJECT </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a:ln>
                            <a:noFill/>
                          </a:ln>
                          <a:solidFill>
                            <a:srgbClr val="000000"/>
                          </a:solidFill>
                          <a:effectLst/>
                          <a:latin typeface="Times New Roman" panose="02020603050405020304" pitchFamily="18" charset="0"/>
                          <a:cs typeface="Times New Roman" panose="02020603050405020304" pitchFamily="18" charset="0"/>
                        </a:rPr>
                        <a:t>   Subject Code</a:t>
                      </a:r>
                      <a:endParaRPr lang="en-US" sz="1700" b="0" i="0" u="none" strike="noStrike">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rtl="0" eaLnBrk="1" fontAlgn="base" latinLnBrk="0" hangingPunct="1">
                        <a:lnSpc>
                          <a:spcPct val="115000"/>
                        </a:lnSpc>
                        <a:spcBef>
                          <a:spcPts val="0"/>
                        </a:spcBef>
                        <a:spcAft>
                          <a:spcPts val="1000"/>
                        </a:spcAft>
                      </a:pPr>
                      <a:r>
                        <a:rPr lang="en-US" sz="1800" b="1" kern="1200" baseline="0" dirty="0">
                          <a:solidFill>
                            <a:schemeClr val="tx1"/>
                          </a:solidFill>
                          <a:effectLst/>
                          <a:latin typeface="Times New Roman" panose="02020603050405020304" pitchFamily="18" charset="0"/>
                          <a:ea typeface="+mn-ea"/>
                          <a:cs typeface="Times New Roman" panose="02020603050405020304" pitchFamily="18" charset="0"/>
                        </a:rPr>
                        <a:t>21CSMP67</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8159110"/>
                  </a:ext>
                </a:extLst>
              </a:tr>
              <a:tr h="365868">
                <a:tc rowSpan="4">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Student Name</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Praveen Kumar</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rtl="0" eaLnBrk="1" fontAlgn="base" latinLnBrk="0" hangingPunct="1">
                        <a:lnSpc>
                          <a:spcPct val="150000"/>
                        </a:lnSpc>
                        <a:spcBef>
                          <a:spcPts val="0"/>
                        </a:spcBef>
                        <a:spcAft>
                          <a:spcPts val="1000"/>
                        </a:spcAft>
                      </a:pPr>
                      <a:r>
                        <a:rPr lang="en-US" sz="1700" b="0" i="0" u="none" strike="noStrike" kern="1200" baseline="0" dirty="0">
                          <a:ln>
                            <a:noFill/>
                          </a:ln>
                          <a:solidFill>
                            <a:schemeClr val="tx1"/>
                          </a:solidFill>
                          <a:effectLst/>
                          <a:latin typeface="Times New Roman" panose="02020603050405020304" pitchFamily="18" charset="0"/>
                          <a:cs typeface="Times New Roman" panose="02020603050405020304" pitchFamily="18" charset="0"/>
                        </a:rPr>
                        <a:t>  </a:t>
                      </a: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USN </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1DT22CS411</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9126557"/>
                  </a:ext>
                </a:extLst>
              </a:tr>
              <a:tr h="365868">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Raghuveer K  J</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1DT22CS413</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1150674"/>
                  </a:ext>
                </a:extLst>
              </a:tr>
              <a:tr h="365868">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err="1" smtClean="0">
                          <a:ln>
                            <a:noFill/>
                          </a:ln>
                          <a:solidFill>
                            <a:srgbClr val="000000"/>
                          </a:solidFill>
                          <a:effectLst/>
                          <a:latin typeface="Times New Roman" panose="02020603050405020304" pitchFamily="18" charset="0"/>
                          <a:cs typeface="Times New Roman" panose="02020603050405020304" pitchFamily="18" charset="0"/>
                        </a:rPr>
                        <a:t>Sudeep</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 J S</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1DT22CS415</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7656151"/>
                  </a:ext>
                </a:extLst>
              </a:tr>
              <a:tr h="365868">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err="1" smtClean="0">
                          <a:ln>
                            <a:noFill/>
                          </a:ln>
                          <a:solidFill>
                            <a:srgbClr val="000000"/>
                          </a:solidFill>
                          <a:effectLst/>
                          <a:latin typeface="Times New Roman" panose="02020603050405020304" pitchFamily="18" charset="0"/>
                          <a:cs typeface="Times New Roman" panose="02020603050405020304" pitchFamily="18" charset="0"/>
                        </a:rPr>
                        <a:t>Vikram</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 S</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1DT22CS416</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6544945"/>
                  </a:ext>
                </a:extLst>
              </a:tr>
              <a:tr h="530979">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Domain</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 Web dev, </a:t>
                      </a:r>
                      <a:r>
                        <a:rPr lang="en-US" sz="1700" b="1" i="0" u="none" strike="noStrike" kern="1200" baseline="0" dirty="0" err="1" smtClean="0">
                          <a:ln>
                            <a:noFill/>
                          </a:ln>
                          <a:solidFill>
                            <a:srgbClr val="000000"/>
                          </a:solidFill>
                          <a:effectLst/>
                          <a:latin typeface="Times New Roman" panose="02020603050405020304" pitchFamily="18" charset="0"/>
                          <a:cs typeface="Times New Roman" panose="02020603050405020304" pitchFamily="18" charset="0"/>
                        </a:rPr>
                        <a:t>PHP,Mysql</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Group No:</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C 18</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01106"/>
                  </a:ext>
                </a:extLst>
              </a:tr>
              <a:tr h="530979">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Project Title</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marL="0" marR="0" indent="0" algn="just"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Online Quiz</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772365"/>
                  </a:ext>
                </a:extLst>
              </a:tr>
              <a:tr h="455516">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Guide Name</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err="1" smtClean="0">
                          <a:ln>
                            <a:noFill/>
                          </a:ln>
                          <a:solidFill>
                            <a:srgbClr val="000000"/>
                          </a:solidFill>
                          <a:effectLst/>
                          <a:latin typeface="Times New Roman" panose="02020603050405020304" pitchFamily="18" charset="0"/>
                          <a:cs typeface="Times New Roman" panose="02020603050405020304" pitchFamily="18" charset="0"/>
                        </a:rPr>
                        <a:t>Kalpa</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R</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0240282"/>
                  </a:ext>
                </a:extLst>
              </a:tr>
            </a:tbl>
          </a:graphicData>
        </a:graphic>
      </p:graphicFrame>
    </p:spTree>
    <p:extLst>
      <p:ext uri="{BB962C8B-B14F-4D97-AF65-F5344CB8AC3E}">
        <p14:creationId xmlns:p14="http://schemas.microsoft.com/office/powerpoint/2010/main" val="1427699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C166E7B-D633-DC82-E528-F000F82680FA}"/>
              </a:ext>
            </a:extLst>
          </p:cNvPr>
          <p:cNvSpPr txBox="1"/>
          <p:nvPr/>
        </p:nvSpPr>
        <p:spPr>
          <a:xfrm>
            <a:off x="562010" y="358833"/>
            <a:ext cx="8632556" cy="523220"/>
          </a:xfrm>
          <a:prstGeom prst="rect">
            <a:avLst/>
          </a:prstGeom>
          <a:noFill/>
        </p:spPr>
        <p:txBody>
          <a:bodyPr wrap="square">
            <a:spAutoFit/>
          </a:bodyPr>
          <a:lstStyle/>
          <a:p>
            <a:r>
              <a:rPr lang="en-US" sz="2800" b="1" dirty="0">
                <a:latin typeface="Times New Roman" pitchFamily="18" charset="0"/>
                <a:cs typeface="Times New Roman" pitchFamily="18" charset="0"/>
              </a:rPr>
              <a:t>References</a:t>
            </a:r>
            <a:endParaRPr lang="en-IN" sz="2800" dirty="0"/>
          </a:p>
        </p:txBody>
      </p:sp>
      <p:sp>
        <p:nvSpPr>
          <p:cNvPr id="2" name="Google Shape;86;p2">
            <a:extLst>
              <a:ext uri="{FF2B5EF4-FFF2-40B4-BE49-F238E27FC236}">
                <a16:creationId xmlns:a16="http://schemas.microsoft.com/office/drawing/2014/main" id="{A68213EF-FBE5-AB6C-C73C-15A040E56648}"/>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659424" y="1259041"/>
            <a:ext cx="9609991" cy="4608441"/>
          </a:xfrm>
          <a:prstGeom prst="rect">
            <a:avLst/>
          </a:prstGeom>
        </p:spPr>
        <p:txBody>
          <a:bodyPr wrap="square">
            <a:spAutoFit/>
          </a:bodyPr>
          <a:lstStyle/>
          <a:p>
            <a:pPr marL="342900" lvl="0" indent="-342900" algn="just" fontAlgn="base">
              <a:lnSpc>
                <a:spcPct val="115000"/>
              </a:lnSpc>
              <a:spcAft>
                <a:spcPts val="0"/>
              </a:spcAft>
              <a:buClr>
                <a:srgbClr val="000000"/>
              </a:buClr>
              <a:buFont typeface="Arial" panose="020B0604020202020204" pitchFamily="34" charset="0"/>
              <a:buChar char="✔"/>
            </a:pPr>
            <a:r>
              <a:rPr lang="en-GB" dirty="0">
                <a:solidFill>
                  <a:srgbClr val="000000"/>
                </a:solidFill>
                <a:latin typeface="Times New Roman" panose="02020603050405020304" pitchFamily="18" charset="0"/>
                <a:ea typeface="Noto Sans Symbols"/>
                <a:cs typeface="Noto Sans Symbols"/>
              </a:rPr>
              <a:t>Books Referred: </a:t>
            </a:r>
            <a:endParaRPr lang="en-GB" sz="1600" dirty="0">
              <a:latin typeface="Noto Sans Symbols"/>
              <a:ea typeface="Noto Sans Symbols"/>
              <a:cs typeface="Noto Sans Symbols"/>
            </a:endParaRPr>
          </a:p>
          <a:p>
            <a:pPr marL="342900" lvl="0" indent="-342900" algn="just" fontAlgn="base">
              <a:lnSpc>
                <a:spcPct val="115000"/>
              </a:lnSpc>
              <a:spcAft>
                <a:spcPts val="0"/>
              </a:spcAft>
              <a:buClr>
                <a:srgbClr val="000000"/>
              </a:buClr>
              <a:buFont typeface="Arial" panose="020B0604020202020204" pitchFamily="34" charset="0"/>
              <a:buChar char="●"/>
            </a:pPr>
            <a:r>
              <a:rPr lang="en-GB" dirty="0">
                <a:solidFill>
                  <a:srgbClr val="000000"/>
                </a:solidFill>
                <a:latin typeface="Times New Roman" panose="02020603050405020304" pitchFamily="18" charset="0"/>
                <a:ea typeface="Noto Sans Symbols"/>
                <a:cs typeface="Noto Sans Symbols"/>
              </a:rPr>
              <a:t>BEGINNING PHP 5                         		</a:t>
            </a:r>
            <a:r>
              <a:rPr lang="en-GB" dirty="0" smtClean="0">
                <a:solidFill>
                  <a:srgbClr val="000000"/>
                </a:solidFill>
                <a:latin typeface="Times New Roman" panose="02020603050405020304" pitchFamily="18" charset="0"/>
                <a:ea typeface="Noto Sans Symbols"/>
                <a:cs typeface="Noto Sans Symbols"/>
              </a:rPr>
              <a:t> </a:t>
            </a:r>
            <a:r>
              <a:rPr lang="en-GB" dirty="0">
                <a:solidFill>
                  <a:srgbClr val="000000"/>
                </a:solidFill>
                <a:latin typeface="Times New Roman" panose="02020603050405020304" pitchFamily="18" charset="0"/>
                <a:ea typeface="Noto Sans Symbols"/>
                <a:cs typeface="Noto Sans Symbols"/>
              </a:rPr>
              <a:t>---DAVE MERCER</a:t>
            </a:r>
            <a:endParaRPr lang="en-GB" sz="1600" dirty="0">
              <a:latin typeface="Noto Sans Symbols"/>
              <a:ea typeface="Noto Sans Symbols"/>
              <a:cs typeface="Noto Sans Symbols"/>
            </a:endParaRPr>
          </a:p>
          <a:p>
            <a:pPr indent="-1270" algn="just">
              <a:lnSpc>
                <a:spcPct val="115000"/>
              </a:lnSpc>
              <a:spcAft>
                <a:spcPts val="800"/>
              </a:spcAft>
            </a:pP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Clr>
                <a:srgbClr val="000000"/>
              </a:buClr>
              <a:buFont typeface="Arial" panose="020B0604020202020204" pitchFamily="34" charset="0"/>
              <a:buChar char="●"/>
            </a:pPr>
            <a:r>
              <a:rPr lang="en-GB" dirty="0">
                <a:solidFill>
                  <a:srgbClr val="000000"/>
                </a:solidFill>
                <a:latin typeface="Times New Roman" panose="02020603050405020304" pitchFamily="18" charset="0"/>
                <a:ea typeface="Noto Sans Symbols"/>
                <a:cs typeface="Noto Sans Symbols"/>
              </a:rPr>
              <a:t>BLACK BOOK HTML  			</a:t>
            </a:r>
            <a:r>
              <a:rPr lang="en-GB" dirty="0" smtClean="0">
                <a:solidFill>
                  <a:srgbClr val="000000"/>
                </a:solidFill>
                <a:latin typeface="Times New Roman" panose="02020603050405020304" pitchFamily="18" charset="0"/>
                <a:ea typeface="Noto Sans Symbols"/>
                <a:cs typeface="Noto Sans Symbols"/>
              </a:rPr>
              <a:t>	 </a:t>
            </a:r>
            <a:r>
              <a:rPr lang="en-GB" dirty="0">
                <a:solidFill>
                  <a:srgbClr val="000000"/>
                </a:solidFill>
                <a:latin typeface="Times New Roman" panose="02020603050405020304" pitchFamily="18" charset="0"/>
                <a:ea typeface="Noto Sans Symbols"/>
                <a:cs typeface="Noto Sans Symbols"/>
              </a:rPr>
              <a:t>---WILEY </a:t>
            </a:r>
            <a:r>
              <a:rPr lang="en-GB" dirty="0" smtClean="0">
                <a:solidFill>
                  <a:srgbClr val="000000"/>
                </a:solidFill>
                <a:latin typeface="Times New Roman" panose="02020603050405020304" pitchFamily="18" charset="0"/>
                <a:ea typeface="Noto Sans Symbols"/>
                <a:cs typeface="Noto Sans Symbols"/>
              </a:rPr>
              <a:t>DREAMTECH</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Clr>
                <a:srgbClr val="000000"/>
              </a:buClr>
              <a:buFont typeface="Arial" panose="020B0604020202020204" pitchFamily="34" charset="0"/>
              <a:buChar char="●"/>
            </a:pPr>
            <a:r>
              <a:rPr lang="en-GB" dirty="0">
                <a:solidFill>
                  <a:srgbClr val="000000"/>
                </a:solidFill>
                <a:latin typeface="Times New Roman" panose="02020603050405020304" pitchFamily="18" charset="0"/>
                <a:ea typeface="Noto Sans Symbols"/>
                <a:cs typeface="Noto Sans Symbols"/>
              </a:rPr>
              <a:t>PHP AND MYSQL WEB DEVELOPMENT	     	 </a:t>
            </a:r>
            <a:r>
              <a:rPr lang="en-GB" dirty="0" smtClean="0">
                <a:solidFill>
                  <a:srgbClr val="000000"/>
                </a:solidFill>
                <a:latin typeface="Times New Roman" panose="02020603050405020304" pitchFamily="18" charset="0"/>
                <a:ea typeface="Noto Sans Symbols"/>
                <a:cs typeface="Noto Sans Symbols"/>
              </a:rPr>
              <a:t>---</a:t>
            </a:r>
            <a:r>
              <a:rPr lang="en-GB" dirty="0">
                <a:solidFill>
                  <a:srgbClr val="000000"/>
                </a:solidFill>
                <a:latin typeface="Times New Roman" panose="02020603050405020304" pitchFamily="18" charset="0"/>
                <a:ea typeface="Noto Sans Symbols"/>
                <a:cs typeface="Noto Sans Symbols"/>
              </a:rPr>
              <a:t>LUKEWELLING,LAURA</a:t>
            </a:r>
            <a:endParaRPr lang="en-GB" sz="1600" dirty="0">
              <a:latin typeface="Noto Sans Symbols"/>
              <a:ea typeface="Noto Sans Symbols"/>
              <a:cs typeface="Noto Sans Symbols"/>
            </a:endParaRPr>
          </a:p>
          <a:p>
            <a:pPr indent="-1270" algn="just">
              <a:lnSpc>
                <a:spcPct val="115000"/>
              </a:lnSpc>
              <a:spcAft>
                <a:spcPts val="800"/>
              </a:spcAft>
            </a:pP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Clr>
                <a:srgbClr val="000000"/>
              </a:buClr>
              <a:buFont typeface="Arial" panose="020B0604020202020204" pitchFamily="34" charset="0"/>
              <a:buChar char="●"/>
            </a:pPr>
            <a:r>
              <a:rPr lang="en-GB" dirty="0">
                <a:solidFill>
                  <a:srgbClr val="000000"/>
                </a:solidFill>
                <a:latin typeface="Times New Roman" panose="02020603050405020304" pitchFamily="18" charset="0"/>
                <a:ea typeface="Noto Sans Symbols"/>
                <a:cs typeface="Noto Sans Symbols"/>
              </a:rPr>
              <a:t>MICROSOFT SQL SERVER-2000		</a:t>
            </a:r>
            <a:r>
              <a:rPr lang="en-GB" dirty="0" smtClean="0">
                <a:solidFill>
                  <a:srgbClr val="000000"/>
                </a:solidFill>
                <a:latin typeface="Times New Roman" panose="02020603050405020304" pitchFamily="18" charset="0"/>
                <a:ea typeface="Noto Sans Symbols"/>
                <a:cs typeface="Noto Sans Symbols"/>
              </a:rPr>
              <a:t>	</a:t>
            </a:r>
            <a:r>
              <a:rPr lang="en-GB" dirty="0">
                <a:solidFill>
                  <a:srgbClr val="000000"/>
                </a:solidFill>
                <a:latin typeface="Times New Roman" panose="02020603050405020304" pitchFamily="18" charset="0"/>
                <a:ea typeface="Noto Sans Symbols"/>
                <a:cs typeface="Noto Sans Symbols"/>
              </a:rPr>
              <a:t> </a:t>
            </a:r>
            <a:r>
              <a:rPr lang="en-GB" dirty="0" smtClean="0">
                <a:solidFill>
                  <a:srgbClr val="000000"/>
                </a:solidFill>
                <a:latin typeface="Times New Roman" panose="02020603050405020304" pitchFamily="18" charset="0"/>
                <a:ea typeface="Noto Sans Symbols"/>
                <a:cs typeface="Noto Sans Symbols"/>
              </a:rPr>
              <a:t> ---</a:t>
            </a:r>
            <a:r>
              <a:rPr lang="en-GB" dirty="0">
                <a:solidFill>
                  <a:srgbClr val="000000"/>
                </a:solidFill>
                <a:latin typeface="Times New Roman" panose="02020603050405020304" pitchFamily="18" charset="0"/>
                <a:ea typeface="Noto Sans Symbols"/>
                <a:cs typeface="Noto Sans Symbols"/>
              </a:rPr>
              <a:t>RANKIN, PAUL &amp; JENSEN</a:t>
            </a:r>
            <a:endParaRPr lang="en-GB" sz="1600" dirty="0">
              <a:latin typeface="Noto Sans Symbols"/>
              <a:ea typeface="Noto Sans Symbols"/>
              <a:cs typeface="Noto Sans Symbols"/>
            </a:endParaRPr>
          </a:p>
          <a:p>
            <a:pPr indent="-1270" algn="just">
              <a:lnSpc>
                <a:spcPct val="115000"/>
              </a:lnSpc>
              <a:spcAft>
                <a:spcPts val="800"/>
              </a:spcAft>
            </a:pP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Clr>
                <a:srgbClr val="000000"/>
              </a:buClr>
              <a:buFont typeface="Arial" panose="020B0604020202020204" pitchFamily="34" charset="0"/>
              <a:buChar char="●"/>
            </a:pPr>
            <a:r>
              <a:rPr lang="en-GB" dirty="0">
                <a:solidFill>
                  <a:srgbClr val="000000"/>
                </a:solidFill>
                <a:latin typeface="Times New Roman" panose="02020603050405020304" pitchFamily="18" charset="0"/>
                <a:ea typeface="Noto Sans Symbols"/>
                <a:cs typeface="Noto Sans Symbols"/>
              </a:rPr>
              <a:t>SQL SERVER-2000				 </a:t>
            </a:r>
            <a:r>
              <a:rPr lang="en-GB" dirty="0" smtClean="0">
                <a:solidFill>
                  <a:srgbClr val="000000"/>
                </a:solidFill>
                <a:latin typeface="Times New Roman" panose="02020603050405020304" pitchFamily="18" charset="0"/>
                <a:ea typeface="Noto Sans Symbols"/>
                <a:cs typeface="Noto Sans Symbols"/>
              </a:rPr>
              <a:t> </a:t>
            </a:r>
            <a:r>
              <a:rPr lang="en-GB" dirty="0">
                <a:solidFill>
                  <a:srgbClr val="000000"/>
                </a:solidFill>
                <a:latin typeface="Times New Roman" panose="02020603050405020304" pitchFamily="18" charset="0"/>
                <a:ea typeface="Noto Sans Symbols"/>
                <a:cs typeface="Noto Sans Symbols"/>
              </a:rPr>
              <a:t>---DUSAN PETKOVIC</a:t>
            </a:r>
            <a:endParaRPr lang="en-GB" sz="1600" dirty="0">
              <a:latin typeface="Noto Sans Symbols"/>
              <a:ea typeface="Noto Sans Symbols"/>
              <a:cs typeface="Noto Sans Symbols"/>
            </a:endParaRPr>
          </a:p>
          <a:p>
            <a:pPr indent="-1270" algn="just">
              <a:lnSpc>
                <a:spcPct val="115000"/>
              </a:lnSpc>
              <a:spcAft>
                <a:spcPts val="800"/>
              </a:spcAft>
            </a:pP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Clr>
                <a:srgbClr val="000000"/>
              </a:buClr>
              <a:buFont typeface="Arial" panose="020B0604020202020204" pitchFamily="34" charset="0"/>
              <a:buChar char="●"/>
            </a:pPr>
            <a:r>
              <a:rPr lang="en-GB" dirty="0">
                <a:solidFill>
                  <a:srgbClr val="000000"/>
                </a:solidFill>
                <a:latin typeface="Times New Roman" panose="02020603050405020304" pitchFamily="18" charset="0"/>
                <a:ea typeface="Noto Sans Symbols"/>
                <a:cs typeface="Noto Sans Symbols"/>
              </a:rPr>
              <a:t>PHP IN A NUTSHELL  		                                  </a:t>
            </a:r>
            <a:r>
              <a:rPr lang="en-GB" dirty="0" smtClean="0">
                <a:solidFill>
                  <a:srgbClr val="000000"/>
                </a:solidFill>
                <a:latin typeface="Times New Roman" panose="02020603050405020304" pitchFamily="18" charset="0"/>
                <a:ea typeface="Noto Sans Symbols"/>
                <a:cs typeface="Noto Sans Symbols"/>
              </a:rPr>
              <a:t> </a:t>
            </a:r>
            <a:r>
              <a:rPr lang="en-GB" dirty="0">
                <a:solidFill>
                  <a:srgbClr val="000000"/>
                </a:solidFill>
                <a:latin typeface="Times New Roman" panose="02020603050405020304" pitchFamily="18" charset="0"/>
                <a:ea typeface="Noto Sans Symbols"/>
                <a:cs typeface="Noto Sans Symbols"/>
              </a:rPr>
              <a:t>--- PAUL HUDSON</a:t>
            </a:r>
            <a:endParaRPr lang="en-GB" sz="1600" dirty="0">
              <a:latin typeface="Noto Sans Symbols"/>
              <a:ea typeface="Noto Sans Symbols"/>
              <a:cs typeface="Noto Sans Symbols"/>
            </a:endParaRPr>
          </a:p>
          <a:p>
            <a:pPr marL="457200" indent="-1270">
              <a:lnSpc>
                <a:spcPct val="115000"/>
              </a:lnSpc>
              <a:spcAft>
                <a:spcPts val="0"/>
              </a:spcAft>
            </a:pP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Clr>
                <a:srgbClr val="000000"/>
              </a:buClr>
              <a:buFont typeface="Arial" panose="020B0604020202020204" pitchFamily="34" charset="0"/>
              <a:buChar char="✔"/>
            </a:pPr>
            <a:r>
              <a:rPr lang="en-GB" dirty="0">
                <a:solidFill>
                  <a:srgbClr val="000000"/>
                </a:solidFill>
                <a:latin typeface="Times New Roman" panose="02020603050405020304" pitchFamily="18" charset="0"/>
                <a:ea typeface="Noto Sans Symbols"/>
                <a:cs typeface="Noto Sans Symbols"/>
              </a:rPr>
              <a:t>Websites Referred:  http://www.projectworlds.in</a:t>
            </a:r>
            <a:endParaRPr lang="en-GB" sz="1600" dirty="0">
              <a:effectLst/>
              <a:latin typeface="Noto Sans Symbols"/>
              <a:ea typeface="Noto Sans Symbols"/>
              <a:cs typeface="Noto Sans Symbols"/>
            </a:endParaRPr>
          </a:p>
        </p:txBody>
      </p:sp>
    </p:spTree>
    <p:extLst>
      <p:ext uri="{BB962C8B-B14F-4D97-AF65-F5344CB8AC3E}">
        <p14:creationId xmlns:p14="http://schemas.microsoft.com/office/powerpoint/2010/main" val="2517862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2">
            <a:extLst>
              <a:ext uri="{FF2B5EF4-FFF2-40B4-BE49-F238E27FC236}">
                <a16:creationId xmlns:a16="http://schemas.microsoft.com/office/drawing/2014/main" id="{35FF85F2-48B0-BD6F-7997-14ADEB469F11}"/>
              </a:ext>
            </a:extLst>
          </p:cNvPr>
          <p:cNvSpPr txBox="1">
            <a:spLocks/>
          </p:cNvSpPr>
          <p:nvPr/>
        </p:nvSpPr>
        <p:spPr>
          <a:xfrm>
            <a:off x="900363" y="2930402"/>
            <a:ext cx="10391274" cy="1107996"/>
          </a:xfrm>
          <a:prstGeom prst="rect">
            <a:avLst/>
          </a:prstGeom>
          <a:noFill/>
          <a:ln>
            <a:noFill/>
          </a:ln>
        </p:spPr>
        <p:txBody>
          <a:bodyPr spcFirstLastPara="1" vert="horz" wrap="square" lIns="0" tIns="0" rIns="0" bIns="0" rtlCol="0" anchor="t" anchorCtr="0">
            <a:spAutoFit/>
          </a:bodyPr>
          <a:lstStyle>
            <a:lvl1pPr marL="321320" lvl="0" indent="-160660" algn="l" defTabSz="914400" rtl="0" eaLnBrk="1" latinLnBrk="0" hangingPunct="1">
              <a:lnSpc>
                <a:spcPct val="90000"/>
              </a:lnSpc>
              <a:spcBef>
                <a:spcPts val="0"/>
              </a:spcBef>
              <a:spcAft>
                <a:spcPts val="0"/>
              </a:spcAft>
              <a:buSzPts val="1400"/>
              <a:buFont typeface="Arial" panose="020B0604020202020204" pitchFamily="34" charset="0"/>
              <a:buNone/>
              <a:defRPr sz="1265" b="0" i="0" kern="1200">
                <a:solidFill>
                  <a:schemeClr val="dk1"/>
                </a:solidFill>
                <a:latin typeface="Lucida Sans"/>
                <a:ea typeface="Lucida Sans"/>
                <a:cs typeface="Lucida Sans"/>
                <a:sym typeface="Lucida Sans"/>
              </a:defRPr>
            </a:lvl1pPr>
            <a:lvl2pPr marL="642640" lvl="1" indent="-16066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963960" lvl="2" indent="-16066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285281" lvl="3"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1606601" lvl="4"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1927921" lvl="5"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249241" lvl="6"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2570561" lvl="7"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2891881" lvl="8"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lgn="ctr"/>
            <a:r>
              <a:rPr lang="en-IN" altLang="en-US" sz="8000" dirty="0">
                <a:latin typeface="Times New Roman" panose="02020603050405020304" pitchFamily="18" charset="0"/>
                <a:cs typeface="Times New Roman" panose="02020603050405020304" pitchFamily="18" charset="0"/>
              </a:rPr>
              <a:t>Thank You</a:t>
            </a:r>
          </a:p>
        </p:txBody>
      </p:sp>
      <p:sp>
        <p:nvSpPr>
          <p:cNvPr id="3" name="Google Shape;86;p2">
            <a:extLst>
              <a:ext uri="{FF2B5EF4-FFF2-40B4-BE49-F238E27FC236}">
                <a16:creationId xmlns:a16="http://schemas.microsoft.com/office/drawing/2014/main" id="{552A1E62-9663-0CC3-5093-E09C2CA33610}"/>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93848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5C56E73-B559-95F4-F6A5-10CE1DC5BFEE}"/>
              </a:ext>
            </a:extLst>
          </p:cNvPr>
          <p:cNvSpPr txBox="1"/>
          <p:nvPr/>
        </p:nvSpPr>
        <p:spPr>
          <a:xfrm>
            <a:off x="663737" y="1292357"/>
            <a:ext cx="8944673" cy="4524315"/>
          </a:xfrm>
          <a:prstGeom prst="rect">
            <a:avLst/>
          </a:prstGeom>
          <a:noFill/>
        </p:spPr>
        <p:txBody>
          <a:bodyPr wrap="square">
            <a:spAutoFit/>
          </a:bodyPr>
          <a:lstStyle/>
          <a:p>
            <a:pPr marL="457200" indent="-457200" fontAlgn="auto">
              <a:lnSpc>
                <a:spcPct val="150000"/>
              </a:lnSpc>
              <a:spcAft>
                <a:spcPts val="0"/>
              </a:spcAft>
              <a:buFont typeface="+mj-lt"/>
              <a:buAutoNum type="arabicPeriod"/>
              <a:defRPr/>
            </a:pPr>
            <a:r>
              <a:rPr lang="en-IN" sz="2400" b="1" dirty="0">
                <a:latin typeface="Bookman Old Style" panose="02050604050505020204" pitchFamily="18" charset="0"/>
                <a:cs typeface="Times New Roman" pitchFamily="18" charset="0"/>
              </a:rPr>
              <a:t>Introduction</a:t>
            </a:r>
          </a:p>
          <a:p>
            <a:pPr marL="914400" lvl="1" indent="-457200">
              <a:lnSpc>
                <a:spcPct val="150000"/>
              </a:lnSpc>
              <a:buFont typeface="Arial" panose="020B0604020202020204" pitchFamily="34" charset="0"/>
              <a:buChar char="•"/>
              <a:defRPr/>
            </a:pPr>
            <a:r>
              <a:rPr lang="en-IN" sz="2400" b="1" i="0" dirty="0">
                <a:solidFill>
                  <a:srgbClr val="0D0D0D"/>
                </a:solidFill>
                <a:effectLst/>
                <a:highlight>
                  <a:srgbClr val="FFFFFF"/>
                </a:highlight>
                <a:latin typeface="Bookman Old Style" panose="02050604050505020204" pitchFamily="18" charset="0"/>
              </a:rPr>
              <a:t>Literature Survey</a:t>
            </a:r>
          </a:p>
          <a:p>
            <a:pPr marL="914400" lvl="1" indent="-457200">
              <a:lnSpc>
                <a:spcPct val="150000"/>
              </a:lnSpc>
              <a:buFont typeface="Arial" panose="020B0604020202020204" pitchFamily="34" charset="0"/>
              <a:buChar char="•"/>
              <a:defRPr/>
            </a:pPr>
            <a:r>
              <a:rPr lang="en-IN" sz="2400" b="1" dirty="0">
                <a:solidFill>
                  <a:srgbClr val="0D0D0D"/>
                </a:solidFill>
                <a:highlight>
                  <a:srgbClr val="FFFFFF"/>
                </a:highlight>
                <a:latin typeface="Bookman Old Style" panose="02050604050505020204" pitchFamily="18" charset="0"/>
                <a:cs typeface="Times New Roman" pitchFamily="18" charset="0"/>
              </a:rPr>
              <a:t>Objective</a:t>
            </a:r>
            <a:endParaRPr lang="en-IN" sz="2400" b="1" dirty="0">
              <a:latin typeface="Bookman Old Style" panose="02050604050505020204" pitchFamily="18" charset="0"/>
              <a:cs typeface="Times New Roman" pitchFamily="18" charset="0"/>
            </a:endParaRPr>
          </a:p>
          <a:p>
            <a:pPr marL="457200" indent="-457200" fontAlgn="auto">
              <a:lnSpc>
                <a:spcPct val="150000"/>
              </a:lnSpc>
              <a:spcAft>
                <a:spcPts val="0"/>
              </a:spcAft>
              <a:buFont typeface="+mj-lt"/>
              <a:buAutoNum type="arabicPeriod"/>
              <a:defRPr/>
            </a:pPr>
            <a:r>
              <a:rPr lang="en-IN" sz="2400" b="1" dirty="0" smtClean="0">
                <a:solidFill>
                  <a:srgbClr val="0D0D0D"/>
                </a:solidFill>
                <a:highlight>
                  <a:srgbClr val="FFFFFF"/>
                </a:highlight>
                <a:latin typeface="Bookman Old Style" panose="02050604050505020204" pitchFamily="18" charset="0"/>
              </a:rPr>
              <a:t>Problem Statement</a:t>
            </a:r>
            <a:endParaRPr lang="en-IN" sz="2400" b="1" i="0" dirty="0" smtClean="0">
              <a:solidFill>
                <a:srgbClr val="0D0D0D"/>
              </a:solidFill>
              <a:effectLst/>
              <a:highlight>
                <a:srgbClr val="FFFFFF"/>
              </a:highlight>
              <a:latin typeface="Bookman Old Style" panose="02050604050505020204" pitchFamily="18" charset="0"/>
            </a:endParaRPr>
          </a:p>
          <a:p>
            <a:pPr marL="457200" indent="-457200" fontAlgn="auto">
              <a:lnSpc>
                <a:spcPct val="150000"/>
              </a:lnSpc>
              <a:spcAft>
                <a:spcPts val="0"/>
              </a:spcAft>
              <a:buFont typeface="+mj-lt"/>
              <a:buAutoNum type="arabicPeriod"/>
              <a:defRPr/>
            </a:pPr>
            <a:r>
              <a:rPr lang="en-IN" sz="2400" b="1" dirty="0" smtClean="0">
                <a:solidFill>
                  <a:srgbClr val="0D0D0D"/>
                </a:solidFill>
                <a:highlight>
                  <a:srgbClr val="FFFFFF"/>
                </a:highlight>
                <a:latin typeface="Bookman Old Style" panose="02050604050505020204" pitchFamily="18" charset="0"/>
              </a:rPr>
              <a:t>Methods</a:t>
            </a:r>
            <a:endParaRPr lang="en-IN" sz="2400" b="1" i="0" dirty="0">
              <a:solidFill>
                <a:srgbClr val="0D0D0D"/>
              </a:solidFill>
              <a:effectLst/>
              <a:highlight>
                <a:srgbClr val="FFFFFF"/>
              </a:highlight>
              <a:latin typeface="Bookman Old Style" panose="02050604050505020204" pitchFamily="18" charset="0"/>
            </a:endParaRPr>
          </a:p>
          <a:p>
            <a:pPr marL="914400" lvl="1" indent="-457200">
              <a:lnSpc>
                <a:spcPct val="150000"/>
              </a:lnSpc>
              <a:buFont typeface="Arial" panose="020B0604020202020204" pitchFamily="34" charset="0"/>
              <a:buChar char="•"/>
              <a:defRPr/>
            </a:pPr>
            <a:r>
              <a:rPr lang="en-IN" sz="2400" b="1" i="0" dirty="0">
                <a:solidFill>
                  <a:srgbClr val="0D0D0D"/>
                </a:solidFill>
                <a:effectLst/>
                <a:highlight>
                  <a:srgbClr val="FFFFFF"/>
                </a:highlight>
                <a:latin typeface="Bookman Old Style" panose="02050604050505020204" pitchFamily="18" charset="0"/>
              </a:rPr>
              <a:t>Design/Approach:</a:t>
            </a:r>
          </a:p>
          <a:p>
            <a:pPr marL="914400" lvl="1" indent="-457200">
              <a:lnSpc>
                <a:spcPct val="150000"/>
              </a:lnSpc>
              <a:buFont typeface="Arial" panose="020B0604020202020204" pitchFamily="34" charset="0"/>
              <a:buChar char="•"/>
              <a:defRPr/>
            </a:pPr>
            <a:r>
              <a:rPr lang="en-IN" sz="2400" b="1" i="0" dirty="0" smtClean="0">
                <a:solidFill>
                  <a:srgbClr val="0D0D0D"/>
                </a:solidFill>
                <a:effectLst/>
                <a:highlight>
                  <a:srgbClr val="FFFFFF"/>
                </a:highlight>
                <a:latin typeface="Bookman Old Style" panose="02050604050505020204" pitchFamily="18" charset="0"/>
              </a:rPr>
              <a:t>Analysis</a:t>
            </a:r>
            <a:r>
              <a:rPr lang="en-IN" sz="2400" b="1" i="0" dirty="0">
                <a:solidFill>
                  <a:srgbClr val="0D0D0D"/>
                </a:solidFill>
                <a:effectLst/>
                <a:highlight>
                  <a:srgbClr val="FFFFFF"/>
                </a:highlight>
                <a:latin typeface="Bookman Old Style" panose="02050604050505020204" pitchFamily="18" charset="0"/>
              </a:rPr>
              <a:t>:</a:t>
            </a:r>
            <a:r>
              <a:rPr lang="en-IN" sz="2400" b="0" i="0" dirty="0">
                <a:solidFill>
                  <a:srgbClr val="0D0D0D"/>
                </a:solidFill>
                <a:effectLst/>
                <a:highlight>
                  <a:srgbClr val="FFFFFF"/>
                </a:highlight>
                <a:latin typeface="Bookman Old Style" panose="02050604050505020204" pitchFamily="18" charset="0"/>
              </a:rPr>
              <a:t> </a:t>
            </a:r>
          </a:p>
          <a:p>
            <a:pPr marL="457200" indent="-457200" fontAlgn="auto">
              <a:lnSpc>
                <a:spcPct val="150000"/>
              </a:lnSpc>
              <a:spcAft>
                <a:spcPts val="0"/>
              </a:spcAft>
              <a:buFont typeface="+mj-lt"/>
              <a:buAutoNum type="arabicPeriod"/>
              <a:defRPr/>
            </a:pPr>
            <a:r>
              <a:rPr lang="en-IN" sz="2400" b="1" dirty="0">
                <a:latin typeface="Bookman Old Style" panose="02050604050505020204" pitchFamily="18" charset="0"/>
                <a:cs typeface="Times New Roman" pitchFamily="18" charset="0"/>
              </a:rPr>
              <a:t>References</a:t>
            </a:r>
          </a:p>
        </p:txBody>
      </p:sp>
      <p:sp>
        <p:nvSpPr>
          <p:cNvPr id="3" name="Google Shape;86;p2">
            <a:extLst>
              <a:ext uri="{FF2B5EF4-FFF2-40B4-BE49-F238E27FC236}">
                <a16:creationId xmlns:a16="http://schemas.microsoft.com/office/drawing/2014/main" id="{77607E07-214F-0862-20FE-39DFCA1F540D}"/>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75C8F692-A925-0415-1DDB-8BAF7DD454F7}"/>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Agenda</a:t>
            </a:r>
            <a:endParaRPr lang="en-IN" sz="3600" dirty="0"/>
          </a:p>
        </p:txBody>
      </p:sp>
    </p:spTree>
    <p:extLst>
      <p:ext uri="{BB962C8B-B14F-4D97-AF65-F5344CB8AC3E}">
        <p14:creationId xmlns:p14="http://schemas.microsoft.com/office/powerpoint/2010/main" val="4119206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3D27A56-B403-3AF0-50B7-570D706D274F}"/>
              </a:ext>
            </a:extLst>
          </p:cNvPr>
          <p:cNvSpPr txBox="1"/>
          <p:nvPr/>
        </p:nvSpPr>
        <p:spPr>
          <a:xfrm>
            <a:off x="438105" y="235722"/>
            <a:ext cx="8880365" cy="646331"/>
          </a:xfrm>
          <a:prstGeom prst="rect">
            <a:avLst/>
          </a:prstGeom>
          <a:noFill/>
        </p:spPr>
        <p:txBody>
          <a:bodyPr wrap="square">
            <a:spAutoFit/>
          </a:bodyPr>
          <a:lstStyle/>
          <a:p>
            <a:r>
              <a:rPr lang="en-IN" altLang="en-US" sz="3600" b="1" dirty="0">
                <a:solidFill>
                  <a:schemeClr val="bg2">
                    <a:lumMod val="25000"/>
                  </a:schemeClr>
                </a:solidFill>
                <a:latin typeface="Times New Roman" pitchFamily="18" charset="0"/>
                <a:cs typeface="Times New Roman" pitchFamily="18" charset="0"/>
              </a:rPr>
              <a:t>Introduction</a:t>
            </a:r>
            <a:endParaRPr lang="en-IN" sz="3600" dirty="0">
              <a:solidFill>
                <a:schemeClr val="bg2">
                  <a:lumMod val="25000"/>
                </a:schemeClr>
              </a:solidFill>
            </a:endParaRPr>
          </a:p>
        </p:txBody>
      </p:sp>
      <p:sp>
        <p:nvSpPr>
          <p:cNvPr id="2" name="Google Shape;86;p2">
            <a:extLst>
              <a:ext uri="{FF2B5EF4-FFF2-40B4-BE49-F238E27FC236}">
                <a16:creationId xmlns:a16="http://schemas.microsoft.com/office/drawing/2014/main" id="{1102D244-AC7F-9BE1-5299-69907903CA50}"/>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535618" y="1384397"/>
            <a:ext cx="10561072" cy="4544834"/>
          </a:xfrm>
          <a:prstGeom prst="rect">
            <a:avLst/>
          </a:prstGeom>
        </p:spPr>
        <p:txBody>
          <a:bodyPr wrap="square">
            <a:spAutoFit/>
          </a:bodyPr>
          <a:lstStyle/>
          <a:p>
            <a:pPr marL="635" indent="-1905" algn="just">
              <a:lnSpc>
                <a:spcPct val="115000"/>
              </a:lnSpc>
              <a:spcAft>
                <a:spcPts val="800"/>
              </a:spcAft>
            </a:pPr>
            <a:r>
              <a:rPr lang="en-GB" sz="2000" dirty="0">
                <a:solidFill>
                  <a:srgbClr val="000000"/>
                </a:solidFill>
                <a:latin typeface="Times New Roman" panose="02020603050405020304" pitchFamily="18" charset="0"/>
                <a:ea typeface="Bodoni"/>
                <a:cs typeface="Times New Roman" panose="02020603050405020304" pitchFamily="18" charset="0"/>
              </a:rPr>
              <a:t>On-line examinations contents providers to focus on creating effective assessment questions and focusing on exam’s feedback delivery to students. In the paper we present techniques that are pertinent to the elements of assessment process: answers submission, computerized grading, and feedback after submission.</a:t>
            </a:r>
            <a:endParaRPr lang="en-GB" dirty="0">
              <a:latin typeface="Calibri" panose="020F0502020204030204" pitchFamily="34" charset="0"/>
              <a:ea typeface="Calibri" panose="020F0502020204030204" pitchFamily="34" charset="0"/>
              <a:cs typeface="Times New Roman" panose="02020603050405020304" pitchFamily="18" charset="0"/>
            </a:endParaRPr>
          </a:p>
          <a:p>
            <a:pPr marL="635" indent="-1905" algn="just">
              <a:lnSpc>
                <a:spcPct val="115000"/>
              </a:lnSpc>
              <a:spcAft>
                <a:spcPts val="800"/>
              </a:spcAft>
            </a:pPr>
            <a:r>
              <a:rPr lang="en-GB" sz="2000" dirty="0">
                <a:solidFill>
                  <a:srgbClr val="000000"/>
                </a:solidFill>
                <a:latin typeface="Times New Roman" panose="02020603050405020304" pitchFamily="18" charset="0"/>
                <a:ea typeface="Bodoni"/>
                <a:cs typeface="Times New Roman" panose="02020603050405020304" pitchFamily="18" charset="0"/>
              </a:rPr>
              <a:t>As the modern organizations are automated and computers are working as per the instructions, it becomes essential for the coordination of human beings, commodity and computers in a modern organization. </a:t>
            </a:r>
            <a:endParaRPr lang="en-GB" dirty="0">
              <a:latin typeface="Calibri" panose="020F0502020204030204" pitchFamily="34" charset="0"/>
              <a:ea typeface="Calibri" panose="020F0502020204030204" pitchFamily="34" charset="0"/>
              <a:cs typeface="Times New Roman" panose="02020603050405020304" pitchFamily="18" charset="0"/>
            </a:endParaRPr>
          </a:p>
          <a:p>
            <a:pPr marL="635" indent="-1905" algn="just">
              <a:lnSpc>
                <a:spcPct val="115000"/>
              </a:lnSpc>
              <a:spcAft>
                <a:spcPts val="800"/>
              </a:spcAft>
            </a:pPr>
            <a:r>
              <a:rPr lang="en-GB" sz="2000" dirty="0">
                <a:solidFill>
                  <a:srgbClr val="000000"/>
                </a:solidFill>
                <a:latin typeface="Times New Roman" panose="02020603050405020304" pitchFamily="18" charset="0"/>
                <a:ea typeface="Bodoni"/>
                <a:cs typeface="Times New Roman" panose="02020603050405020304" pitchFamily="18" charset="0"/>
              </a:rPr>
              <a:t>The administrators </a:t>
            </a:r>
            <a:r>
              <a:rPr lang="en-GB" sz="2000" dirty="0" smtClean="0">
                <a:solidFill>
                  <a:srgbClr val="000000"/>
                </a:solidFill>
                <a:latin typeface="Times New Roman" panose="02020603050405020304" pitchFamily="18" charset="0"/>
                <a:ea typeface="Bodoni"/>
                <a:cs typeface="Times New Roman" panose="02020603050405020304" pitchFamily="18" charset="0"/>
              </a:rPr>
              <a:t>, instructor, Students </a:t>
            </a:r>
            <a:r>
              <a:rPr lang="en-GB" sz="2000" dirty="0">
                <a:solidFill>
                  <a:srgbClr val="000000"/>
                </a:solidFill>
                <a:latin typeface="Times New Roman" panose="02020603050405020304" pitchFamily="18" charset="0"/>
                <a:ea typeface="Bodoni"/>
                <a:cs typeface="Times New Roman" panose="02020603050405020304" pitchFamily="18" charset="0"/>
              </a:rPr>
              <a:t>who are attending for online examination can communicate with the system through this projects, thus facilitating effective implementation and monitoring of various activities of Online Examinations like conducting Exams as per scheduled basis and delivering result to that particular use or </a:t>
            </a:r>
            <a:r>
              <a:rPr lang="en-GB" sz="2000" dirty="0" smtClean="0">
                <a:solidFill>
                  <a:srgbClr val="000000"/>
                </a:solidFill>
                <a:latin typeface="Times New Roman" panose="02020603050405020304" pitchFamily="18" charset="0"/>
                <a:ea typeface="Bodoni"/>
                <a:cs typeface="Times New Roman" panose="02020603050405020304" pitchFamily="18" charset="0"/>
              </a:rPr>
              <a:t>student . And </a:t>
            </a:r>
            <a:r>
              <a:rPr lang="en-GB" sz="2000" dirty="0">
                <a:solidFill>
                  <a:srgbClr val="000000"/>
                </a:solidFill>
                <a:latin typeface="Times New Roman" panose="02020603050405020304" pitchFamily="18" charset="0"/>
                <a:ea typeface="Bodoni"/>
                <a:cs typeface="Times New Roman" panose="02020603050405020304" pitchFamily="18" charset="0"/>
              </a:rPr>
              <a:t>the details of students who attempted Online Examination are maintained at administrator.</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1053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Literature Survey</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684423" y="1406770"/>
            <a:ext cx="10314753" cy="3970318"/>
          </a:xfrm>
          <a:prstGeom prst="rect">
            <a:avLst/>
          </a:prstGeom>
        </p:spPr>
        <p:txBody>
          <a:bodyPr wrap="square">
            <a:spAutoFit/>
          </a:bodyPr>
          <a:lstStyle/>
          <a:p>
            <a:r>
              <a:rPr lang="en-GB" sz="2800" dirty="0">
                <a:solidFill>
                  <a:srgbClr val="000000"/>
                </a:solidFill>
                <a:latin typeface="Times New Roman" panose="02020603050405020304" pitchFamily="18" charset="0"/>
                <a:ea typeface="Bodoni"/>
              </a:rPr>
              <a:t>This application is used to conduct online  examination.  The students can sit at individual terminals and login to write the exam in the given duration. . The questions have to be given to the </a:t>
            </a:r>
            <a:r>
              <a:rPr lang="en-GB" sz="2800" dirty="0" err="1">
                <a:solidFill>
                  <a:srgbClr val="000000"/>
                </a:solidFill>
                <a:latin typeface="Times New Roman" panose="02020603050405020304" pitchFamily="18" charset="0"/>
                <a:ea typeface="Bodoni"/>
              </a:rPr>
              <a:t>students.This</a:t>
            </a:r>
            <a:r>
              <a:rPr lang="en-GB" sz="2800" dirty="0">
                <a:solidFill>
                  <a:srgbClr val="000000"/>
                </a:solidFill>
                <a:latin typeface="Times New Roman" panose="02020603050405020304" pitchFamily="18" charset="0"/>
                <a:ea typeface="Bodoni"/>
              </a:rPr>
              <a:t> application will perform correction, display the result immediately and also store it in database. This application provides the administrator with a facility to add new </a:t>
            </a:r>
            <a:r>
              <a:rPr lang="en-GB" sz="2800" dirty="0" err="1">
                <a:solidFill>
                  <a:srgbClr val="000000"/>
                </a:solidFill>
                <a:latin typeface="Times New Roman" panose="02020603050405020304" pitchFamily="18" charset="0"/>
                <a:ea typeface="Bodoni"/>
              </a:rPr>
              <a:t>exams.This</a:t>
            </a:r>
            <a:r>
              <a:rPr lang="en-GB" sz="2800" dirty="0">
                <a:solidFill>
                  <a:srgbClr val="000000"/>
                </a:solidFill>
                <a:latin typeface="Times New Roman" panose="02020603050405020304" pitchFamily="18" charset="0"/>
                <a:ea typeface="Bodoni"/>
              </a:rPr>
              <a:t> application provides the  Instructor  add questions to the exam, modify questions in the exam in a particular exam. This application takes care of authentication of the </a:t>
            </a:r>
            <a:r>
              <a:rPr lang="en-GB" sz="2800" dirty="0" err="1">
                <a:solidFill>
                  <a:srgbClr val="000000"/>
                </a:solidFill>
                <a:latin typeface="Times New Roman" panose="02020603050405020304" pitchFamily="18" charset="0"/>
                <a:ea typeface="Bodoni"/>
              </a:rPr>
              <a:t>administrator,Instructor</a:t>
            </a:r>
            <a:r>
              <a:rPr lang="en-GB" sz="2800" dirty="0">
                <a:solidFill>
                  <a:srgbClr val="000000"/>
                </a:solidFill>
                <a:latin typeface="Times New Roman" panose="02020603050405020304" pitchFamily="18" charset="0"/>
                <a:ea typeface="Bodoni"/>
              </a:rPr>
              <a:t> as well as the student.</a:t>
            </a:r>
            <a:endParaRPr lang="en-GB" sz="2800" dirty="0"/>
          </a:p>
        </p:txBody>
      </p:sp>
    </p:spTree>
    <p:extLst>
      <p:ext uri="{BB962C8B-B14F-4D97-AF65-F5344CB8AC3E}">
        <p14:creationId xmlns:p14="http://schemas.microsoft.com/office/powerpoint/2010/main" val="3473999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Introduction - Objectives</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747345" y="1732085"/>
            <a:ext cx="10014439" cy="1131720"/>
          </a:xfrm>
          <a:prstGeom prst="rect">
            <a:avLst/>
          </a:prstGeom>
        </p:spPr>
        <p:txBody>
          <a:bodyPr wrap="square">
            <a:spAutoFit/>
          </a:bodyPr>
          <a:lstStyle/>
          <a:p>
            <a:pPr algn="just">
              <a:lnSpc>
                <a:spcPct val="115000"/>
              </a:lnSpc>
              <a:spcAft>
                <a:spcPts val="800"/>
              </a:spcAft>
              <a:tabLst>
                <a:tab pos="2743200" algn="ctr"/>
                <a:tab pos="5486400" algn="r"/>
              </a:tabLst>
            </a:pPr>
            <a:r>
              <a:rPr lang="en-GB"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objective of the Online Examination  Tool is to provide better information for the users of this system for better results for their </a:t>
            </a:r>
            <a:r>
              <a:rPr lang="en-GB"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maintainence</a:t>
            </a:r>
            <a:r>
              <a:rPr lang="en-GB"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student examination schedule details and grading details.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828193" y="3205422"/>
            <a:ext cx="6535614" cy="2460161"/>
          </a:xfrm>
          <a:prstGeom prst="rect">
            <a:avLst/>
          </a:prstGeom>
        </p:spPr>
        <p:txBody>
          <a:bodyPr wrap="square">
            <a:spAutoFit/>
          </a:bodyPr>
          <a:lstStyle/>
          <a:p>
            <a:pPr algn="just">
              <a:lnSpc>
                <a:spcPct val="115000"/>
              </a:lnSpc>
              <a:spcAft>
                <a:spcPts val="800"/>
              </a:spcAft>
            </a:pPr>
            <a:r>
              <a:rPr lang="en-GB"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Software </a:t>
            </a:r>
            <a:r>
              <a:rPr lang="en-GB"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Requirements: </a:t>
            </a:r>
            <a:r>
              <a:rPr lang="en-GB"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Font typeface="Arial" panose="020B0604020202020204" pitchFamily="34" charset="0"/>
              <a:buChar char="●"/>
            </a:pPr>
            <a:r>
              <a:rPr lang="en-GB" b="1" dirty="0">
                <a:solidFill>
                  <a:srgbClr val="000000"/>
                </a:solidFill>
                <a:latin typeface="Times New Roman" panose="02020603050405020304" pitchFamily="18" charset="0"/>
                <a:ea typeface="Times New Roman" panose="02020603050405020304" pitchFamily="18" charset="0"/>
                <a:cs typeface="Noto Sans Symbols"/>
              </a:rPr>
              <a:t>Operating System :           </a:t>
            </a:r>
            <a:r>
              <a:rPr lang="en-GB" dirty="0" smtClean="0">
                <a:solidFill>
                  <a:srgbClr val="000000"/>
                </a:solidFill>
                <a:latin typeface="Times New Roman" panose="02020603050405020304" pitchFamily="18" charset="0"/>
                <a:ea typeface="Times New Roman" panose="02020603050405020304" pitchFamily="18" charset="0"/>
                <a:cs typeface="Noto Sans Symbols"/>
              </a:rPr>
              <a:t>Windows</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Font typeface="Arial" panose="020B0604020202020204" pitchFamily="34" charset="0"/>
              <a:buChar char="●"/>
            </a:pPr>
            <a:r>
              <a:rPr lang="en-GB" b="1" dirty="0">
                <a:solidFill>
                  <a:srgbClr val="000000"/>
                </a:solidFill>
                <a:latin typeface="Times New Roman" panose="02020603050405020304" pitchFamily="18" charset="0"/>
                <a:ea typeface="Times New Roman" panose="02020603050405020304" pitchFamily="18" charset="0"/>
                <a:cs typeface="Noto Sans Symbols"/>
              </a:rPr>
              <a:t>Web-Technology:              </a:t>
            </a:r>
            <a:r>
              <a:rPr lang="en-GB" b="1" dirty="0" smtClean="0">
                <a:solidFill>
                  <a:srgbClr val="000000"/>
                </a:solidFill>
                <a:latin typeface="Times New Roman" panose="02020603050405020304" pitchFamily="18" charset="0"/>
                <a:ea typeface="Times New Roman" panose="02020603050405020304" pitchFamily="18" charset="0"/>
                <a:cs typeface="Noto Sans Symbols"/>
              </a:rPr>
              <a:t>PHP</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Font typeface="Arial" panose="020B0604020202020204" pitchFamily="34" charset="0"/>
              <a:buChar char="●"/>
            </a:pPr>
            <a:r>
              <a:rPr lang="en-GB" b="1" dirty="0">
                <a:solidFill>
                  <a:srgbClr val="000000"/>
                </a:solidFill>
                <a:latin typeface="Times New Roman" panose="02020603050405020304" pitchFamily="18" charset="0"/>
                <a:ea typeface="Times New Roman" panose="02020603050405020304" pitchFamily="18" charset="0"/>
                <a:cs typeface="Noto Sans Symbols"/>
              </a:rPr>
              <a:t>Front-End:                          </a:t>
            </a:r>
            <a:r>
              <a:rPr lang="en-GB" b="1" dirty="0" smtClean="0">
                <a:solidFill>
                  <a:srgbClr val="000000"/>
                </a:solidFill>
                <a:latin typeface="Times New Roman" panose="02020603050405020304" pitchFamily="18" charset="0"/>
                <a:ea typeface="Times New Roman" panose="02020603050405020304" pitchFamily="18" charset="0"/>
                <a:cs typeface="Noto Sans Symbols"/>
              </a:rPr>
              <a:t>HTML,CSS,JAVASCRIPT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Font typeface="Arial" panose="020B0604020202020204" pitchFamily="34" charset="0"/>
              <a:buChar char="●"/>
            </a:pPr>
            <a:r>
              <a:rPr lang="en-GB" b="1" dirty="0">
                <a:solidFill>
                  <a:srgbClr val="000000"/>
                </a:solidFill>
                <a:latin typeface="Times New Roman" panose="02020603050405020304" pitchFamily="18" charset="0"/>
                <a:ea typeface="Times New Roman" panose="02020603050405020304" pitchFamily="18" charset="0"/>
                <a:cs typeface="Noto Sans Symbols"/>
              </a:rPr>
              <a:t>Back-End:                           </a:t>
            </a:r>
            <a:r>
              <a:rPr lang="en-GB" dirty="0" smtClean="0">
                <a:solidFill>
                  <a:srgbClr val="000000"/>
                </a:solidFill>
                <a:latin typeface="Times New Roman" panose="02020603050405020304" pitchFamily="18" charset="0"/>
                <a:ea typeface="Times New Roman" panose="02020603050405020304" pitchFamily="18" charset="0"/>
                <a:cs typeface="Noto Sans Symbols"/>
              </a:rPr>
              <a:t>MySQL</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0"/>
              </a:spcAft>
              <a:buFont typeface="Arial" panose="020B0604020202020204" pitchFamily="34" charset="0"/>
              <a:buChar char="●"/>
            </a:pPr>
            <a:r>
              <a:rPr lang="en-GB" b="1" dirty="0">
                <a:solidFill>
                  <a:srgbClr val="000000"/>
                </a:solidFill>
                <a:latin typeface="Times New Roman" panose="02020603050405020304" pitchFamily="18" charset="0"/>
                <a:ea typeface="Times New Roman" panose="02020603050405020304" pitchFamily="18" charset="0"/>
                <a:cs typeface="Noto Sans Symbols"/>
              </a:rPr>
              <a:t>Web Server:                       </a:t>
            </a:r>
            <a:r>
              <a:rPr lang="en-GB" dirty="0">
                <a:solidFill>
                  <a:srgbClr val="000000"/>
                </a:solidFill>
                <a:latin typeface="Times New Roman" panose="02020603050405020304" pitchFamily="18" charset="0"/>
                <a:ea typeface="Times New Roman" panose="02020603050405020304" pitchFamily="18" charset="0"/>
                <a:cs typeface="Noto Sans Symbols"/>
              </a:rPr>
              <a:t>Apache SERVER.</a:t>
            </a:r>
            <a:endParaRPr lang="en-GB" sz="1600" dirty="0">
              <a:latin typeface="Noto Sans Symbols"/>
              <a:ea typeface="Noto Sans Symbols"/>
              <a:cs typeface="Noto Sans Symbols"/>
            </a:endParaRPr>
          </a:p>
          <a:p>
            <a:pPr indent="-1270" algn="just">
              <a:lnSpc>
                <a:spcPct val="115000"/>
              </a:lnSpc>
              <a:spcAft>
                <a:spcPts val="800"/>
              </a:spcAft>
            </a:pP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7883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310784" y="318987"/>
            <a:ext cx="8880365" cy="646331"/>
          </a:xfrm>
          <a:prstGeom prst="rect">
            <a:avLst/>
          </a:prstGeom>
          <a:noFill/>
        </p:spPr>
        <p:txBody>
          <a:bodyPr wrap="square">
            <a:spAutoFit/>
          </a:bodyPr>
          <a:lstStyle/>
          <a:p>
            <a:r>
              <a:rPr lang="en-IN" sz="3600" b="1" dirty="0" smtClean="0">
                <a:latin typeface="Times New Roman" pitchFamily="18" charset="0"/>
                <a:cs typeface="Times New Roman" pitchFamily="18" charset="0"/>
              </a:rPr>
              <a:t>Problem Statement</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985740" y="1611650"/>
            <a:ext cx="9205546" cy="4524315"/>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PROBLEM </a:t>
            </a:r>
            <a:r>
              <a:rPr lang="en-GB" sz="2400" dirty="0" smtClean="0">
                <a:latin typeface="Times New Roman" panose="02020603050405020304" pitchFamily="18" charset="0"/>
                <a:cs typeface="Times New Roman" panose="02020603050405020304" pitchFamily="18" charset="0"/>
              </a:rPr>
              <a:t>STATEMENT ONLINE </a:t>
            </a:r>
            <a:r>
              <a:rPr lang="en-GB" sz="2400" dirty="0">
                <a:latin typeface="Times New Roman" panose="02020603050405020304" pitchFamily="18" charset="0"/>
                <a:cs typeface="Times New Roman" panose="02020603050405020304" pitchFamily="18" charset="0"/>
              </a:rPr>
              <a:t>QUIZ </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is a software developed to conduct an Online Quiz based on time constraints. Quiz System is accessed by entering the username and e-mail id which is added to the database. Before start of the Quiz, the rules and regulations are displayed that includes description of time limit, number of questions to be answered and scoring methods. Quiz is started by displaying ten questions with four options each based on category chosen </a:t>
            </a:r>
            <a:r>
              <a:rPr lang="en-GB" sz="2400" dirty="0" err="1">
                <a:latin typeface="Times New Roman" panose="02020603050405020304" pitchFamily="18" charset="0"/>
                <a:cs typeface="Times New Roman" panose="02020603050405020304" pitchFamily="18" charset="0"/>
              </a:rPr>
              <a:t>ie</a:t>
            </a:r>
            <a:r>
              <a:rPr lang="en-GB" sz="2400" dirty="0">
                <a:latin typeface="Times New Roman" panose="02020603050405020304" pitchFamily="18" charset="0"/>
                <a:cs typeface="Times New Roman" panose="02020603050405020304" pitchFamily="18" charset="0"/>
              </a:rPr>
              <a:t> General Knowledge, Verbal Reasoning and Computer Science. If the answer is correct, score is incremented by two and no negative marks for wrong answers. If the time exceeds 10 minutes or all the questions are answered the quiz is stopped .Final score will be displayed and updated in the database with username.</a:t>
            </a:r>
            <a:endParaRPr lang="en-GB"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580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99651"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Methods</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11" name="TextBox 10">
            <a:extLst>
              <a:ext uri="{FF2B5EF4-FFF2-40B4-BE49-F238E27FC236}">
                <a16:creationId xmlns:a16="http://schemas.microsoft.com/office/drawing/2014/main" id="{5366E0EA-9D0A-EB27-A255-76F4EDD9BAED}"/>
              </a:ext>
            </a:extLst>
          </p:cNvPr>
          <p:cNvSpPr txBox="1"/>
          <p:nvPr/>
        </p:nvSpPr>
        <p:spPr>
          <a:xfrm>
            <a:off x="416289" y="1723723"/>
            <a:ext cx="8880365" cy="523220"/>
          </a:xfrm>
          <a:prstGeom prst="rect">
            <a:avLst/>
          </a:prstGeom>
          <a:noFill/>
        </p:spPr>
        <p:txBody>
          <a:bodyPr wrap="square">
            <a:spAutoFit/>
          </a:bodyPr>
          <a:lstStyle/>
          <a:p>
            <a:pPr marL="571500" indent="-571500">
              <a:buFont typeface="Wingdings" panose="05000000000000000000" pitchFamily="2" charset="2"/>
              <a:buChar char="q"/>
            </a:pPr>
            <a:r>
              <a:rPr lang="en-IN" altLang="en-US" sz="2800" b="1" dirty="0" smtClean="0">
                <a:latin typeface="Times New Roman" pitchFamily="18" charset="0"/>
                <a:cs typeface="Times New Roman" pitchFamily="18" charset="0"/>
              </a:rPr>
              <a:t>Design Approach</a:t>
            </a:r>
            <a:endParaRPr lang="en-IN" sz="2800" dirty="0"/>
          </a:p>
        </p:txBody>
      </p:sp>
      <p:sp>
        <p:nvSpPr>
          <p:cNvPr id="14" name="TextBox 13">
            <a:extLst>
              <a:ext uri="{FF2B5EF4-FFF2-40B4-BE49-F238E27FC236}">
                <a16:creationId xmlns:a16="http://schemas.microsoft.com/office/drawing/2014/main" id="{5366E0EA-9D0A-EB27-A255-76F4EDD9BAED}"/>
              </a:ext>
            </a:extLst>
          </p:cNvPr>
          <p:cNvSpPr txBox="1"/>
          <p:nvPr/>
        </p:nvSpPr>
        <p:spPr>
          <a:xfrm>
            <a:off x="416288" y="2587937"/>
            <a:ext cx="8880365" cy="523220"/>
          </a:xfrm>
          <a:prstGeom prst="rect">
            <a:avLst/>
          </a:prstGeom>
          <a:noFill/>
        </p:spPr>
        <p:txBody>
          <a:bodyPr wrap="square">
            <a:spAutoFit/>
          </a:bodyPr>
          <a:lstStyle/>
          <a:p>
            <a:pPr marL="571500" indent="-571500">
              <a:buFont typeface="Wingdings" panose="05000000000000000000" pitchFamily="2" charset="2"/>
              <a:buChar char="q"/>
            </a:pPr>
            <a:r>
              <a:rPr lang="en-IN" altLang="en-US" sz="2800" b="1" dirty="0">
                <a:latin typeface="Times New Roman" pitchFamily="18" charset="0"/>
                <a:cs typeface="Times New Roman" pitchFamily="18" charset="0"/>
              </a:rPr>
              <a:t>Analysis</a:t>
            </a:r>
            <a:endParaRPr lang="en-IN" sz="2800" dirty="0"/>
          </a:p>
        </p:txBody>
      </p:sp>
    </p:spTree>
    <p:extLst>
      <p:ext uri="{BB962C8B-B14F-4D97-AF65-F5344CB8AC3E}">
        <p14:creationId xmlns:p14="http://schemas.microsoft.com/office/powerpoint/2010/main" val="2902031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923623"/>
            <a:ext cx="8880365" cy="646331"/>
          </a:xfrm>
          <a:prstGeom prst="rect">
            <a:avLst/>
          </a:prstGeom>
          <a:noFill/>
        </p:spPr>
        <p:txBody>
          <a:bodyPr wrap="square">
            <a:spAutoFit/>
          </a:bodyPr>
          <a:lstStyle/>
          <a:p>
            <a:r>
              <a:rPr lang="en-IN" altLang="en-US" sz="3600" b="1" dirty="0" smtClean="0">
                <a:latin typeface="Times New Roman" pitchFamily="18" charset="0"/>
                <a:cs typeface="Times New Roman" pitchFamily="18" charset="0"/>
              </a:rPr>
              <a:t>Design Approach</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12" name="Rectangle 11"/>
          <p:cNvSpPr/>
          <p:nvPr/>
        </p:nvSpPr>
        <p:spPr>
          <a:xfrm>
            <a:off x="5405376" y="1543912"/>
            <a:ext cx="4828869" cy="3483005"/>
          </a:xfrm>
          <a:prstGeom prst="rect">
            <a:avLst/>
          </a:prstGeom>
        </p:spPr>
        <p:txBody>
          <a:bodyPr wrap="square">
            <a:spAutoFit/>
          </a:bodyPr>
          <a:lstStyle/>
          <a:p>
            <a:pPr algn="just">
              <a:lnSpc>
                <a:spcPct val="115000"/>
              </a:lnSpc>
              <a:spcAft>
                <a:spcPts val="800"/>
              </a:spcAft>
            </a:pPr>
            <a:endParaRPr lang="en-GB"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GB"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Design </a:t>
            </a: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the first step in the development phase for any techniques and principles for the purpose of defining a device, a process or system in sufficient detail to permit its physical realization.</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indent="-1270" algn="just">
              <a:lnSpc>
                <a:spcPct val="115000"/>
              </a:lnSpc>
              <a:spcAft>
                <a:spcPts val="800"/>
              </a:spcAft>
            </a:pP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Once the software requirements have been </a:t>
            </a:r>
            <a:r>
              <a:rPr lang="en-GB"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analyzed</a:t>
            </a: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specified the software design involves three technical activities - design, coding, implementation and testing that are required to build and verify the software.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793" y="1569954"/>
            <a:ext cx="4787462" cy="4089722"/>
          </a:xfrm>
          <a:prstGeom prst="rect">
            <a:avLst/>
          </a:prstGeom>
        </p:spPr>
      </p:pic>
    </p:spTree>
    <p:extLst>
      <p:ext uri="{BB962C8B-B14F-4D97-AF65-F5344CB8AC3E}">
        <p14:creationId xmlns:p14="http://schemas.microsoft.com/office/powerpoint/2010/main" val="1064073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Analysis</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896816" y="1305342"/>
            <a:ext cx="9812216" cy="3785652"/>
          </a:xfrm>
          <a:prstGeom prst="rect">
            <a:avLst/>
          </a:prstGeom>
        </p:spPr>
        <p:txBody>
          <a:bodyPr wrap="square">
            <a:spAutoFit/>
          </a:bodyPr>
          <a:lstStyle/>
          <a:p>
            <a:pPr marL="342900" indent="-342900" algn="just">
              <a:buFont typeface="+mj-lt"/>
              <a:buAutoNum type="arabicPeriod"/>
            </a:pPr>
            <a:r>
              <a:rPr lang="en-GB" sz="2000" b="1" dirty="0">
                <a:solidFill>
                  <a:srgbClr val="3F3F3F"/>
                </a:solidFill>
                <a:latin typeface="Roboto"/>
              </a:rPr>
              <a:t>User Roles:</a:t>
            </a:r>
            <a:r>
              <a:rPr lang="en-GB" sz="2000" dirty="0">
                <a:solidFill>
                  <a:srgbClr val="3F3F3F"/>
                </a:solidFill>
                <a:latin typeface="Roboto"/>
              </a:rPr>
              <a:t> The system supports multiple user roles, including students and </a:t>
            </a:r>
            <a:r>
              <a:rPr lang="en-GB" sz="2000" dirty="0" smtClean="0">
                <a:solidFill>
                  <a:srgbClr val="3F3F3F"/>
                </a:solidFill>
                <a:latin typeface="Roboto"/>
              </a:rPr>
              <a:t>teachers.</a:t>
            </a:r>
          </a:p>
          <a:p>
            <a:pPr marL="342900" indent="-342900" algn="just">
              <a:buFont typeface="+mj-lt"/>
              <a:buAutoNum type="arabicPeriod"/>
            </a:pPr>
            <a:r>
              <a:rPr lang="en-GB" sz="2000" b="1" dirty="0" smtClean="0">
                <a:solidFill>
                  <a:srgbClr val="3F3F3F"/>
                </a:solidFill>
                <a:latin typeface="Roboto"/>
              </a:rPr>
              <a:t>Quiz </a:t>
            </a:r>
            <a:r>
              <a:rPr lang="en-GB" sz="2000" b="1" dirty="0">
                <a:solidFill>
                  <a:srgbClr val="3F3F3F"/>
                </a:solidFill>
                <a:latin typeface="Roboto"/>
              </a:rPr>
              <a:t>Creation:</a:t>
            </a:r>
            <a:r>
              <a:rPr lang="en-GB" sz="2000" dirty="0">
                <a:solidFill>
                  <a:srgbClr val="3F3F3F"/>
                </a:solidFill>
                <a:latin typeface="Roboto"/>
              </a:rPr>
              <a:t> Teachers can create </a:t>
            </a:r>
            <a:r>
              <a:rPr lang="en-GB" sz="2000" dirty="0" smtClean="0">
                <a:solidFill>
                  <a:srgbClr val="3F3F3F"/>
                </a:solidFill>
                <a:latin typeface="Roboto"/>
              </a:rPr>
              <a:t>quiz </a:t>
            </a:r>
            <a:r>
              <a:rPr lang="en-GB" sz="2000" dirty="0">
                <a:solidFill>
                  <a:srgbClr val="3F3F3F"/>
                </a:solidFill>
                <a:latin typeface="Roboto"/>
              </a:rPr>
              <a:t>with customizable questions, multiple-choice options, and correct </a:t>
            </a:r>
            <a:r>
              <a:rPr lang="en-GB" sz="2000" dirty="0" smtClean="0">
                <a:solidFill>
                  <a:srgbClr val="3F3F3F"/>
                </a:solidFill>
                <a:latin typeface="Roboto"/>
              </a:rPr>
              <a:t>answers.</a:t>
            </a:r>
          </a:p>
          <a:p>
            <a:pPr marL="342900" indent="-342900" algn="just">
              <a:buFont typeface="+mj-lt"/>
              <a:buAutoNum type="arabicPeriod"/>
            </a:pPr>
            <a:r>
              <a:rPr lang="en-GB" sz="2000" b="1" dirty="0" smtClean="0">
                <a:solidFill>
                  <a:srgbClr val="3F3F3F"/>
                </a:solidFill>
                <a:latin typeface="Roboto"/>
              </a:rPr>
              <a:t>Quiz </a:t>
            </a:r>
            <a:r>
              <a:rPr lang="en-GB" sz="2000" b="1" dirty="0">
                <a:solidFill>
                  <a:srgbClr val="3F3F3F"/>
                </a:solidFill>
                <a:latin typeface="Roboto"/>
              </a:rPr>
              <a:t>Taking:</a:t>
            </a:r>
            <a:r>
              <a:rPr lang="en-GB" sz="2000" dirty="0">
                <a:solidFill>
                  <a:srgbClr val="3F3F3F"/>
                </a:solidFill>
                <a:latin typeface="Roboto"/>
              </a:rPr>
              <a:t> Students can take </a:t>
            </a:r>
            <a:r>
              <a:rPr lang="en-GB" sz="2000" dirty="0" smtClean="0">
                <a:solidFill>
                  <a:srgbClr val="3F3F3F"/>
                </a:solidFill>
                <a:latin typeface="Roboto"/>
              </a:rPr>
              <a:t>quiz online </a:t>
            </a:r>
            <a:r>
              <a:rPr lang="en-GB" sz="2000" dirty="0">
                <a:solidFill>
                  <a:srgbClr val="3F3F3F"/>
                </a:solidFill>
                <a:latin typeface="Roboto"/>
              </a:rPr>
              <a:t>and receive instant </a:t>
            </a:r>
            <a:r>
              <a:rPr lang="en-GB" sz="2000" dirty="0" smtClean="0">
                <a:solidFill>
                  <a:srgbClr val="3F3F3F"/>
                </a:solidFill>
                <a:latin typeface="Roboto"/>
              </a:rPr>
              <a:t>results.</a:t>
            </a:r>
          </a:p>
          <a:p>
            <a:pPr marL="342900" indent="-342900" algn="just">
              <a:buFont typeface="+mj-lt"/>
              <a:buAutoNum type="arabicPeriod"/>
            </a:pPr>
            <a:r>
              <a:rPr lang="en-GB" sz="2000" b="1" dirty="0" smtClean="0">
                <a:solidFill>
                  <a:srgbClr val="3F3F3F"/>
                </a:solidFill>
                <a:latin typeface="Roboto"/>
              </a:rPr>
              <a:t>Result </a:t>
            </a:r>
            <a:r>
              <a:rPr lang="en-GB" sz="2000" b="1" dirty="0">
                <a:solidFill>
                  <a:srgbClr val="3F3F3F"/>
                </a:solidFill>
                <a:latin typeface="Roboto"/>
              </a:rPr>
              <a:t>Tracking:</a:t>
            </a:r>
            <a:r>
              <a:rPr lang="en-GB" sz="2000" dirty="0">
                <a:solidFill>
                  <a:srgbClr val="3F3F3F"/>
                </a:solidFill>
                <a:latin typeface="Roboto"/>
              </a:rPr>
              <a:t> Both students and teachers can track quiz results and view historical </a:t>
            </a:r>
            <a:r>
              <a:rPr lang="en-GB" sz="2000" dirty="0" smtClean="0">
                <a:solidFill>
                  <a:srgbClr val="3F3F3F"/>
                </a:solidFill>
                <a:latin typeface="Roboto"/>
              </a:rPr>
              <a:t>performance.</a:t>
            </a:r>
          </a:p>
          <a:p>
            <a:pPr marL="342900" indent="-342900" algn="just">
              <a:buFont typeface="+mj-lt"/>
              <a:buAutoNum type="arabicPeriod"/>
            </a:pPr>
            <a:r>
              <a:rPr lang="en-GB" sz="2000" b="1" dirty="0" smtClean="0">
                <a:solidFill>
                  <a:srgbClr val="3F3F3F"/>
                </a:solidFill>
                <a:latin typeface="Roboto"/>
              </a:rPr>
              <a:t>User-Friendly </a:t>
            </a:r>
            <a:r>
              <a:rPr lang="en-GB" sz="2000" b="1" dirty="0">
                <a:solidFill>
                  <a:srgbClr val="3F3F3F"/>
                </a:solidFill>
                <a:latin typeface="Roboto"/>
              </a:rPr>
              <a:t>Interface:</a:t>
            </a:r>
            <a:r>
              <a:rPr lang="en-GB" sz="2000" dirty="0">
                <a:solidFill>
                  <a:srgbClr val="3F3F3F"/>
                </a:solidFill>
                <a:latin typeface="Roboto"/>
              </a:rPr>
              <a:t> A user-friendly interface enhances the overall user </a:t>
            </a:r>
            <a:r>
              <a:rPr lang="en-GB" sz="2000" dirty="0" smtClean="0">
                <a:solidFill>
                  <a:srgbClr val="3F3F3F"/>
                </a:solidFill>
                <a:latin typeface="Roboto"/>
              </a:rPr>
              <a:t>experience.</a:t>
            </a:r>
          </a:p>
          <a:p>
            <a:pPr marL="342900" indent="-342900" algn="just">
              <a:buFont typeface="+mj-lt"/>
              <a:buAutoNum type="arabicPeriod"/>
            </a:pPr>
            <a:r>
              <a:rPr lang="en-GB" sz="2000" b="1" dirty="0" smtClean="0">
                <a:solidFill>
                  <a:srgbClr val="3F3F3F"/>
                </a:solidFill>
                <a:latin typeface="Roboto"/>
              </a:rPr>
              <a:t>Data </a:t>
            </a:r>
            <a:r>
              <a:rPr lang="en-GB" sz="2000" b="1" dirty="0">
                <a:solidFill>
                  <a:srgbClr val="3F3F3F"/>
                </a:solidFill>
                <a:latin typeface="Roboto"/>
              </a:rPr>
              <a:t>Management:</a:t>
            </a:r>
            <a:r>
              <a:rPr lang="en-GB" sz="2000" dirty="0">
                <a:solidFill>
                  <a:srgbClr val="3F3F3F"/>
                </a:solidFill>
                <a:latin typeface="Roboto"/>
              </a:rPr>
              <a:t> Teachers can manage questions, </a:t>
            </a:r>
            <a:r>
              <a:rPr lang="en-GB" sz="2000" dirty="0" err="1" smtClean="0">
                <a:solidFill>
                  <a:srgbClr val="3F3F3F"/>
                </a:solidFill>
                <a:latin typeface="Roboto"/>
              </a:rPr>
              <a:t>quizz</a:t>
            </a:r>
            <a:r>
              <a:rPr lang="en-GB" sz="2000" dirty="0" smtClean="0">
                <a:solidFill>
                  <a:srgbClr val="3F3F3F"/>
                </a:solidFill>
                <a:latin typeface="Roboto"/>
              </a:rPr>
              <a:t>, </a:t>
            </a:r>
            <a:r>
              <a:rPr lang="en-GB" sz="2000" dirty="0">
                <a:solidFill>
                  <a:srgbClr val="3F3F3F"/>
                </a:solidFill>
                <a:latin typeface="Roboto"/>
              </a:rPr>
              <a:t>and results </a:t>
            </a:r>
            <a:r>
              <a:rPr lang="en-GB" sz="2000" dirty="0" smtClean="0">
                <a:solidFill>
                  <a:srgbClr val="3F3F3F"/>
                </a:solidFill>
                <a:latin typeface="Roboto"/>
              </a:rPr>
              <a:t>efficiently.</a:t>
            </a:r>
          </a:p>
          <a:p>
            <a:pPr marL="342900" indent="-342900" algn="just">
              <a:buFont typeface="+mj-lt"/>
              <a:buAutoNum type="arabicPeriod"/>
            </a:pPr>
            <a:r>
              <a:rPr lang="en-GB" sz="2000" b="1" dirty="0" smtClean="0">
                <a:solidFill>
                  <a:srgbClr val="3F3F3F"/>
                </a:solidFill>
                <a:latin typeface="Roboto"/>
              </a:rPr>
              <a:t>Responsive </a:t>
            </a:r>
            <a:r>
              <a:rPr lang="en-GB" sz="2000" b="1" dirty="0">
                <a:solidFill>
                  <a:srgbClr val="3F3F3F"/>
                </a:solidFill>
                <a:latin typeface="Roboto"/>
              </a:rPr>
              <a:t>Design:</a:t>
            </a:r>
            <a:r>
              <a:rPr lang="en-GB" sz="2000" dirty="0">
                <a:solidFill>
                  <a:srgbClr val="3F3F3F"/>
                </a:solidFill>
                <a:latin typeface="Roboto"/>
              </a:rPr>
              <a:t> The system adapts to various devices, including computers, tablets, and smartphones.</a:t>
            </a:r>
            <a:endParaRPr lang="en-GB" sz="2000" b="0" i="0" dirty="0">
              <a:solidFill>
                <a:srgbClr val="3F3F3F"/>
              </a:solidFill>
              <a:effectLst/>
              <a:latin typeface="Roboto"/>
            </a:endParaRPr>
          </a:p>
        </p:txBody>
      </p:sp>
    </p:spTree>
    <p:extLst>
      <p:ext uri="{BB962C8B-B14F-4D97-AF65-F5344CB8AC3E}">
        <p14:creationId xmlns:p14="http://schemas.microsoft.com/office/powerpoint/2010/main" val="1842663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3515</TotalTime>
  <Words>746</Words>
  <Application>Microsoft Office PowerPoint</Application>
  <PresentationFormat>Widescreen</PresentationFormat>
  <Paragraphs>104</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Bodoni</vt:lpstr>
      <vt:lpstr>Bookman Old Style</vt:lpstr>
      <vt:lpstr>Calibri</vt:lpstr>
      <vt:lpstr>Calibri Light</vt:lpstr>
      <vt:lpstr>Lucida Sans</vt:lpstr>
      <vt:lpstr>Noto Sans Symbols</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DSATM</dc:creator>
  <cp:lastModifiedBy>Raghuveer K j</cp:lastModifiedBy>
  <cp:revision>103</cp:revision>
  <dcterms:created xsi:type="dcterms:W3CDTF">2023-10-25T10:10:21Z</dcterms:created>
  <dcterms:modified xsi:type="dcterms:W3CDTF">2024-06-13T09:49:34Z</dcterms:modified>
</cp:coreProperties>
</file>