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90" r:id="rId2"/>
    <p:sldId id="291" r:id="rId3"/>
    <p:sldId id="293" r:id="rId4"/>
    <p:sldId id="305" r:id="rId5"/>
    <p:sldId id="316" r:id="rId6"/>
    <p:sldId id="295" r:id="rId7"/>
    <p:sldId id="292" r:id="rId8"/>
    <p:sldId id="299" r:id="rId9"/>
    <p:sldId id="298" r:id="rId10"/>
    <p:sldId id="313" r:id="rId11"/>
    <p:sldId id="310" r:id="rId12"/>
    <p:sldId id="309" r:id="rId13"/>
    <p:sldId id="317" r:id="rId14"/>
    <p:sldId id="312" r:id="rId15"/>
    <p:sldId id="319" r:id="rId16"/>
    <p:sldId id="318" r:id="rId17"/>
    <p:sldId id="320" r:id="rId18"/>
    <p:sldId id="321" r:id="rId19"/>
    <p:sldId id="311"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291" autoAdjust="0"/>
  </p:normalViewPr>
  <p:slideViewPr>
    <p:cSldViewPr snapToGrid="0">
      <p:cViewPr varScale="1">
        <p:scale>
          <a:sx n="78" d="100"/>
          <a:sy n="78" d="100"/>
        </p:scale>
        <p:origin x="25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F87E45-7152-41C3-9E7F-20DA53580CD8}" type="datetimeFigureOut">
              <a:rPr lang="en-IN" smtClean="0"/>
              <a:t>15-04-2025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3A4B3-E9F4-4A12-9942-B7D175E145AF}" type="slidenum">
              <a:rPr lang="en-IN" smtClean="0"/>
              <a:t>‹#›</a:t>
            </a:fld>
            <a:endParaRPr lang="en-IN"/>
          </a:p>
        </p:txBody>
      </p:sp>
    </p:spTree>
    <p:extLst>
      <p:ext uri="{BB962C8B-B14F-4D97-AF65-F5344CB8AC3E}">
        <p14:creationId xmlns:p14="http://schemas.microsoft.com/office/powerpoint/2010/main" val="3156194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9246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468950D-AAB4-2A63-868A-FA3D45D65FD7}"/>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6CBAEF4-5BEE-D9E6-BC39-4FFF399FB29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02BE7BA7-5CF4-F8DF-CD0F-E03939167DE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1261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F23A99B-6566-AAA6-891E-45A30A09EA4B}"/>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CCEB4339-A3C1-99BF-D2E4-B4DBF7D3E841}"/>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ED8D6863-A5C2-37F1-5EF0-2DBAB413C296}"/>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179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F23A99B-6566-AAA6-891E-45A30A09EA4B}"/>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CCEB4339-A3C1-99BF-D2E4-B4DBF7D3E841}"/>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ED8D6863-A5C2-37F1-5EF0-2DBAB413C296}"/>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954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468950D-AAB4-2A63-868A-FA3D45D65FD7}"/>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6CBAEF4-5BEE-D9E6-BC39-4FFF399FB29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02BE7BA7-5CF4-F8DF-CD0F-E03939167DE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01865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468950D-AAB4-2A63-868A-FA3D45D65FD7}"/>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6CBAEF4-5BEE-D9E6-BC39-4FFF399FB29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02BE7BA7-5CF4-F8DF-CD0F-E03939167DE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0613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468950D-AAB4-2A63-868A-FA3D45D65FD7}"/>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6CBAEF4-5BEE-D9E6-BC39-4FFF399FB29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02BE7BA7-5CF4-F8DF-CD0F-E03939167DE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0371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468950D-AAB4-2A63-868A-FA3D45D65FD7}"/>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6CBAEF4-5BEE-D9E6-BC39-4FFF399FB29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02BE7BA7-5CF4-F8DF-CD0F-E03939167DE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04872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468950D-AAB4-2A63-868A-FA3D45D65FD7}"/>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6CBAEF4-5BEE-D9E6-BC39-4FFF399FB29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02BE7BA7-5CF4-F8DF-CD0F-E03939167DE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0202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468950D-AAB4-2A63-868A-FA3D45D65FD7}"/>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6CBAEF4-5BEE-D9E6-BC39-4FFF399FB29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02BE7BA7-5CF4-F8DF-CD0F-E03939167DE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7535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6CC8231-823D-2CE7-2E30-F6B6229E90A3}"/>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8D3347F5-78D6-9BC0-CBD4-823AC943BC33}"/>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317FE548-3ADA-4B50-9DB2-05B63893D3D7}"/>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9293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434C98B6-FFED-0235-C97F-B77185544AC1}"/>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942D5B65-4DCC-9397-7189-342494CE7FBE}"/>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F7126978-1F00-76A6-C536-F057639D738D}"/>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6764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0C59C13-EB57-EB41-03E8-758DEE0E473B}"/>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79B739A8-9F16-140E-9A9B-7670ACFDC3BC}"/>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50B9CE2E-81AF-13D2-4BEE-30FF7F3904F4}"/>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899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D4802130-9FA8-89F1-688D-CD51BCC8C38F}"/>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44BB8379-6717-238D-8312-257E496793AD}"/>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2C566B7A-0DDB-2A1C-6506-2CFB3C47CA54}"/>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906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D4802130-9FA8-89F1-688D-CD51BCC8C38F}"/>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44BB8379-6717-238D-8312-257E496793AD}"/>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2C566B7A-0DDB-2A1C-6506-2CFB3C47CA54}"/>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214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468950D-AAB4-2A63-868A-FA3D45D65FD7}"/>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6CBAEF4-5BEE-D9E6-BC39-4FFF399FB29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02BE7BA7-5CF4-F8DF-CD0F-E03939167DE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615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20DCCE18-4D03-0663-7949-40ECE1A31343}"/>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2B7DAF5A-A466-DA6A-E469-3BCFDFE09B36}"/>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29CBDEDB-0653-FA63-C41C-5059A2B7B9F0}"/>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895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DFF71A3F-06EE-3DA5-CE76-809DC95010E6}"/>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0298CC54-A435-7FFD-A463-072B8E6A9B9D}"/>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B5E89E12-E2B2-36F6-3288-69519E21F669}"/>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447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F23A99B-6566-AAA6-891E-45A30A09EA4B}"/>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CCEB4339-A3C1-99BF-D2E4-B4DBF7D3E841}"/>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ED8D6863-A5C2-37F1-5EF0-2DBAB413C296}"/>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041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6468950D-AAB4-2A63-868A-FA3D45D65FD7}"/>
            </a:ext>
          </a:extLst>
        </p:cNvPr>
        <p:cNvGrpSpPr/>
        <p:nvPr/>
      </p:nvGrpSpPr>
      <p:grpSpPr>
        <a:xfrm>
          <a:off x="0" y="0"/>
          <a:ext cx="0" cy="0"/>
          <a:chOff x="0" y="0"/>
          <a:chExt cx="0" cy="0"/>
        </a:xfrm>
      </p:grpSpPr>
      <p:sp>
        <p:nvSpPr>
          <p:cNvPr id="71" name="Google Shape;71;p2:notes">
            <a:extLst>
              <a:ext uri="{FF2B5EF4-FFF2-40B4-BE49-F238E27FC236}">
                <a16:creationId xmlns:a16="http://schemas.microsoft.com/office/drawing/2014/main" id="{D6CBAEF4-5BEE-D9E6-BC39-4FFF399FB29B}"/>
              </a:ext>
            </a:extLst>
          </p:cNvPr>
          <p:cNvSpPr txBox="1">
            <a:spLocks noGrp="1"/>
          </p:cNvSpPr>
          <p:nvPr>
            <p:ph type="body" idx="1"/>
          </p:nvPr>
        </p:nvSpPr>
        <p:spPr>
          <a:xfrm>
            <a:off x="1735138" y="4691063"/>
            <a:ext cx="13877925" cy="3838575"/>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2" name="Google Shape;72;p2:notes">
            <a:extLst>
              <a:ext uri="{FF2B5EF4-FFF2-40B4-BE49-F238E27FC236}">
                <a16:creationId xmlns:a16="http://schemas.microsoft.com/office/drawing/2014/main" id="{02BE7BA7-5CF4-F8DF-CD0F-E03939167DE3}"/>
              </a:ext>
            </a:extLst>
          </p:cNvPr>
          <p:cNvSpPr>
            <a:spLocks noGrp="1" noRot="1" noChangeAspect="1"/>
          </p:cNvSpPr>
          <p:nvPr>
            <p:ph type="sldImg" idx="2"/>
          </p:nvPr>
        </p:nvSpPr>
        <p:spPr>
          <a:xfrm>
            <a:off x="5749925" y="1219200"/>
            <a:ext cx="5848350" cy="32893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4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0F239-AE40-E22D-DFCF-830BC88FA6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BFF2D-FAD3-9A21-DB47-2DAD86B339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7194D8-C746-DD3A-2822-5D76D001DEFA}"/>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5" name="Footer Placeholder 4">
            <a:extLst>
              <a:ext uri="{FF2B5EF4-FFF2-40B4-BE49-F238E27FC236}">
                <a16:creationId xmlns:a16="http://schemas.microsoft.com/office/drawing/2014/main" id="{E6340214-EFFA-7C5E-C3B5-A1E33772B5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97E148-34DD-1CB4-2242-AC6C7340213C}"/>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358592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AD779-CBE5-6225-62AC-1032154DDF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5C8650-6C88-F429-9D28-D43D838FB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40E019-76CD-BE8F-A2E5-F7478261D4B5}"/>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5" name="Footer Placeholder 4">
            <a:extLst>
              <a:ext uri="{FF2B5EF4-FFF2-40B4-BE49-F238E27FC236}">
                <a16:creationId xmlns:a16="http://schemas.microsoft.com/office/drawing/2014/main" id="{C9415D9D-535D-9248-C125-266EAEDEC5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4A1391-4BA9-5CE3-B949-3FED31FE680F}"/>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806002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D724F8-99BB-1F83-854C-B32509590E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FB547C-F486-1AD9-B411-E362D600F6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67FCC6-FFDF-F752-3044-7F55890F31A0}"/>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5" name="Footer Placeholder 4">
            <a:extLst>
              <a:ext uri="{FF2B5EF4-FFF2-40B4-BE49-F238E27FC236}">
                <a16:creationId xmlns:a16="http://schemas.microsoft.com/office/drawing/2014/main" id="{0456FF45-4F25-FB66-2A4A-71E3E6CEBA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426177-B0C0-EB2B-4E74-15C89702EF7C}"/>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570560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2275057" y="610208"/>
            <a:ext cx="7641886" cy="2919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108" b="1" i="0">
                <a:solidFill>
                  <a:srgbClr val="006EA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7"/>
          <p:cNvSpPr txBox="1">
            <a:spLocks noGrp="1"/>
          </p:cNvSpPr>
          <p:nvPr>
            <p:ph type="body" idx="1"/>
          </p:nvPr>
        </p:nvSpPr>
        <p:spPr>
          <a:xfrm>
            <a:off x="613852" y="1567199"/>
            <a:ext cx="10964297" cy="175176"/>
          </a:xfrm>
          <a:prstGeom prst="rect">
            <a:avLst/>
          </a:prstGeom>
          <a:noFill/>
          <a:ln>
            <a:noFill/>
          </a:ln>
        </p:spPr>
        <p:txBody>
          <a:bodyPr spcFirstLastPara="1" wrap="square" lIns="0" tIns="0" rIns="0" bIns="0" anchor="t" anchorCtr="0">
            <a:spAutoFit/>
          </a:bodyPr>
          <a:lstStyle>
            <a:lvl1pPr marL="321320" lvl="0" indent="-160660" algn="l">
              <a:spcBef>
                <a:spcPts val="0"/>
              </a:spcBef>
              <a:spcAft>
                <a:spcPts val="0"/>
              </a:spcAft>
              <a:buSzPts val="1400"/>
              <a:buNone/>
              <a:defRPr sz="1265" b="0" i="0">
                <a:solidFill>
                  <a:schemeClr val="dk1"/>
                </a:solidFill>
                <a:latin typeface="Lucida Sans"/>
                <a:ea typeface="Lucida Sans"/>
                <a:cs typeface="Lucida Sans"/>
                <a:sym typeface="Lucida Sans"/>
              </a:defRPr>
            </a:lvl1pPr>
            <a:lvl2pPr marL="642640" lvl="1" indent="-160660" algn="l">
              <a:spcBef>
                <a:spcPts val="0"/>
              </a:spcBef>
              <a:spcAft>
                <a:spcPts val="0"/>
              </a:spcAft>
              <a:buSzPts val="1400"/>
              <a:buNone/>
              <a:defRPr/>
            </a:lvl2pPr>
            <a:lvl3pPr marL="963960" lvl="2" indent="-160660" algn="l">
              <a:spcBef>
                <a:spcPts val="0"/>
              </a:spcBef>
              <a:spcAft>
                <a:spcPts val="0"/>
              </a:spcAft>
              <a:buSzPts val="1400"/>
              <a:buNone/>
              <a:defRPr/>
            </a:lvl3pPr>
            <a:lvl4pPr marL="1285281" lvl="3" indent="-160660" algn="l">
              <a:spcBef>
                <a:spcPts val="0"/>
              </a:spcBef>
              <a:spcAft>
                <a:spcPts val="0"/>
              </a:spcAft>
              <a:buSzPts val="1400"/>
              <a:buNone/>
              <a:defRPr/>
            </a:lvl4pPr>
            <a:lvl5pPr marL="1606601" lvl="4" indent="-160660" algn="l">
              <a:spcBef>
                <a:spcPts val="0"/>
              </a:spcBef>
              <a:spcAft>
                <a:spcPts val="0"/>
              </a:spcAft>
              <a:buSzPts val="1400"/>
              <a:buNone/>
              <a:defRPr/>
            </a:lvl5pPr>
            <a:lvl6pPr marL="1927921" lvl="5" indent="-160660" algn="l">
              <a:spcBef>
                <a:spcPts val="0"/>
              </a:spcBef>
              <a:spcAft>
                <a:spcPts val="0"/>
              </a:spcAft>
              <a:buSzPts val="1400"/>
              <a:buNone/>
              <a:defRPr/>
            </a:lvl6pPr>
            <a:lvl7pPr marL="2249241" lvl="6" indent="-160660" algn="l">
              <a:spcBef>
                <a:spcPts val="0"/>
              </a:spcBef>
              <a:spcAft>
                <a:spcPts val="0"/>
              </a:spcAft>
              <a:buSzPts val="1400"/>
              <a:buNone/>
              <a:defRPr/>
            </a:lvl7pPr>
            <a:lvl8pPr marL="2570561" lvl="7" indent="-160660" algn="l">
              <a:spcBef>
                <a:spcPts val="0"/>
              </a:spcBef>
              <a:spcAft>
                <a:spcPts val="0"/>
              </a:spcAft>
              <a:buSzPts val="1400"/>
              <a:buNone/>
              <a:defRPr/>
            </a:lvl8pPr>
            <a:lvl9pPr marL="2891881" lvl="8" indent="-160660"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8035742" y="6453840"/>
            <a:ext cx="3876270" cy="19466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265" b="1" i="1">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dt" idx="10"/>
          </p:nvPr>
        </p:nvSpPr>
        <p:spPr>
          <a:xfrm>
            <a:off x="609600" y="6377940"/>
            <a:ext cx="2804160" cy="184666"/>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
          <p:cNvSpPr txBox="1">
            <a:spLocks noGrp="1"/>
          </p:cNvSpPr>
          <p:nvPr>
            <p:ph type="sldNum" idx="12"/>
          </p:nvPr>
        </p:nvSpPr>
        <p:spPr>
          <a:xfrm>
            <a:off x="8778240" y="6377940"/>
            <a:ext cx="2804160" cy="184666"/>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fld id="{00000000-1234-1234-1234-123412341234}" type="slidenum">
              <a:rPr lang="en-US" smtClean="0"/>
              <a:pPr/>
              <a:t>‹#›</a:t>
            </a:fld>
            <a:endParaRPr lang="en-US" sz="1265">
              <a:ea typeface="Calibri"/>
              <a:cs typeface="Calibri"/>
              <a:sym typeface="Calibri"/>
            </a:endParaRPr>
          </a:p>
        </p:txBody>
      </p:sp>
    </p:spTree>
    <p:extLst>
      <p:ext uri="{BB962C8B-B14F-4D97-AF65-F5344CB8AC3E}">
        <p14:creationId xmlns:p14="http://schemas.microsoft.com/office/powerpoint/2010/main" val="3024822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F5FA-407E-9215-EA21-6076A29983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143934-0B51-277C-9602-4F20F0E324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C5821-8C0D-41AF-0CF6-F89B11D79CD0}"/>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5" name="Footer Placeholder 4">
            <a:extLst>
              <a:ext uri="{FF2B5EF4-FFF2-40B4-BE49-F238E27FC236}">
                <a16:creationId xmlns:a16="http://schemas.microsoft.com/office/drawing/2014/main" id="{759137B5-DB07-8472-BBF2-6BDB25198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CA2B1D-CFCA-5920-22E4-C76BA75077BF}"/>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386603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2D2A6-962D-95E9-559E-3D6C304250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3C4FAA-B75D-9D2E-E677-0CB1A75813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C88AB1-5CB3-7CBE-8D93-B869539D094C}"/>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5" name="Footer Placeholder 4">
            <a:extLst>
              <a:ext uri="{FF2B5EF4-FFF2-40B4-BE49-F238E27FC236}">
                <a16:creationId xmlns:a16="http://schemas.microsoft.com/office/drawing/2014/main" id="{BF108B2D-31F8-397F-70CA-9DD8FE099E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6EA31E-3E57-12A3-E4FA-4BC6A32DE723}"/>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213996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BC15-4ACA-FCCF-2BD7-76056C49D3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132FFB-BBF1-3DC9-1B33-D1F5EBFF40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061F2D-A1A1-A107-6AE4-3049B0503A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0FE0272-C004-E147-C744-6F634F3D5E6C}"/>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6" name="Footer Placeholder 5">
            <a:extLst>
              <a:ext uri="{FF2B5EF4-FFF2-40B4-BE49-F238E27FC236}">
                <a16:creationId xmlns:a16="http://schemas.microsoft.com/office/drawing/2014/main" id="{47EAE7C3-B6D9-C8DC-F602-030BC91C1E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7A6AB6-810D-B8A7-13BC-15EEB2BCCFAD}"/>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273488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D0AC-C64E-90CE-0EBE-B7A0A32511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570984-7851-2136-9637-5EC168EFD7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E50B0-6B06-C803-BB35-F2A832ED5D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BB5FD5-2DB8-2F92-3FE4-E866CB000D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7D840D-1908-6C92-AA07-245B7A2946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036A9B-5768-39FB-1008-AD99270A18AE}"/>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8" name="Footer Placeholder 7">
            <a:extLst>
              <a:ext uri="{FF2B5EF4-FFF2-40B4-BE49-F238E27FC236}">
                <a16:creationId xmlns:a16="http://schemas.microsoft.com/office/drawing/2014/main" id="{B74BACA5-0461-497E-3248-312A6FAC86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04FFA7E-27EB-D564-FF2B-9F6D3A4A97ED}"/>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156242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0531-30F7-61FA-1C71-51B40AA874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A0DBFA-4C38-962D-9739-54A1B6D354A4}"/>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4" name="Footer Placeholder 3">
            <a:extLst>
              <a:ext uri="{FF2B5EF4-FFF2-40B4-BE49-F238E27FC236}">
                <a16:creationId xmlns:a16="http://schemas.microsoft.com/office/drawing/2014/main" id="{87D10815-1FE5-B63D-CA51-B54ADF641E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583A3C-BB63-E889-2559-A18316F3882A}"/>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237096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557187-FFF1-55CB-D8F6-D7F6D4F97880}"/>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3" name="Footer Placeholder 2">
            <a:extLst>
              <a:ext uri="{FF2B5EF4-FFF2-40B4-BE49-F238E27FC236}">
                <a16:creationId xmlns:a16="http://schemas.microsoft.com/office/drawing/2014/main" id="{1B7D6287-AE5B-C434-875D-C88C7FF93A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40AD65-05C5-B972-8AF4-81F6522BEE15}"/>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2283084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E0713-7A73-B94B-A6E6-0F58ED10C3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B06A9BD-78E6-6F1B-9D62-5BC159894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1CEC9A-4B42-04BA-9E0D-6099C21C0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C53292-8651-AE7C-04BE-C873A8406189}"/>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6" name="Footer Placeholder 5">
            <a:extLst>
              <a:ext uri="{FF2B5EF4-FFF2-40B4-BE49-F238E27FC236}">
                <a16:creationId xmlns:a16="http://schemas.microsoft.com/office/drawing/2014/main" id="{A3E4B63E-EA4F-ABCB-937E-8DC69E8FCF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C78008-290B-0537-39FB-D76915915C77}"/>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346531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4A2F6-CF15-88BA-0735-AE5DFEDB73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C5CBF-BB83-F42A-0951-38FC0BBF0C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D22F7B-B9A4-4B0D-BB3D-74459A701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B3BFBE-7AF2-E5F9-A647-A007DD06C24C}"/>
              </a:ext>
            </a:extLst>
          </p:cNvPr>
          <p:cNvSpPr>
            <a:spLocks noGrp="1"/>
          </p:cNvSpPr>
          <p:nvPr>
            <p:ph type="dt" sz="half" idx="10"/>
          </p:nvPr>
        </p:nvSpPr>
        <p:spPr/>
        <p:txBody>
          <a:bodyPr/>
          <a:lstStyle/>
          <a:p>
            <a:fld id="{9CB9CAB8-81CC-43B7-AB23-25AF399FCC87}" type="datetimeFigureOut">
              <a:rPr lang="en-IN" smtClean="0"/>
              <a:t>15-04-2025</a:t>
            </a:fld>
            <a:endParaRPr lang="en-IN"/>
          </a:p>
        </p:txBody>
      </p:sp>
      <p:sp>
        <p:nvSpPr>
          <p:cNvPr id="6" name="Footer Placeholder 5">
            <a:extLst>
              <a:ext uri="{FF2B5EF4-FFF2-40B4-BE49-F238E27FC236}">
                <a16:creationId xmlns:a16="http://schemas.microsoft.com/office/drawing/2014/main" id="{8C441BE9-C1F7-B46D-86BC-08B4F5636F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D8A2ED-02CE-7EB5-5724-934FB00EE2CF}"/>
              </a:ext>
            </a:extLst>
          </p:cNvPr>
          <p:cNvSpPr>
            <a:spLocks noGrp="1"/>
          </p:cNvSpPr>
          <p:nvPr>
            <p:ph type="sldNum" sz="quarter" idx="12"/>
          </p:nvPr>
        </p:nvSpPr>
        <p:spPr/>
        <p:txBody>
          <a:bodyPr/>
          <a:lstStyle/>
          <a:p>
            <a:fld id="{E5D6A403-F317-4CB5-8752-A61B08B10D9A}" type="slidenum">
              <a:rPr lang="en-IN" smtClean="0"/>
              <a:t>‹#›</a:t>
            </a:fld>
            <a:endParaRPr lang="en-IN"/>
          </a:p>
        </p:txBody>
      </p:sp>
    </p:spTree>
    <p:extLst>
      <p:ext uri="{BB962C8B-B14F-4D97-AF65-F5344CB8AC3E}">
        <p14:creationId xmlns:p14="http://schemas.microsoft.com/office/powerpoint/2010/main" val="1341346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425570-2D07-9DED-D532-2485161E0D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E4547A-AB1B-EED6-4153-FD6C161F0D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11AF5B-37AD-9536-BD6F-0702B4ED54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B9CAB8-81CC-43B7-AB23-25AF399FCC87}" type="datetimeFigureOut">
              <a:rPr lang="en-IN" smtClean="0"/>
              <a:t>15-04-2025</a:t>
            </a:fld>
            <a:endParaRPr lang="en-IN"/>
          </a:p>
        </p:txBody>
      </p:sp>
      <p:sp>
        <p:nvSpPr>
          <p:cNvPr id="5" name="Footer Placeholder 4">
            <a:extLst>
              <a:ext uri="{FF2B5EF4-FFF2-40B4-BE49-F238E27FC236}">
                <a16:creationId xmlns:a16="http://schemas.microsoft.com/office/drawing/2014/main" id="{A8ECF043-2B84-4369-0F3D-EF1138C119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0CBD645-E38A-1819-A619-F5DDE4C3FE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6A403-F317-4CB5-8752-A61B08B10D9A}" type="slidenum">
              <a:rPr lang="en-IN" smtClean="0"/>
              <a:t>‹#›</a:t>
            </a:fld>
            <a:endParaRPr lang="en-IN"/>
          </a:p>
        </p:txBody>
      </p:sp>
    </p:spTree>
    <p:extLst>
      <p:ext uri="{BB962C8B-B14F-4D97-AF65-F5344CB8AC3E}">
        <p14:creationId xmlns:p14="http://schemas.microsoft.com/office/powerpoint/2010/main" val="335683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grpSp>
        <p:nvGrpSpPr>
          <p:cNvPr id="80" name="Google Shape;80;p2"/>
          <p:cNvGrpSpPr/>
          <p:nvPr/>
        </p:nvGrpSpPr>
        <p:grpSpPr>
          <a:xfrm>
            <a:off x="0" y="6350597"/>
            <a:ext cx="12192188" cy="507405"/>
            <a:chOff x="-514" y="9019181"/>
            <a:chExt cx="17348468" cy="721995"/>
          </a:xfrm>
        </p:grpSpPr>
        <p:sp>
          <p:nvSpPr>
            <p:cNvPr id="82" name="Google Shape;82;p2"/>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2" name="Google Shape;86;p2">
            <a:extLst>
              <a:ext uri="{FF2B5EF4-FFF2-40B4-BE49-F238E27FC236}">
                <a16:creationId xmlns:a16="http://schemas.microsoft.com/office/drawing/2014/main" id="{ECB71B64-F37A-844E-A1AC-A11F2898FB93}"/>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sp>
        <p:nvSpPr>
          <p:cNvPr id="9" name="Rectangle 8">
            <a:extLst>
              <a:ext uri="{FF2B5EF4-FFF2-40B4-BE49-F238E27FC236}">
                <a16:creationId xmlns:a16="http://schemas.microsoft.com/office/drawing/2014/main" id="{E3717EC6-591E-1522-4E60-F3E253D47952}"/>
              </a:ext>
            </a:extLst>
          </p:cNvPr>
          <p:cNvSpPr/>
          <p:nvPr/>
        </p:nvSpPr>
        <p:spPr>
          <a:xfrm>
            <a:off x="972206" y="215356"/>
            <a:ext cx="10295561" cy="1200329"/>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grpSp>
        <p:nvGrpSpPr>
          <p:cNvPr id="10" name="Google Shape;80;p2">
            <a:extLst>
              <a:ext uri="{FF2B5EF4-FFF2-40B4-BE49-F238E27FC236}">
                <a16:creationId xmlns:a16="http://schemas.microsoft.com/office/drawing/2014/main" id="{22D9BE39-1F4B-5750-7FC7-8A9FC8ADB67B}"/>
              </a:ext>
            </a:extLst>
          </p:cNvPr>
          <p:cNvGrpSpPr/>
          <p:nvPr/>
        </p:nvGrpSpPr>
        <p:grpSpPr>
          <a:xfrm>
            <a:off x="0" y="1415685"/>
            <a:ext cx="12192188" cy="5442315"/>
            <a:chOff x="-514" y="1729965"/>
            <a:chExt cx="17348468" cy="8011211"/>
          </a:xfrm>
        </p:grpSpPr>
        <p:pic>
          <p:nvPicPr>
            <p:cNvPr id="11" name="Google Shape;81;p2">
              <a:extLst>
                <a:ext uri="{FF2B5EF4-FFF2-40B4-BE49-F238E27FC236}">
                  <a16:creationId xmlns:a16="http://schemas.microsoft.com/office/drawing/2014/main" id="{D26B23EF-2B8D-CCD1-3916-46A78764CD92}"/>
                </a:ext>
              </a:extLst>
            </p:cNvPr>
            <p:cNvPicPr preferRelativeResize="0"/>
            <p:nvPr/>
          </p:nvPicPr>
          <p:blipFill rotWithShape="1">
            <a:blip r:embed="rId3" cstate="print">
              <a:alphaModFix/>
            </a:blip>
            <a:srcRect/>
            <a:stretch/>
          </p:blipFill>
          <p:spPr>
            <a:xfrm>
              <a:off x="8082400" y="1729965"/>
              <a:ext cx="1182373" cy="1152810"/>
            </a:xfrm>
            <a:prstGeom prst="rect">
              <a:avLst/>
            </a:prstGeom>
            <a:noFill/>
            <a:ln>
              <a:noFill/>
            </a:ln>
          </p:spPr>
        </p:pic>
        <p:sp>
          <p:nvSpPr>
            <p:cNvPr id="12" name="Google Shape;82;p2">
              <a:extLst>
                <a:ext uri="{FF2B5EF4-FFF2-40B4-BE49-F238E27FC236}">
                  <a16:creationId xmlns:a16="http://schemas.microsoft.com/office/drawing/2014/main" id="{D77A19DE-45AD-EF2C-AFFD-D7290EF0EACB}"/>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13" name="Google Shape;83;p2">
              <a:extLst>
                <a:ext uri="{FF2B5EF4-FFF2-40B4-BE49-F238E27FC236}">
                  <a16:creationId xmlns:a16="http://schemas.microsoft.com/office/drawing/2014/main" id="{F872D262-7400-2EF8-250D-7455DA61003E}"/>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14" name="Google Shape;84;p2">
              <a:extLst>
                <a:ext uri="{FF2B5EF4-FFF2-40B4-BE49-F238E27FC236}">
                  <a16:creationId xmlns:a16="http://schemas.microsoft.com/office/drawing/2014/main" id="{C1FCF76B-F258-1162-AA7F-4D99F8B32866}"/>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15" name="Google Shape;85;p2">
              <a:extLst>
                <a:ext uri="{FF2B5EF4-FFF2-40B4-BE49-F238E27FC236}">
                  <a16:creationId xmlns:a16="http://schemas.microsoft.com/office/drawing/2014/main" id="{C80207CB-9AF8-226B-C9C7-371542BB7B0E}"/>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16" name="TextBox 15">
            <a:extLst>
              <a:ext uri="{FF2B5EF4-FFF2-40B4-BE49-F238E27FC236}">
                <a16:creationId xmlns:a16="http://schemas.microsoft.com/office/drawing/2014/main" id="{587CE4E8-51B0-4FAD-EFA1-18225BACF451}"/>
              </a:ext>
            </a:extLst>
          </p:cNvPr>
          <p:cNvSpPr txBox="1"/>
          <p:nvPr/>
        </p:nvSpPr>
        <p:spPr>
          <a:xfrm>
            <a:off x="2917371" y="2253343"/>
            <a:ext cx="6607628" cy="707886"/>
          </a:xfrm>
          <a:prstGeom prst="rect">
            <a:avLst/>
          </a:prstGeom>
          <a:noFill/>
        </p:spPr>
        <p:txBody>
          <a:bodyPr wrap="square" rtlCol="0">
            <a:spAutoFit/>
          </a:bodyPr>
          <a:lstStyle/>
          <a:p>
            <a:pPr algn="ctr"/>
            <a:r>
              <a:rPr lang="en-IN" sz="2000" b="1" dirty="0" smtClean="0">
                <a:solidFill>
                  <a:srgbClr val="FF0000"/>
                </a:solidFill>
                <a:latin typeface="Times New Roman" panose="02020603050405020304" pitchFamily="18" charset="0"/>
                <a:cs typeface="Times New Roman" panose="02020603050405020304" pitchFamily="18" charset="0"/>
              </a:rPr>
              <a:t>Project Final </a:t>
            </a:r>
            <a:r>
              <a:rPr lang="en-IN" sz="2000" b="1" dirty="0">
                <a:solidFill>
                  <a:srgbClr val="FF0000"/>
                </a:solidFill>
                <a:latin typeface="Times New Roman" panose="02020603050405020304" pitchFamily="18" charset="0"/>
                <a:cs typeface="Times New Roman" panose="02020603050405020304" pitchFamily="18" charset="0"/>
              </a:rPr>
              <a:t>R</a:t>
            </a:r>
            <a:r>
              <a:rPr lang="en-IN" sz="2000" b="1" dirty="0" smtClean="0">
                <a:solidFill>
                  <a:srgbClr val="FF0000"/>
                </a:solidFill>
                <a:latin typeface="Times New Roman" panose="02020603050405020304" pitchFamily="18" charset="0"/>
                <a:cs typeface="Times New Roman" panose="02020603050405020304" pitchFamily="18" charset="0"/>
              </a:rPr>
              <a:t>eview</a:t>
            </a:r>
          </a:p>
          <a:p>
            <a:pPr algn="ctr"/>
            <a:r>
              <a:rPr lang="en-IN" sz="2000" b="1" dirty="0" smtClean="0">
                <a:solidFill>
                  <a:srgbClr val="FF0000"/>
                </a:solidFill>
                <a:latin typeface="Times New Roman" panose="02020603050405020304" pitchFamily="18" charset="0"/>
                <a:cs typeface="Times New Roman" panose="02020603050405020304" pitchFamily="18" charset="0"/>
              </a:rPr>
              <a:t>2024-25</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ED06247B-858C-E07C-1864-663B4B39A03F}"/>
              </a:ext>
            </a:extLst>
          </p:cNvPr>
          <p:cNvSpPr/>
          <p:nvPr/>
        </p:nvSpPr>
        <p:spPr>
          <a:xfrm>
            <a:off x="427079" y="2961229"/>
            <a:ext cx="10506891" cy="4154984"/>
          </a:xfrm>
          <a:prstGeom prst="rect">
            <a:avLst/>
          </a:prstGeom>
          <a:ln>
            <a:solidFill>
              <a:schemeClr val="bg1"/>
            </a:solidFill>
          </a:ln>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Title of the Project: </a:t>
            </a:r>
            <a:r>
              <a:rPr lang="en-US" sz="2800" i="0" u="none" strike="noStrike" cap="none" dirty="0">
                <a:solidFill>
                  <a:srgbClr val="000000"/>
                </a:solidFill>
                <a:latin typeface="Cambria"/>
                <a:ea typeface="Cambria"/>
                <a:cs typeface="Cambria"/>
                <a:sym typeface="Cambria"/>
              </a:rPr>
              <a:t>“</a:t>
            </a:r>
            <a:r>
              <a:rPr lang="en-US" sz="2400" dirty="0">
                <a:solidFill>
                  <a:schemeClr val="dk1"/>
                </a:solidFill>
                <a:latin typeface="Times New Roman"/>
                <a:ea typeface="Times New Roman"/>
                <a:cs typeface="Times New Roman"/>
                <a:sym typeface="Times New Roman"/>
              </a:rPr>
              <a:t>Prediction and Classification of Cardiac Arrhythmia </a:t>
            </a:r>
            <a:r>
              <a:rPr lang="en-US" sz="2400" dirty="0" smtClean="0">
                <a:solidFill>
                  <a:schemeClr val="dk1"/>
                </a:solidFill>
                <a:latin typeface="Times New Roman"/>
                <a:ea typeface="Times New Roman"/>
                <a:cs typeface="Times New Roman"/>
                <a:sym typeface="Times New Roman"/>
              </a:rPr>
              <a:t>Using</a:t>
            </a:r>
          </a:p>
          <a:p>
            <a:pPr algn="ctr"/>
            <a:r>
              <a:rPr lang="en-US" sz="2400" dirty="0" smtClean="0">
                <a:solidFill>
                  <a:schemeClr val="dk1"/>
                </a:solidFill>
                <a:latin typeface="Times New Roman"/>
                <a:ea typeface="Times New Roman"/>
                <a:cs typeface="Times New Roman"/>
                <a:sym typeface="Times New Roman"/>
              </a:rPr>
              <a:t>Machine </a:t>
            </a:r>
            <a:r>
              <a:rPr lang="en-US" sz="2400" dirty="0">
                <a:solidFill>
                  <a:schemeClr val="dk1"/>
                </a:solidFill>
                <a:latin typeface="Times New Roman"/>
                <a:ea typeface="Times New Roman"/>
                <a:cs typeface="Times New Roman"/>
                <a:sym typeface="Times New Roman"/>
              </a:rPr>
              <a:t>Learning</a:t>
            </a:r>
            <a:r>
              <a:rPr lang="en-US" sz="3200" i="0" u="none" strike="noStrike" cap="none" dirty="0" smtClean="0">
                <a:solidFill>
                  <a:srgbClr val="000000"/>
                </a:solidFill>
                <a:latin typeface="Cambria"/>
                <a:ea typeface="Cambria"/>
                <a:cs typeface="Cambria"/>
                <a:sym typeface="Cambria"/>
              </a:rPr>
              <a:t>”</a:t>
            </a:r>
          </a:p>
          <a:p>
            <a:pPr algn="ct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          Guide Name: </a:t>
            </a:r>
            <a:r>
              <a:rPr lang="en-US" sz="2000" dirty="0">
                <a:latin typeface="Times New Roman" panose="02020603050405020304" pitchFamily="18" charset="0"/>
                <a:cs typeface="Times New Roman" panose="02020603050405020304" pitchFamily="18" charset="0"/>
              </a:rPr>
              <a:t>Prof </a:t>
            </a:r>
            <a:r>
              <a:rPr lang="en-US" sz="2000" dirty="0" err="1" smtClean="0">
                <a:latin typeface="Times New Roman" panose="02020603050405020304" pitchFamily="18" charset="0"/>
                <a:cs typeface="Times New Roman" panose="02020603050405020304" pitchFamily="18" charset="0"/>
              </a:rPr>
              <a:t>Bhavya</a:t>
            </a:r>
            <a:r>
              <a:rPr lang="en-US" sz="2000" dirty="0" smtClean="0">
                <a:latin typeface="Times New Roman" panose="02020603050405020304" pitchFamily="18" charset="0"/>
                <a:cs typeface="Times New Roman" panose="02020603050405020304" pitchFamily="18" charset="0"/>
              </a:rPr>
              <a:t>  V</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Student Names and USN</a:t>
            </a:r>
            <a:r>
              <a:rPr lang="en-US" sz="2000" b="1" dirty="0" smtClean="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Assistant </a:t>
            </a:r>
            <a:r>
              <a:rPr lang="en-GB" sz="2000" dirty="0">
                <a:latin typeface="Times New Roman" panose="02020603050405020304" pitchFamily="18" charset="0"/>
                <a:cs typeface="Times New Roman" panose="02020603050405020304" pitchFamily="18" charset="0"/>
              </a:rPr>
              <a:t>professor</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Shabaz</a:t>
            </a:r>
            <a:r>
              <a:rPr lang="en-US" sz="2000" dirty="0" smtClean="0">
                <a:latin typeface="Times New Roman" panose="02020603050405020304" pitchFamily="18" charset="0"/>
                <a:cs typeface="Times New Roman" panose="02020603050405020304" pitchFamily="18" charset="0"/>
              </a:rPr>
              <a:t> Pasha              1DT21CS137	    Computer </a:t>
            </a:r>
            <a:r>
              <a:rPr lang="en-GB" sz="2000" dirty="0">
                <a:latin typeface="Times New Roman" panose="02020603050405020304" pitchFamily="18" charset="0"/>
                <a:cs typeface="Times New Roman" panose="02020603050405020304" pitchFamily="18" charset="0"/>
              </a:rPr>
              <a:t>Science and Engineering</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Raghuveer </a:t>
            </a:r>
            <a:r>
              <a:rPr lang="en-US" sz="2000" dirty="0">
                <a:latin typeface="Times New Roman" panose="02020603050405020304" pitchFamily="18" charset="0"/>
                <a:cs typeface="Times New Roman" panose="02020603050405020304" pitchFamily="18" charset="0"/>
              </a:rPr>
              <a:t>K J            </a:t>
            </a:r>
            <a:r>
              <a:rPr lang="en-US" sz="2000" dirty="0" smtClean="0">
                <a:latin typeface="Times New Roman" panose="02020603050405020304" pitchFamily="18" charset="0"/>
                <a:cs typeface="Times New Roman" panose="02020603050405020304" pitchFamily="18" charset="0"/>
              </a:rPr>
              <a:t>1DT22CS413</a:t>
            </a:r>
          </a:p>
          <a:p>
            <a:pPr>
              <a:lnSpc>
                <a:spcPct val="150000"/>
              </a:lnSpc>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DSATM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Renukaprasad</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 R      1DT22CS414</a:t>
            </a:r>
          </a:p>
          <a:p>
            <a:pPr lvl="7"/>
            <a:r>
              <a:rPr lang="en-US" sz="2000" dirty="0">
                <a:latin typeface="Times New Roman" panose="02020603050405020304" pitchFamily="18" charset="0"/>
                <a:cs typeface="Times New Roman" panose="02020603050405020304" pitchFamily="18" charset="0"/>
              </a:rPr>
              <a:t>	        			Vikram  S                    </a:t>
            </a:r>
            <a:r>
              <a:rPr lang="en-US" sz="2000" dirty="0" smtClean="0">
                <a:latin typeface="Times New Roman" panose="02020603050405020304" pitchFamily="18" charset="0"/>
                <a:cs typeface="Times New Roman" panose="02020603050405020304" pitchFamily="18" charset="0"/>
              </a:rPr>
              <a:t>1DT22CS416</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400" dirty="0">
                <a:latin typeface="Arial Narrow" panose="020B0606020202030204" pitchFamily="34" charset="0"/>
                <a:cs typeface="Arial" panose="020B0604020202020204" pitchFamily="34" charset="0"/>
              </a:rPr>
              <a:t>						</a:t>
            </a:r>
          </a:p>
        </p:txBody>
      </p:sp>
    </p:spTree>
    <p:extLst>
      <p:ext uri="{BB962C8B-B14F-4D97-AF65-F5344CB8AC3E}">
        <p14:creationId xmlns:p14="http://schemas.microsoft.com/office/powerpoint/2010/main" val="14276998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B2C5B53-469A-1F4D-77BC-CF6491E93D8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B90FFE9-30B7-18ED-0963-F52E165711B0}"/>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0B3C3320-EAF5-1A6A-9EF7-A27D0A83E62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71940B3-209A-28A8-ABCE-8E3238BA4E5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501775-C726-E1B0-2531-094C0F3C56A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A900F48-C446-3EFA-373F-4634056750A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E758571D-E317-C2FE-857C-F03C0BB3FEA1}"/>
              </a:ext>
            </a:extLst>
          </p:cNvPr>
          <p:cNvSpPr/>
          <p:nvPr/>
        </p:nvSpPr>
        <p:spPr>
          <a:xfrm>
            <a:off x="1376808" y="215355"/>
            <a:ext cx="1057922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5B3C624-592A-1699-A616-558F6C47983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3E61FB47-CD54-115C-3271-DE47DAEE0983}"/>
              </a:ext>
            </a:extLst>
          </p:cNvPr>
          <p:cNvSpPr txBox="1"/>
          <p:nvPr/>
        </p:nvSpPr>
        <p:spPr>
          <a:xfrm>
            <a:off x="649578" y="1111460"/>
            <a:ext cx="11306450" cy="6186309"/>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Methodology:</a:t>
            </a:r>
          </a:p>
          <a:p>
            <a:endParaRPr kumimoji="0" lang="en-US" altLang="en-US" sz="2800" b="0" i="0" u="none" strike="noStrike" cap="none" normalizeH="0" baseline="0" dirty="0">
              <a:ln>
                <a:noFill/>
              </a:ln>
              <a:solidFill>
                <a:schemeClr val="tx1"/>
              </a:solidFill>
              <a:effectLst/>
              <a:latin typeface="Arial" panose="020B0604020202020204" pitchFamily="34" charset="0"/>
            </a:endParaRPr>
          </a:p>
          <a:p>
            <a:r>
              <a:rPr lang="en-IN" sz="2400" dirty="0">
                <a:latin typeface="Times New Roman" panose="02020603050405020304" pitchFamily="18" charset="0"/>
                <a:cs typeface="Times New Roman" panose="02020603050405020304" pitchFamily="18" charset="0"/>
              </a:rPr>
              <a:t>5. </a:t>
            </a:r>
            <a:r>
              <a:rPr lang="en-GB" sz="2400" b="1" dirty="0">
                <a:latin typeface="Times New Roman" panose="02020603050405020304" pitchFamily="18" charset="0"/>
                <a:cs typeface="Times New Roman" panose="02020603050405020304" pitchFamily="18" charset="0"/>
              </a:rPr>
              <a:t>Encoding Categorical data </a:t>
            </a:r>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Categorical variables such as Gender, Name, and diagnosis in our dataset can impede machine learning models that operate solely on numerical data, necessitating encoding for compatibility</a:t>
            </a:r>
            <a:endParaRPr lang="en-GB" sz="2400" b="1" dirty="0" smtClean="0">
              <a:latin typeface="Times New Roman" panose="02020603050405020304" pitchFamily="18" charset="0"/>
              <a:cs typeface="Times New Roman" panose="02020603050405020304" pitchFamily="18" charset="0"/>
            </a:endParaRPr>
          </a:p>
          <a:p>
            <a:r>
              <a:rPr lang="en-GB" sz="2400" b="1" dirty="0" smtClean="0">
                <a:latin typeface="Times New Roman" panose="02020603050405020304" pitchFamily="18" charset="0"/>
                <a:cs typeface="Times New Roman" panose="02020603050405020304" pitchFamily="18" charset="0"/>
              </a:rPr>
              <a:t>6</a:t>
            </a:r>
            <a:r>
              <a:rPr lang="en-GB" sz="2400" b="1" dirty="0">
                <a:latin typeface="Times New Roman" panose="02020603050405020304" pitchFamily="18" charset="0"/>
                <a:cs typeface="Times New Roman" panose="02020603050405020304" pitchFamily="18" charset="0"/>
              </a:rPr>
              <a:t>. Feature Extraction </a:t>
            </a:r>
            <a:r>
              <a:rPr lang="en-IN"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Feature extraction involves converting raw data into numerical representations while retaining essential information, leading to improved performance compared to using raw data directly in machine learning.</a:t>
            </a:r>
            <a:r>
              <a:rPr lang="en-IN" sz="2400" dirty="0">
                <a:latin typeface="Times New Roman" panose="02020603050405020304" pitchFamily="18" charset="0"/>
                <a:cs typeface="Times New Roman" panose="02020603050405020304" pitchFamily="18" charset="0"/>
              </a:rPr>
              <a:t> </a:t>
            </a:r>
          </a:p>
          <a:p>
            <a:r>
              <a:rPr lang="en-GB" sz="2400" b="1" dirty="0">
                <a:latin typeface="Times New Roman" panose="02020603050405020304" pitchFamily="18" charset="0"/>
                <a:cs typeface="Times New Roman" panose="02020603050405020304" pitchFamily="18" charset="0"/>
              </a:rPr>
              <a:t>7. Splitting the Dataset into the Training set and Test set: </a:t>
            </a:r>
            <a:r>
              <a:rPr lang="en-GB" sz="2400" dirty="0">
                <a:latin typeface="Times New Roman" panose="02020603050405020304" pitchFamily="18" charset="0"/>
                <a:cs typeface="Times New Roman" panose="02020603050405020304" pitchFamily="18" charset="0"/>
              </a:rPr>
              <a:t>In the process of data </a:t>
            </a:r>
            <a:r>
              <a:rPr lang="en-GB" sz="2400" dirty="0" err="1">
                <a:latin typeface="Times New Roman" panose="02020603050405020304" pitchFamily="18" charset="0"/>
                <a:cs typeface="Times New Roman" panose="02020603050405020304" pitchFamily="18" charset="0"/>
              </a:rPr>
              <a:t>preprocessing</a:t>
            </a:r>
            <a:r>
              <a:rPr lang="en-GB" sz="2400" dirty="0">
                <a:latin typeface="Times New Roman" panose="02020603050405020304" pitchFamily="18" charset="0"/>
                <a:cs typeface="Times New Roman" panose="02020603050405020304" pitchFamily="18" charset="0"/>
              </a:rPr>
              <a:t> in machine learning, a pivotal step involves partitioning the dataset into a training set and a test set.</a:t>
            </a:r>
            <a:endParaRPr lang="en-IN" sz="24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8. Prediction and Accuracy: </a:t>
            </a:r>
            <a:r>
              <a:rPr lang="en-GB" sz="2400" dirty="0">
                <a:latin typeface="Times New Roman" panose="02020603050405020304" pitchFamily="18" charset="0"/>
                <a:cs typeface="Times New Roman" panose="02020603050405020304" pitchFamily="18" charset="0"/>
              </a:rPr>
              <a:t>Accuracy in classification problems indicates the proportion of correct predictions made by a model, offering insight into its performance.</a:t>
            </a:r>
            <a:endParaRPr lang="en-IN" sz="2400"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IN" sz="2800" b="1" dirty="0">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C5D498B4-BCE0-D968-5099-C56B50A461B2}"/>
              </a:ext>
            </a:extLst>
          </p:cNvPr>
          <p:cNvPicPr preferRelativeResize="0"/>
          <p:nvPr/>
        </p:nvPicPr>
        <p:blipFill rotWithShape="1">
          <a:blip r:embed="rId3" cstate="print">
            <a:alphaModFix/>
          </a:blip>
          <a:srcRect/>
          <a:stretch/>
        </p:blipFill>
        <p:spPr>
          <a:xfrm>
            <a:off x="395944" y="225766"/>
            <a:ext cx="830950" cy="810174"/>
          </a:xfrm>
          <a:prstGeom prst="rect">
            <a:avLst/>
          </a:prstGeom>
          <a:noFill/>
          <a:ln>
            <a:noFill/>
          </a:ln>
        </p:spPr>
      </p:pic>
    </p:spTree>
    <p:extLst>
      <p:ext uri="{BB962C8B-B14F-4D97-AF65-F5344CB8AC3E}">
        <p14:creationId xmlns:p14="http://schemas.microsoft.com/office/powerpoint/2010/main" val="2534077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5D1BE42F-3150-9717-B9D6-743249C2215B}"/>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B9C667DC-B4A4-9BD7-77A5-7ED7AEEA1914}"/>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D8866A2C-1A3C-5778-9349-AE48B5594029}"/>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9D53880A-610C-7201-8DAC-EBF6EE01A2FA}"/>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54E8C2C2-1598-7A0C-ADC6-F43F0C2A31E1}"/>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538C84D0-1DD4-94B7-EE48-E8BD97F1A463}"/>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BD60B9EF-289E-3616-987E-1265FB0881B2}"/>
              </a:ext>
            </a:extLst>
          </p:cNvPr>
          <p:cNvSpPr/>
          <p:nvPr/>
        </p:nvSpPr>
        <p:spPr>
          <a:xfrm>
            <a:off x="972206" y="215356"/>
            <a:ext cx="10983821"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25A3D1C-501A-AF6A-7474-D09D2114ADB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938F42B2-383F-61A7-34AB-D5E51595B7C3}"/>
              </a:ext>
            </a:extLst>
          </p:cNvPr>
          <p:cNvSpPr txBox="1"/>
          <p:nvPr/>
        </p:nvSpPr>
        <p:spPr>
          <a:xfrm>
            <a:off x="651448" y="1112721"/>
            <a:ext cx="11304579" cy="461665"/>
          </a:xfrm>
          <a:prstGeom prst="rect">
            <a:avLst/>
          </a:prstGeom>
          <a:noFill/>
        </p:spPr>
        <p:txBody>
          <a:bodyPr wrap="square" rtlCol="0">
            <a:spAutoFit/>
          </a:bodyPr>
          <a:lstStyle/>
          <a:p>
            <a:r>
              <a:rPr lang="en-US" sz="2400" b="1" dirty="0">
                <a:solidFill>
                  <a:schemeClr val="tx1"/>
                </a:solidFill>
                <a:latin typeface="Times New Roman" pitchFamily="18" charset="0"/>
                <a:cs typeface="Times New Roman" pitchFamily="18" charset="0"/>
              </a:rPr>
              <a:t>DATA  FLOW  DIAGRAM:</a:t>
            </a:r>
            <a:endParaRPr lang="en-IN" sz="2400" dirty="0"/>
          </a:p>
        </p:txBody>
      </p:sp>
      <p:pic>
        <p:nvPicPr>
          <p:cNvPr id="3" name="Google Shape;81;p2">
            <a:extLst>
              <a:ext uri="{FF2B5EF4-FFF2-40B4-BE49-F238E27FC236}">
                <a16:creationId xmlns:a16="http://schemas.microsoft.com/office/drawing/2014/main" id="{ADF60596-E25A-78A7-C2F4-4ACEEF461082}"/>
              </a:ext>
            </a:extLst>
          </p:cNvPr>
          <p:cNvPicPr preferRelativeResize="0"/>
          <p:nvPr/>
        </p:nvPicPr>
        <p:blipFill rotWithShape="1">
          <a:blip r:embed="rId3" cstate="print">
            <a:alphaModFix/>
          </a:blip>
          <a:srcRect/>
          <a:stretch/>
        </p:blipFill>
        <p:spPr>
          <a:xfrm>
            <a:off x="235973" y="236179"/>
            <a:ext cx="830950" cy="810174"/>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5345" y="1214139"/>
            <a:ext cx="4267570" cy="4968671"/>
          </a:xfrm>
          <a:prstGeom prst="rect">
            <a:avLst/>
          </a:prstGeom>
        </p:spPr>
      </p:pic>
      <p:sp>
        <p:nvSpPr>
          <p:cNvPr id="8" name="TextBox 7"/>
          <p:cNvSpPr txBox="1"/>
          <p:nvPr/>
        </p:nvSpPr>
        <p:spPr>
          <a:xfrm>
            <a:off x="766354" y="1715589"/>
            <a:ext cx="6313715" cy="4247317"/>
          </a:xfrm>
          <a:prstGeom prst="rect">
            <a:avLst/>
          </a:prstGeom>
          <a:noFill/>
        </p:spPr>
        <p:txBody>
          <a:bodyPr wrap="square" rtlCol="0">
            <a:spAutoFit/>
          </a:bodyPr>
          <a:lstStyle/>
          <a:p>
            <a:pPr algn="just">
              <a:buFont typeface="Wingdings" pitchFamily="2" charset="2"/>
              <a:buChar char="Ø"/>
            </a:pPr>
            <a:r>
              <a:rPr lang="en-US" dirty="0">
                <a:latin typeface="Times New Roman" panose="02020603050405020304" pitchFamily="18" charset="0"/>
                <a:cs typeface="Times New Roman" panose="02020603050405020304" pitchFamily="18" charset="0"/>
              </a:rPr>
              <a:t>Data "flow" across an information system is graphically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represented </a:t>
            </a:r>
            <a:r>
              <a:rPr lang="en-US" dirty="0">
                <a:latin typeface="Times New Roman" panose="02020603050405020304" pitchFamily="18" charset="0"/>
                <a:cs typeface="Times New Roman" panose="02020603050405020304" pitchFamily="18" charset="0"/>
              </a:rPr>
              <a:t>by a data flow diagram, which illustrates various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process </a:t>
            </a:r>
            <a:r>
              <a:rPr lang="en-US" dirty="0">
                <a:latin typeface="Times New Roman" panose="02020603050405020304" pitchFamily="18" charset="0"/>
                <a:cs typeface="Times New Roman" panose="02020603050405020304" pitchFamily="18" charset="0"/>
              </a:rPr>
              <a:t>components. To offer a general overview of the </a:t>
            </a:r>
            <a:r>
              <a:rPr lang="en-US" dirty="0" smtClean="0">
                <a:latin typeface="Times New Roman" panose="02020603050405020304" pitchFamily="18" charset="0"/>
                <a:cs typeface="Times New Roman" panose="02020603050405020304" pitchFamily="18" charset="0"/>
              </a:rPr>
              <a:t>system          </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without </a:t>
            </a:r>
            <a:r>
              <a:rPr lang="en-US" dirty="0">
                <a:latin typeface="Times New Roman" panose="02020603050405020304" pitchFamily="18" charset="0"/>
                <a:cs typeface="Times New Roman" panose="02020603050405020304" pitchFamily="18" charset="0"/>
              </a:rPr>
              <a:t>going into considerable depth.</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A data flow diagram is shown in the Figure, and it indicates the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different </a:t>
            </a:r>
            <a:r>
              <a:rPr lang="en-US" dirty="0">
                <a:latin typeface="Times New Roman" panose="02020603050405020304" pitchFamily="18" charset="0"/>
                <a:cs typeface="Times New Roman" panose="02020603050405020304" pitchFamily="18" charset="0"/>
              </a:rPr>
              <a:t>types of data that data input into the system, data output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from </a:t>
            </a:r>
            <a:r>
              <a:rPr lang="en-US" dirty="0">
                <a:latin typeface="Times New Roman" panose="02020603050405020304" pitchFamily="18" charset="0"/>
                <a:cs typeface="Times New Roman" panose="02020603050405020304" pitchFamily="18" charset="0"/>
              </a:rPr>
              <a:t>the system, data flow through the system, and data storage.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It </a:t>
            </a:r>
            <a:r>
              <a:rPr lang="en-US" dirty="0">
                <a:latin typeface="Times New Roman" panose="02020603050405020304" pitchFamily="18" charset="0"/>
                <a:cs typeface="Times New Roman" panose="02020603050405020304" pitchFamily="18" charset="0"/>
              </a:rPr>
              <a:t>does not include information on process time or whether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activities </a:t>
            </a:r>
            <a:r>
              <a:rPr lang="en-US" dirty="0">
                <a:latin typeface="Times New Roman" panose="02020603050405020304" pitchFamily="18" charset="0"/>
                <a:cs typeface="Times New Roman" panose="02020603050405020304" pitchFamily="18" charset="0"/>
              </a:rPr>
              <a:t>will execute sequentially or simultaneously.</a:t>
            </a:r>
          </a:p>
          <a:p>
            <a:pPr algn="just">
              <a:buFont typeface="Wingdings" pitchFamily="2" charset="2"/>
              <a:buChar char="Ø"/>
            </a:pPr>
            <a:r>
              <a:rPr lang="en-US" dirty="0">
                <a:latin typeface="Times New Roman" panose="02020603050405020304" pitchFamily="18" charset="0"/>
                <a:cs typeface="Times New Roman" panose="02020603050405020304" pitchFamily="18" charset="0"/>
              </a:rPr>
              <a:t>First, from csv file, the data is taken, and then the dataset is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processed</a:t>
            </a:r>
            <a:r>
              <a:rPr lang="en-US" dirty="0">
                <a:latin typeface="Times New Roman" panose="02020603050405020304" pitchFamily="18" charset="0"/>
                <a:cs typeface="Times New Roman" panose="02020603050405020304" pitchFamily="18" charset="0"/>
              </a:rPr>
              <a:t>. Filtering the measured signals is part of data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processing </a:t>
            </a:r>
            <a:r>
              <a:rPr lang="en-US" dirty="0">
                <a:latin typeface="Times New Roman" panose="02020603050405020304" pitchFamily="18" charset="0"/>
                <a:cs typeface="Times New Roman" panose="02020603050405020304" pitchFamily="18" charset="0"/>
              </a:rPr>
              <a:t>since real ECG data is noisy and tainted with artifacts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such </a:t>
            </a:r>
            <a:r>
              <a:rPr lang="en-US" dirty="0">
                <a:latin typeface="Times New Roman" panose="02020603050405020304" pitchFamily="18" charset="0"/>
                <a:cs typeface="Times New Roman" panose="02020603050405020304" pitchFamily="18" charset="0"/>
              </a:rPr>
              <a:t>as electrocardiography signals caused by breathing and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chest </a:t>
            </a:r>
            <a:r>
              <a:rPr lang="en-US" dirty="0">
                <a:latin typeface="Times New Roman" panose="02020603050405020304" pitchFamily="18" charset="0"/>
                <a:cs typeface="Times New Roman" panose="02020603050405020304" pitchFamily="18" charset="0"/>
              </a:rPr>
              <a:t>movement</a:t>
            </a:r>
            <a:r>
              <a:rPr lang="en-US" dirty="0"/>
              <a:t>.</a:t>
            </a:r>
            <a:endParaRPr lang="en-IN" sz="20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239443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5D1BE42F-3150-9717-B9D6-743249C2215B}"/>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B9C667DC-B4A4-9BD7-77A5-7ED7AEEA1914}"/>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D8866A2C-1A3C-5778-9349-AE48B5594029}"/>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9D53880A-610C-7201-8DAC-EBF6EE01A2FA}"/>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54E8C2C2-1598-7A0C-ADC6-F43F0C2A31E1}"/>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538C84D0-1DD4-94B7-EE48-E8BD97F1A463}"/>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BD60B9EF-289E-3616-987E-1265FB0881B2}"/>
              </a:ext>
            </a:extLst>
          </p:cNvPr>
          <p:cNvSpPr/>
          <p:nvPr/>
        </p:nvSpPr>
        <p:spPr>
          <a:xfrm>
            <a:off x="972206" y="215356"/>
            <a:ext cx="10983821"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25A3D1C-501A-AF6A-7474-D09D2114ADB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938F42B2-383F-61A7-34AB-D5E51595B7C3}"/>
              </a:ext>
            </a:extLst>
          </p:cNvPr>
          <p:cNvSpPr txBox="1"/>
          <p:nvPr/>
        </p:nvSpPr>
        <p:spPr>
          <a:xfrm>
            <a:off x="651448" y="1112721"/>
            <a:ext cx="11304579" cy="1200329"/>
          </a:xfrm>
          <a:prstGeom prst="rect">
            <a:avLst/>
          </a:prstGeom>
          <a:noFill/>
        </p:spPr>
        <p:txBody>
          <a:bodyPr wrap="square" rtlCol="0">
            <a:spAutoFit/>
          </a:bodyPr>
          <a:lstStyle/>
          <a:p>
            <a:r>
              <a:rPr lang="en-IN" sz="2400" b="1" dirty="0">
                <a:solidFill>
                  <a:schemeClr val="tx1"/>
                </a:solidFill>
                <a:latin typeface="Times New Roman" pitchFamily="18" charset="0"/>
                <a:cs typeface="Times New Roman" pitchFamily="18" charset="0"/>
              </a:rPr>
              <a:t>USE  CASE  DIAGRAM:</a:t>
            </a:r>
            <a:r>
              <a:rPr lang="en-US" sz="2400" dirty="0">
                <a:latin typeface="Times New Roman" pitchFamily="18" charset="0"/>
                <a:cs typeface="Times New Roman" pitchFamily="18" charset="0"/>
              </a:rPr>
              <a:t>A use case diagram is a graphical depiction of a user's possible interactions with a system. A use  case diagram shows various use cases and different types of users the system has and will often be accompanied by other types of diagrams as well.</a:t>
            </a:r>
            <a:endParaRPr lang="en-IN" sz="2400" dirty="0"/>
          </a:p>
        </p:txBody>
      </p:sp>
      <p:pic>
        <p:nvPicPr>
          <p:cNvPr id="3" name="Google Shape;81;p2">
            <a:extLst>
              <a:ext uri="{FF2B5EF4-FFF2-40B4-BE49-F238E27FC236}">
                <a16:creationId xmlns:a16="http://schemas.microsoft.com/office/drawing/2014/main" id="{ADF60596-E25A-78A7-C2F4-4ACEEF461082}"/>
              </a:ext>
            </a:extLst>
          </p:cNvPr>
          <p:cNvPicPr preferRelativeResize="0"/>
          <p:nvPr/>
        </p:nvPicPr>
        <p:blipFill rotWithShape="1">
          <a:blip r:embed="rId3" cstate="print">
            <a:alphaModFix/>
          </a:blip>
          <a:srcRect/>
          <a:stretch/>
        </p:blipFill>
        <p:spPr>
          <a:xfrm>
            <a:off x="235973" y="236179"/>
            <a:ext cx="830950" cy="810174"/>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4660" y="2844497"/>
            <a:ext cx="5824995" cy="2199369"/>
          </a:xfrm>
          <a:prstGeom prst="rect">
            <a:avLst/>
          </a:prstGeom>
        </p:spPr>
      </p:pic>
      <p:sp>
        <p:nvSpPr>
          <p:cNvPr id="8" name="TextBox 7"/>
          <p:cNvSpPr txBox="1"/>
          <p:nvPr/>
        </p:nvSpPr>
        <p:spPr>
          <a:xfrm>
            <a:off x="7794172" y="5083899"/>
            <a:ext cx="3770811" cy="369332"/>
          </a:xfrm>
          <a:prstGeom prst="rect">
            <a:avLst/>
          </a:prstGeom>
          <a:noFill/>
        </p:spPr>
        <p:txBody>
          <a:bodyPr wrap="square" rtlCol="0">
            <a:spAutoFit/>
          </a:bodyPr>
          <a:lstStyle/>
          <a:p>
            <a:r>
              <a:rPr lang="en-IN" b="1" dirty="0"/>
              <a:t>Electrocardiogram</a:t>
            </a:r>
            <a:endParaRPr lang="en-GB" dirty="0"/>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408" y="2313050"/>
            <a:ext cx="4598232" cy="3720178"/>
          </a:xfrm>
          <a:prstGeom prst="rect">
            <a:avLst/>
          </a:prstGeom>
        </p:spPr>
      </p:pic>
    </p:spTree>
    <p:extLst>
      <p:ext uri="{BB962C8B-B14F-4D97-AF65-F5344CB8AC3E}">
        <p14:creationId xmlns:p14="http://schemas.microsoft.com/office/powerpoint/2010/main" val="3074400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B2C5B53-469A-1F4D-77BC-CF6491E93D8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B90FFE9-30B7-18ED-0963-F52E165711B0}"/>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0B3C3320-EAF5-1A6A-9EF7-A27D0A83E62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71940B3-209A-28A8-ABCE-8E3238BA4E5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501775-C726-E1B0-2531-094C0F3C56A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A900F48-C446-3EFA-373F-4634056750A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E758571D-E317-C2FE-857C-F03C0BB3FEA1}"/>
              </a:ext>
            </a:extLst>
          </p:cNvPr>
          <p:cNvSpPr/>
          <p:nvPr/>
        </p:nvSpPr>
        <p:spPr>
          <a:xfrm>
            <a:off x="1376808" y="215355"/>
            <a:ext cx="1057922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5B3C624-592A-1699-A616-558F6C47983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3E61FB47-CD54-115C-3271-DE47DAEE0983}"/>
              </a:ext>
            </a:extLst>
          </p:cNvPr>
          <p:cNvSpPr txBox="1"/>
          <p:nvPr/>
        </p:nvSpPr>
        <p:spPr>
          <a:xfrm>
            <a:off x="649578" y="1528553"/>
            <a:ext cx="10744008" cy="1261884"/>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Classification:</a:t>
            </a:r>
            <a:endParaRPr lang="en-IN"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smtClean="0">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pPr>
            <a:endParaRPr lang="en-IN" sz="2800" b="1" dirty="0">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C5D498B4-BCE0-D968-5099-C56B50A461B2}"/>
              </a:ext>
            </a:extLst>
          </p:cNvPr>
          <p:cNvPicPr preferRelativeResize="0"/>
          <p:nvPr/>
        </p:nvPicPr>
        <p:blipFill rotWithShape="1">
          <a:blip r:embed="rId3" cstate="print">
            <a:alphaModFix/>
          </a:blip>
          <a:srcRect/>
          <a:stretch/>
        </p:blipFill>
        <p:spPr>
          <a:xfrm>
            <a:off x="395944" y="225766"/>
            <a:ext cx="830950" cy="810174"/>
          </a:xfrm>
          <a:prstGeom prst="rect">
            <a:avLst/>
          </a:prstGeom>
          <a:noFill/>
          <a:ln>
            <a:noFill/>
          </a:ln>
        </p:spPr>
      </p:pic>
      <p:graphicFrame>
        <p:nvGraphicFramePr>
          <p:cNvPr id="5" name="Table 4"/>
          <p:cNvGraphicFramePr>
            <a:graphicFrameLocks noGrp="1"/>
          </p:cNvGraphicFramePr>
          <p:nvPr>
            <p:extLst>
              <p:ext uri="{D42A27DB-BD31-4B8C-83A1-F6EECF244321}">
                <p14:modId xmlns:p14="http://schemas.microsoft.com/office/powerpoint/2010/main" val="2813572097"/>
              </p:ext>
            </p:extLst>
          </p:nvPr>
        </p:nvGraphicFramePr>
        <p:xfrm>
          <a:off x="747252" y="2172930"/>
          <a:ext cx="10068232" cy="3972234"/>
        </p:xfrm>
        <a:graphic>
          <a:graphicData uri="http://schemas.openxmlformats.org/drawingml/2006/table">
            <a:tbl>
              <a:tblPr firstRow="1" bandRow="1">
                <a:tableStyleId>{5C22544A-7EE6-4342-B048-85BDC9FD1C3A}</a:tableStyleId>
              </a:tblPr>
              <a:tblGrid>
                <a:gridCol w="3688231">
                  <a:extLst>
                    <a:ext uri="{9D8B030D-6E8A-4147-A177-3AD203B41FA5}">
                      <a16:colId xmlns:a16="http://schemas.microsoft.com/office/drawing/2014/main" val="76703789"/>
                    </a:ext>
                  </a:extLst>
                </a:gridCol>
                <a:gridCol w="6380001">
                  <a:extLst>
                    <a:ext uri="{9D8B030D-6E8A-4147-A177-3AD203B41FA5}">
                      <a16:colId xmlns:a16="http://schemas.microsoft.com/office/drawing/2014/main" val="1748158965"/>
                    </a:ext>
                  </a:extLst>
                </a:gridCol>
              </a:tblGrid>
              <a:tr h="662039">
                <a:tc>
                  <a:txBody>
                    <a:bodyPr/>
                    <a:lstStyle/>
                    <a:p>
                      <a:r>
                        <a:rPr lang="en-GB" dirty="0" smtClean="0">
                          <a:latin typeface="Times New Roman" panose="02020603050405020304" pitchFamily="18" charset="0"/>
                          <a:cs typeface="Times New Roman" panose="02020603050405020304" pitchFamily="18" charset="0"/>
                        </a:rPr>
                        <a:t>Wave Feature</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Arrhythmia Type</a:t>
                      </a:r>
                      <a:endParaRPr lang="en-GB"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46608531"/>
                  </a:ext>
                </a:extLst>
              </a:tr>
              <a:tr h="662039">
                <a:tc>
                  <a:txBody>
                    <a:bodyPr/>
                    <a:lstStyle/>
                    <a:p>
                      <a:r>
                        <a:rPr lang="en-GB" smtClean="0">
                          <a:latin typeface="Times New Roman" panose="02020603050405020304" pitchFamily="18" charset="0"/>
                          <a:cs typeface="Times New Roman" panose="02020603050405020304" pitchFamily="18" charset="0"/>
                        </a:rPr>
                        <a:t>Absent/abnormal P-wave</a:t>
                      </a:r>
                      <a:endParaRPr lang="en-GB" dirty="0">
                        <a:latin typeface="Times New Roman" panose="02020603050405020304" pitchFamily="18" charset="0"/>
                        <a:cs typeface="Times New Roman" panose="02020603050405020304" pitchFamily="18" charset="0"/>
                      </a:endParaRPr>
                    </a:p>
                  </a:txBody>
                  <a:tcPr/>
                </a:tc>
                <a:tc>
                  <a:txBody>
                    <a:bodyPr/>
                    <a:lstStyle/>
                    <a:p>
                      <a:r>
                        <a:rPr lang="en-GB" smtClean="0">
                          <a:latin typeface="Times New Roman" panose="02020603050405020304" pitchFamily="18" charset="0"/>
                          <a:cs typeface="Times New Roman" panose="02020603050405020304" pitchFamily="18" charset="0"/>
                        </a:rPr>
                        <a:t>Atrial fibrillation (AF)</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7956581"/>
                  </a:ext>
                </a:extLst>
              </a:tr>
              <a:tr h="662039">
                <a:tc>
                  <a:txBody>
                    <a:bodyPr/>
                    <a:lstStyle/>
                    <a:p>
                      <a:r>
                        <a:rPr lang="en-GB" smtClean="0">
                          <a:latin typeface="Times New Roman" panose="02020603050405020304" pitchFamily="18" charset="0"/>
                          <a:cs typeface="Times New Roman" panose="02020603050405020304" pitchFamily="18" charset="0"/>
                        </a:rPr>
                        <a:t>Prolonged PR interval</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First-degree AV block</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2036430"/>
                  </a:ext>
                </a:extLst>
              </a:tr>
              <a:tr h="662039">
                <a:tc>
                  <a:txBody>
                    <a:bodyPr/>
                    <a:lstStyle/>
                    <a:p>
                      <a:r>
                        <a:rPr lang="en-GB" smtClean="0">
                          <a:latin typeface="Times New Roman" panose="02020603050405020304" pitchFamily="18" charset="0"/>
                          <a:cs typeface="Times New Roman" panose="02020603050405020304" pitchFamily="18" charset="0"/>
                        </a:rPr>
                        <a:t>Wide QRS complex</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Bundle branch blocks, Ventricular tachycardia (VT)</a:t>
                      </a:r>
                      <a:endParaRPr lang="en-GB"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259699833"/>
                  </a:ext>
                </a:extLst>
              </a:tr>
              <a:tr h="662039">
                <a:tc>
                  <a:txBody>
                    <a:bodyPr/>
                    <a:lstStyle/>
                    <a:p>
                      <a:r>
                        <a:rPr lang="en-GB" smtClean="0">
                          <a:latin typeface="Times New Roman" panose="02020603050405020304" pitchFamily="18" charset="0"/>
                          <a:cs typeface="Times New Roman" panose="02020603050405020304" pitchFamily="18" charset="0"/>
                        </a:rPr>
                        <a:t>ST-segment elevation</a:t>
                      </a:r>
                      <a:endParaRPr lang="en-GB" dirty="0">
                        <a:latin typeface="Times New Roman" panose="02020603050405020304" pitchFamily="18" charset="0"/>
                        <a:cs typeface="Times New Roman" panose="02020603050405020304" pitchFamily="18" charset="0"/>
                      </a:endParaRPr>
                    </a:p>
                  </a:txBody>
                  <a:tcPr/>
                </a:tc>
                <a:tc>
                  <a:txBody>
                    <a:bodyPr/>
                    <a:lstStyle/>
                    <a:p>
                      <a:r>
                        <a:rPr lang="en-GB" dirty="0" smtClean="0">
                          <a:latin typeface="Times New Roman" panose="02020603050405020304" pitchFamily="18" charset="0"/>
                          <a:cs typeface="Times New Roman" panose="02020603050405020304" pitchFamily="18" charset="0"/>
                        </a:rPr>
                        <a:t>Myocardial infarction (MI)</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95214353"/>
                  </a:ext>
                </a:extLst>
              </a:tr>
              <a:tr h="662039">
                <a:tc>
                  <a:txBody>
                    <a:bodyPr/>
                    <a:lstStyle/>
                    <a:p>
                      <a:r>
                        <a:rPr lang="en-GB" smtClean="0">
                          <a:latin typeface="Times New Roman" panose="02020603050405020304" pitchFamily="18" charset="0"/>
                          <a:cs typeface="Times New Roman" panose="02020603050405020304" pitchFamily="18" charset="0"/>
                        </a:rPr>
                        <a:t>Inverted T-wave</a:t>
                      </a:r>
                      <a:endParaRPr lang="en-GB" dirty="0">
                        <a:latin typeface="Times New Roman" panose="02020603050405020304" pitchFamily="18" charset="0"/>
                        <a:cs typeface="Times New Roman" panose="02020603050405020304" pitchFamily="18" charset="0"/>
                      </a:endParaRPr>
                    </a:p>
                  </a:txBody>
                  <a:tcPr/>
                </a:tc>
                <a:tc>
                  <a:txBody>
                    <a:bodyPr/>
                    <a:lstStyle/>
                    <a:p>
                      <a:pPr fontAlgn="base"/>
                      <a:r>
                        <a:rPr lang="en-GB" dirty="0" smtClean="0">
                          <a:effectLst/>
                          <a:latin typeface="Times New Roman" panose="02020603050405020304" pitchFamily="18" charset="0"/>
                          <a:cs typeface="Times New Roman" panose="02020603050405020304" pitchFamily="18" charset="0"/>
                        </a:rPr>
                        <a:t>Ischemia</a:t>
                      </a:r>
                      <a:endParaRPr lang="en-GB" dirty="0">
                        <a:effectLst/>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26046316"/>
                  </a:ext>
                </a:extLst>
              </a:tr>
            </a:tbl>
          </a:graphicData>
        </a:graphic>
      </p:graphicFrame>
    </p:spTree>
    <p:extLst>
      <p:ext uri="{BB962C8B-B14F-4D97-AF65-F5344CB8AC3E}">
        <p14:creationId xmlns:p14="http://schemas.microsoft.com/office/powerpoint/2010/main" val="4193834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B2C5B53-469A-1F4D-77BC-CF6491E93D8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B90FFE9-30B7-18ED-0963-F52E165711B0}"/>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0B3C3320-EAF5-1A6A-9EF7-A27D0A83E62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71940B3-209A-28A8-ABCE-8E3238BA4E5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501775-C726-E1B0-2531-094C0F3C56A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A900F48-C446-3EFA-373F-4634056750A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E758571D-E317-C2FE-857C-F03C0BB3FEA1}"/>
              </a:ext>
            </a:extLst>
          </p:cNvPr>
          <p:cNvSpPr/>
          <p:nvPr/>
        </p:nvSpPr>
        <p:spPr>
          <a:xfrm>
            <a:off x="1376808" y="215355"/>
            <a:ext cx="1057922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5B3C624-592A-1699-A616-558F6C47983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3E61FB47-CD54-115C-3271-DE47DAEE0983}"/>
              </a:ext>
            </a:extLst>
          </p:cNvPr>
          <p:cNvSpPr txBox="1"/>
          <p:nvPr/>
        </p:nvSpPr>
        <p:spPr>
          <a:xfrm>
            <a:off x="649579" y="1528553"/>
            <a:ext cx="4862948" cy="433965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Hardware </a:t>
            </a:r>
            <a:r>
              <a:rPr lang="en-IN" sz="2800" b="1" dirty="0" smtClean="0">
                <a:latin typeface="Times New Roman" panose="02020603050405020304" pitchFamily="18" charset="0"/>
                <a:cs typeface="Times New Roman" panose="02020603050405020304" pitchFamily="18" charset="0"/>
              </a:rPr>
              <a:t>Specifications:</a:t>
            </a:r>
            <a:endParaRPr lang="en-IN" sz="28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800" b="1" dirty="0" smtClean="0">
                <a:latin typeface="Times New Roman" panose="02020603050405020304" pitchFamily="18" charset="0"/>
                <a:cs typeface="Times New Roman" panose="02020603050405020304" pitchFamily="18" charset="0"/>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457200" lvl="0" indent="-457200" eaLnBrk="0" fontAlgn="base" hangingPunct="0">
              <a:spcBef>
                <a:spcPct val="0"/>
              </a:spcBef>
              <a:spcAft>
                <a:spcPct val="0"/>
              </a:spcAf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Processor</a:t>
            </a:r>
            <a:r>
              <a:rPr lang="en-GB" sz="2400" dirty="0">
                <a:latin typeface="Times New Roman" panose="02020603050405020304" pitchFamily="18" charset="0"/>
                <a:cs typeface="Times New Roman" panose="02020603050405020304" pitchFamily="18" charset="0"/>
              </a:rPr>
              <a:t>: 64-bit 2.8GHz. </a:t>
            </a:r>
            <a:r>
              <a:rPr lang="en-GB" sz="2400" dirty="0" smtClean="0">
                <a:latin typeface="Times New Roman" panose="02020603050405020304" pitchFamily="18" charset="0"/>
                <a:cs typeface="Times New Roman" panose="02020603050405020304" pitchFamily="18" charset="0"/>
              </a:rPr>
              <a:t> </a:t>
            </a:r>
          </a:p>
          <a:p>
            <a:pPr marL="457200" lvl="0" indent="-457200" eaLnBrk="0" fontAlgn="base" hangingPunct="0">
              <a:spcBef>
                <a:spcPct val="0"/>
              </a:spcBef>
              <a:spcAft>
                <a:spcPct val="0"/>
              </a:spcAf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Ram</a:t>
            </a:r>
            <a:r>
              <a:rPr lang="en-GB" sz="2400" dirty="0">
                <a:latin typeface="Times New Roman" panose="02020603050405020304" pitchFamily="18" charset="0"/>
                <a:cs typeface="Times New Roman" panose="02020603050405020304" pitchFamily="18" charset="0"/>
              </a:rPr>
              <a:t>: 8GB or higher. </a:t>
            </a:r>
          </a:p>
          <a:p>
            <a:pPr marL="457200" lvl="0" indent="-457200" eaLnBrk="0" fontAlgn="base" hangingPunct="0">
              <a:spcBef>
                <a:spcPct val="0"/>
              </a:spcBef>
              <a:spcAft>
                <a:spcPct val="0"/>
              </a:spcAf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Hard </a:t>
            </a:r>
            <a:r>
              <a:rPr lang="en-GB" sz="2400" dirty="0">
                <a:latin typeface="Times New Roman" panose="02020603050405020304" pitchFamily="18" charset="0"/>
                <a:cs typeface="Times New Roman" panose="02020603050405020304" pitchFamily="18" charset="0"/>
              </a:rPr>
              <a:t>Disk: 500GB. </a:t>
            </a:r>
          </a:p>
          <a:p>
            <a:pPr marL="457200" lvl="0" indent="-457200" eaLnBrk="0" fontAlgn="base" hangingPunct="0">
              <a:spcBef>
                <a:spcPct val="0"/>
              </a:spcBef>
              <a:spcAft>
                <a:spcPct val="0"/>
              </a:spcAf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Input </a:t>
            </a:r>
            <a:r>
              <a:rPr lang="en-GB" sz="2400" dirty="0">
                <a:latin typeface="Times New Roman" panose="02020603050405020304" pitchFamily="18" charset="0"/>
                <a:cs typeface="Times New Roman" panose="02020603050405020304" pitchFamily="18" charset="0"/>
              </a:rPr>
              <a:t>device: Standard Keyboard and Mouse. </a:t>
            </a:r>
          </a:p>
          <a:p>
            <a:pPr marL="457200" lvl="0" indent="-457200" eaLnBrk="0" fontAlgn="base" hangingPunct="0">
              <a:spcBef>
                <a:spcPct val="0"/>
              </a:spcBef>
              <a:spcAft>
                <a:spcPct val="0"/>
              </a:spcAf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Compact </a:t>
            </a:r>
            <a:r>
              <a:rPr lang="en-GB" sz="2400" dirty="0">
                <a:latin typeface="Times New Roman" panose="02020603050405020304" pitchFamily="18" charset="0"/>
                <a:cs typeface="Times New Roman" panose="02020603050405020304" pitchFamily="18" charset="0"/>
              </a:rPr>
              <a:t>Disk: 650Mb. </a:t>
            </a:r>
          </a:p>
          <a:p>
            <a:pPr marL="457200" lvl="0" indent="-457200" eaLnBrk="0" fontAlgn="base" hangingPunct="0">
              <a:spcBef>
                <a:spcPct val="0"/>
              </a:spcBef>
              <a:spcAft>
                <a:spcPct val="0"/>
              </a:spcAf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Output </a:t>
            </a:r>
            <a:r>
              <a:rPr lang="en-GB" sz="2400" dirty="0">
                <a:latin typeface="Times New Roman" panose="02020603050405020304" pitchFamily="18" charset="0"/>
                <a:cs typeface="Times New Roman" panose="02020603050405020304" pitchFamily="18" charset="0"/>
              </a:rPr>
              <a:t>device: High-Resolution Monitor.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C5D498B4-BCE0-D968-5099-C56B50A461B2}"/>
              </a:ext>
            </a:extLst>
          </p:cNvPr>
          <p:cNvPicPr preferRelativeResize="0"/>
          <p:nvPr/>
        </p:nvPicPr>
        <p:blipFill rotWithShape="1">
          <a:blip r:embed="rId3" cstate="print">
            <a:alphaModFix/>
          </a:blip>
          <a:srcRect/>
          <a:stretch/>
        </p:blipFill>
        <p:spPr>
          <a:xfrm>
            <a:off x="395944" y="225766"/>
            <a:ext cx="830950" cy="810174"/>
          </a:xfrm>
          <a:prstGeom prst="rect">
            <a:avLst/>
          </a:prstGeom>
          <a:noFill/>
          <a:ln>
            <a:noFill/>
          </a:ln>
        </p:spPr>
      </p:pic>
      <p:sp>
        <p:nvSpPr>
          <p:cNvPr id="5" name="TextBox 4"/>
          <p:cNvSpPr txBox="1"/>
          <p:nvPr/>
        </p:nvSpPr>
        <p:spPr>
          <a:xfrm>
            <a:off x="6078583" y="1528553"/>
            <a:ext cx="5556068" cy="381642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Software Specifications:</a:t>
            </a:r>
          </a:p>
          <a:p>
            <a:pPr lvl="0" eaLnBrk="0" fontAlgn="base" hangingPunct="0">
              <a:spcBef>
                <a:spcPct val="0"/>
              </a:spcBef>
              <a:spcAft>
                <a:spcPct val="0"/>
              </a:spcAft>
            </a:pPr>
            <a:r>
              <a:rPr lang="en-IN" sz="2800" b="1" dirty="0">
                <a:latin typeface="Times New Roman" panose="02020603050405020304" pitchFamily="18" charset="0"/>
                <a:cs typeface="Times New Roman" panose="02020603050405020304" pitchFamily="18" charset="0"/>
              </a:rPr>
              <a:t> </a:t>
            </a:r>
            <a:endParaRPr lang="en-US" altLang="en-US" sz="2800" dirty="0">
              <a:latin typeface="Arial" panose="020B0604020202020204" pitchFamily="34" charset="0"/>
            </a:endParaRPr>
          </a:p>
          <a:p>
            <a:pPr marL="457200" lvl="0" indent="-457200" eaLnBrk="0" fontAlgn="base" hangingPunct="0">
              <a:spcBef>
                <a:spcPct val="0"/>
              </a:spcBef>
              <a:spcAft>
                <a:spcPct val="0"/>
              </a:spcAf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Operating system: Windows . </a:t>
            </a:r>
          </a:p>
          <a:p>
            <a:pPr marL="457200" lvl="0" indent="-457200" eaLnBrk="0" fontAlgn="base" hangingPunct="0">
              <a:spcBef>
                <a:spcPct val="0"/>
              </a:spcBef>
              <a:spcAft>
                <a:spcPct val="0"/>
              </a:spcAf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Coding language: python or R language. </a:t>
            </a:r>
          </a:p>
          <a:p>
            <a:pPr marL="457200" lvl="0" indent="-457200" eaLnBrk="0" fontAlgn="base" hangingPunct="0">
              <a:spcBef>
                <a:spcPct val="0"/>
              </a:spcBef>
              <a:spcAft>
                <a:spcPct val="0"/>
              </a:spcAf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IDE: Anaconda Navigator </a:t>
            </a:r>
            <a:r>
              <a:rPr lang="en-GB" sz="2400" dirty="0" err="1">
                <a:latin typeface="Times New Roman" panose="02020603050405020304" pitchFamily="18" charset="0"/>
                <a:cs typeface="Times New Roman" panose="02020603050405020304" pitchFamily="18" charset="0"/>
              </a:rPr>
              <a:t>Jupyter</a:t>
            </a:r>
            <a:r>
              <a:rPr lang="en-GB" sz="2400" dirty="0">
                <a:latin typeface="Times New Roman" panose="02020603050405020304" pitchFamily="18" charset="0"/>
                <a:cs typeface="Times New Roman" panose="02020603050405020304" pitchFamily="18" charset="0"/>
              </a:rPr>
              <a:t> Notebook or R Studio. </a:t>
            </a:r>
          </a:p>
          <a:p>
            <a:pPr marL="457200" lvl="0" indent="-457200" eaLnBrk="0" fontAlgn="base" hangingPunct="0">
              <a:spcBef>
                <a:spcPct val="0"/>
              </a:spcBef>
              <a:spcAft>
                <a:spcPct val="0"/>
              </a:spcAf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Libraries: </a:t>
            </a:r>
            <a:r>
              <a:rPr lang="en-GB" sz="2400" dirty="0" err="1">
                <a:latin typeface="Times New Roman" panose="02020603050405020304" pitchFamily="18" charset="0"/>
                <a:cs typeface="Times New Roman" panose="02020603050405020304" pitchFamily="18" charset="0"/>
              </a:rPr>
              <a:t>Matplotlib</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Seaborn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Numpy</a:t>
            </a:r>
            <a:r>
              <a:rPr lang="en-GB" sz="2400" dirty="0">
                <a:latin typeface="Times New Roman" panose="02020603050405020304" pitchFamily="18" charset="0"/>
                <a:cs typeface="Times New Roman" panose="02020603050405020304" pitchFamily="18" charset="0"/>
              </a:rPr>
              <a:t>, Pandas, SK learn Open CV OS. </a:t>
            </a:r>
            <a:endParaRPr lang="en-IN" sz="2400" b="1"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1176533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B2C5B53-469A-1F4D-77BC-CF6491E93D8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B90FFE9-30B7-18ED-0963-F52E165711B0}"/>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0B3C3320-EAF5-1A6A-9EF7-A27D0A83E62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71940B3-209A-28A8-ABCE-8E3238BA4E5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501775-C726-E1B0-2531-094C0F3C56A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A900F48-C446-3EFA-373F-4634056750A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E758571D-E317-C2FE-857C-F03C0BB3FEA1}"/>
              </a:ext>
            </a:extLst>
          </p:cNvPr>
          <p:cNvSpPr/>
          <p:nvPr/>
        </p:nvSpPr>
        <p:spPr>
          <a:xfrm>
            <a:off x="1376808" y="215355"/>
            <a:ext cx="1057922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5B3C624-592A-1699-A616-558F6C47983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pic>
        <p:nvPicPr>
          <p:cNvPr id="3" name="Google Shape;81;p2">
            <a:extLst>
              <a:ext uri="{FF2B5EF4-FFF2-40B4-BE49-F238E27FC236}">
                <a16:creationId xmlns:a16="http://schemas.microsoft.com/office/drawing/2014/main" id="{C5D498B4-BCE0-D968-5099-C56B50A461B2}"/>
              </a:ext>
            </a:extLst>
          </p:cNvPr>
          <p:cNvPicPr preferRelativeResize="0"/>
          <p:nvPr/>
        </p:nvPicPr>
        <p:blipFill rotWithShape="1">
          <a:blip r:embed="rId3" cstate="print">
            <a:alphaModFix/>
          </a:blip>
          <a:srcRect/>
          <a:stretch/>
        </p:blipFill>
        <p:spPr>
          <a:xfrm>
            <a:off x="395944" y="225766"/>
            <a:ext cx="830950" cy="810174"/>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2784" y="1260599"/>
            <a:ext cx="8589241" cy="4734144"/>
          </a:xfrm>
          <a:prstGeom prst="rect">
            <a:avLst/>
          </a:prstGeom>
        </p:spPr>
      </p:pic>
    </p:spTree>
    <p:extLst>
      <p:ext uri="{BB962C8B-B14F-4D97-AF65-F5344CB8AC3E}">
        <p14:creationId xmlns:p14="http://schemas.microsoft.com/office/powerpoint/2010/main" val="3634298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B2C5B53-469A-1F4D-77BC-CF6491E93D8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B90FFE9-30B7-18ED-0963-F52E165711B0}"/>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0B3C3320-EAF5-1A6A-9EF7-A27D0A83E62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71940B3-209A-28A8-ABCE-8E3238BA4E5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501775-C726-E1B0-2531-094C0F3C56A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A900F48-C446-3EFA-373F-4634056750A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E758571D-E317-C2FE-857C-F03C0BB3FEA1}"/>
              </a:ext>
            </a:extLst>
          </p:cNvPr>
          <p:cNvSpPr/>
          <p:nvPr/>
        </p:nvSpPr>
        <p:spPr>
          <a:xfrm>
            <a:off x="1376808" y="215355"/>
            <a:ext cx="1057922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5B3C624-592A-1699-A616-558F6C47983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pic>
        <p:nvPicPr>
          <p:cNvPr id="3" name="Google Shape;81;p2">
            <a:extLst>
              <a:ext uri="{FF2B5EF4-FFF2-40B4-BE49-F238E27FC236}">
                <a16:creationId xmlns:a16="http://schemas.microsoft.com/office/drawing/2014/main" id="{C5D498B4-BCE0-D968-5099-C56B50A461B2}"/>
              </a:ext>
            </a:extLst>
          </p:cNvPr>
          <p:cNvPicPr preferRelativeResize="0"/>
          <p:nvPr/>
        </p:nvPicPr>
        <p:blipFill rotWithShape="1">
          <a:blip r:embed="rId3" cstate="print">
            <a:alphaModFix/>
          </a:blip>
          <a:srcRect/>
          <a:stretch/>
        </p:blipFill>
        <p:spPr>
          <a:xfrm>
            <a:off x="395944" y="225766"/>
            <a:ext cx="830950" cy="810174"/>
          </a:xfrm>
          <a:prstGeom prst="rect">
            <a:avLst/>
          </a:prstGeom>
          <a:noFill/>
          <a:ln>
            <a:no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59273" y="1179871"/>
            <a:ext cx="8512082" cy="4788046"/>
          </a:xfrm>
          <a:prstGeom prst="rect">
            <a:avLst/>
          </a:prstGeom>
        </p:spPr>
      </p:pic>
    </p:spTree>
    <p:extLst>
      <p:ext uri="{BB962C8B-B14F-4D97-AF65-F5344CB8AC3E}">
        <p14:creationId xmlns:p14="http://schemas.microsoft.com/office/powerpoint/2010/main" val="3736806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B2C5B53-469A-1F4D-77BC-CF6491E93D8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B90FFE9-30B7-18ED-0963-F52E165711B0}"/>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0B3C3320-EAF5-1A6A-9EF7-A27D0A83E62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71940B3-209A-28A8-ABCE-8E3238BA4E5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501775-C726-E1B0-2531-094C0F3C56A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A900F48-C446-3EFA-373F-4634056750A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E758571D-E317-C2FE-857C-F03C0BB3FEA1}"/>
              </a:ext>
            </a:extLst>
          </p:cNvPr>
          <p:cNvSpPr/>
          <p:nvPr/>
        </p:nvSpPr>
        <p:spPr>
          <a:xfrm>
            <a:off x="1376808" y="215355"/>
            <a:ext cx="1057922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5B3C624-592A-1699-A616-558F6C47983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pic>
        <p:nvPicPr>
          <p:cNvPr id="3" name="Google Shape;81;p2">
            <a:extLst>
              <a:ext uri="{FF2B5EF4-FFF2-40B4-BE49-F238E27FC236}">
                <a16:creationId xmlns:a16="http://schemas.microsoft.com/office/drawing/2014/main" id="{C5D498B4-BCE0-D968-5099-C56B50A461B2}"/>
              </a:ext>
            </a:extLst>
          </p:cNvPr>
          <p:cNvPicPr preferRelativeResize="0"/>
          <p:nvPr/>
        </p:nvPicPr>
        <p:blipFill rotWithShape="1">
          <a:blip r:embed="rId3" cstate="print">
            <a:alphaModFix/>
          </a:blip>
          <a:srcRect/>
          <a:stretch/>
        </p:blipFill>
        <p:spPr>
          <a:xfrm>
            <a:off x="395944" y="225766"/>
            <a:ext cx="830950" cy="810174"/>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4271" y="1070194"/>
            <a:ext cx="8721213" cy="4898514"/>
          </a:xfrm>
          <a:prstGeom prst="rect">
            <a:avLst/>
          </a:prstGeom>
        </p:spPr>
      </p:pic>
    </p:spTree>
    <p:extLst>
      <p:ext uri="{BB962C8B-B14F-4D97-AF65-F5344CB8AC3E}">
        <p14:creationId xmlns:p14="http://schemas.microsoft.com/office/powerpoint/2010/main" val="1519925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B2C5B53-469A-1F4D-77BC-CF6491E93D8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B90FFE9-30B7-18ED-0963-F52E165711B0}"/>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0B3C3320-EAF5-1A6A-9EF7-A27D0A83E62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71940B3-209A-28A8-ABCE-8E3238BA4E5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501775-C726-E1B0-2531-094C0F3C56A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A900F48-C446-3EFA-373F-4634056750A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E758571D-E317-C2FE-857C-F03C0BB3FEA1}"/>
              </a:ext>
            </a:extLst>
          </p:cNvPr>
          <p:cNvSpPr/>
          <p:nvPr/>
        </p:nvSpPr>
        <p:spPr>
          <a:xfrm>
            <a:off x="1376808" y="215355"/>
            <a:ext cx="1057922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5B3C624-592A-1699-A616-558F6C47983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pic>
        <p:nvPicPr>
          <p:cNvPr id="3" name="Google Shape;81;p2">
            <a:extLst>
              <a:ext uri="{FF2B5EF4-FFF2-40B4-BE49-F238E27FC236}">
                <a16:creationId xmlns:a16="http://schemas.microsoft.com/office/drawing/2014/main" id="{C5D498B4-BCE0-D968-5099-C56B50A461B2}"/>
              </a:ext>
            </a:extLst>
          </p:cNvPr>
          <p:cNvPicPr preferRelativeResize="0"/>
          <p:nvPr/>
        </p:nvPicPr>
        <p:blipFill rotWithShape="1">
          <a:blip r:embed="rId3" cstate="print">
            <a:alphaModFix/>
          </a:blip>
          <a:srcRect/>
          <a:stretch/>
        </p:blipFill>
        <p:spPr>
          <a:xfrm>
            <a:off x="395944" y="225766"/>
            <a:ext cx="830950" cy="810174"/>
          </a:xfrm>
          <a:prstGeom prst="rect">
            <a:avLst/>
          </a:prstGeom>
          <a:noFill/>
          <a:ln>
            <a:noFill/>
          </a:ln>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9979" y="1140541"/>
            <a:ext cx="8623389" cy="4858095"/>
          </a:xfrm>
          <a:prstGeom prst="rect">
            <a:avLst/>
          </a:prstGeom>
        </p:spPr>
      </p:pic>
    </p:spTree>
    <p:extLst>
      <p:ext uri="{BB962C8B-B14F-4D97-AF65-F5344CB8AC3E}">
        <p14:creationId xmlns:p14="http://schemas.microsoft.com/office/powerpoint/2010/main" val="425157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18A5BC3B-009C-34B1-62C5-A9EB9A808AEF}"/>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D50A11FD-0B96-7DB3-7A61-15AFB74B82E4}"/>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1FB75FE7-4B12-3FBF-474D-7BF04DD09FAB}"/>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1A6E4447-0428-3690-1B57-06465E7F12DF}"/>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C662F43E-8503-7AF3-6639-A4FE94D594C9}"/>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66CCCB03-9A32-119E-7798-216A696FB1C2}"/>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AE4BCF31-D54A-9E34-74EA-A4450DFA4F47}"/>
              </a:ext>
            </a:extLst>
          </p:cNvPr>
          <p:cNvSpPr/>
          <p:nvPr/>
        </p:nvSpPr>
        <p:spPr>
          <a:xfrm>
            <a:off x="972207" y="215356"/>
            <a:ext cx="10793612"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A69ECC2F-E340-2104-1187-CB4C926E8999}"/>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29D22936-C195-6EEC-6561-129A4408ABA4}"/>
              </a:ext>
            </a:extLst>
          </p:cNvPr>
          <p:cNvSpPr txBox="1"/>
          <p:nvPr/>
        </p:nvSpPr>
        <p:spPr>
          <a:xfrm>
            <a:off x="699194" y="1223396"/>
            <a:ext cx="10793611" cy="4401205"/>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Conclusion:</a:t>
            </a:r>
          </a:p>
          <a:p>
            <a:endParaRPr lang="en-US" sz="2800" dirty="0">
              <a:latin typeface="Times New Roman" panose="02020603050405020304" pitchFamily="18" charset="0"/>
              <a:cs typeface="Times New Roman" panose="02020603050405020304" pitchFamily="18" charset="0"/>
            </a:endParaRPr>
          </a:p>
          <a:p>
            <a:pPr>
              <a:buFont typeface="Wingdings" pitchFamily="2" charset="2"/>
              <a:buChar char="§"/>
            </a:pPr>
            <a:r>
              <a:rPr lang="en-US" sz="2800" dirty="0">
                <a:latin typeface="Times New Roman" panose="02020603050405020304" pitchFamily="18" charset="0"/>
                <a:cs typeface="Times New Roman" panose="02020603050405020304" pitchFamily="18" charset="0"/>
              </a:rPr>
              <a:t>The findings clearly imply that machine learning can aid in the identification of cardiac arrhythmias. It helps in the identification and prediction of cardiac arrhythmias. </a:t>
            </a:r>
          </a:p>
          <a:p>
            <a:pPr>
              <a:buFont typeface="Wingdings" pitchFamily="2" charset="2"/>
              <a:buChar char="§"/>
            </a:pPr>
            <a:r>
              <a:rPr lang="en-US" sz="2800" dirty="0">
                <a:latin typeface="Times New Roman" panose="02020603050405020304" pitchFamily="18" charset="0"/>
                <a:cs typeface="Times New Roman" panose="02020603050405020304" pitchFamily="18" charset="0"/>
              </a:rPr>
              <a:t>The ability to detect cardiac arrhythmias at an early stage would allow for early intervention. The analysis is done using ML Techniques.</a:t>
            </a:r>
          </a:p>
          <a:p>
            <a:pPr>
              <a:buFont typeface="Wingdings" pitchFamily="2" charset="2"/>
              <a:buChar char="§"/>
            </a:pPr>
            <a:r>
              <a:rPr lang="en-US" sz="2800" dirty="0">
                <a:latin typeface="Times New Roman" panose="02020603050405020304" pitchFamily="18" charset="0"/>
                <a:cs typeface="Times New Roman" panose="02020603050405020304" pitchFamily="18" charset="0"/>
              </a:rPr>
              <a:t>arrived at the conclusion that Weighted KNN is the best-suited ML Technique to Predict the type of Cardiac Arrhythmia.</a:t>
            </a:r>
          </a:p>
          <a:p>
            <a:endParaRPr lang="en-IN" sz="2800" dirty="0">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D2D98586-9AAE-0E29-FE95-317DC9101529}"/>
              </a:ext>
            </a:extLst>
          </p:cNvPr>
          <p:cNvPicPr preferRelativeResize="0"/>
          <p:nvPr/>
        </p:nvPicPr>
        <p:blipFill rotWithShape="1">
          <a:blip r:embed="rId3" cstate="print">
            <a:alphaModFix/>
          </a:blip>
          <a:srcRect/>
          <a:stretch/>
        </p:blipFill>
        <p:spPr>
          <a:xfrm>
            <a:off x="306931" y="215356"/>
            <a:ext cx="830950" cy="810174"/>
          </a:xfrm>
          <a:prstGeom prst="rect">
            <a:avLst/>
          </a:prstGeom>
          <a:noFill/>
          <a:ln>
            <a:noFill/>
          </a:ln>
        </p:spPr>
      </p:pic>
    </p:spTree>
    <p:extLst>
      <p:ext uri="{BB962C8B-B14F-4D97-AF65-F5344CB8AC3E}">
        <p14:creationId xmlns:p14="http://schemas.microsoft.com/office/powerpoint/2010/main" val="1265588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43C87BC-1034-DCBB-58B6-EE78E74A46FA}"/>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CE3DC7A9-7C48-8B35-8488-900F64493E19}"/>
              </a:ext>
            </a:extLst>
          </p:cNvPr>
          <p:cNvGrpSpPr/>
          <p:nvPr/>
        </p:nvGrpSpPr>
        <p:grpSpPr>
          <a:xfrm>
            <a:off x="0" y="6373521"/>
            <a:ext cx="12192188" cy="507405"/>
            <a:chOff x="-514" y="9019181"/>
            <a:chExt cx="17348468" cy="721995"/>
          </a:xfrm>
        </p:grpSpPr>
        <p:sp>
          <p:nvSpPr>
            <p:cNvPr id="82" name="Google Shape;82;p2">
              <a:extLst>
                <a:ext uri="{FF2B5EF4-FFF2-40B4-BE49-F238E27FC236}">
                  <a16:creationId xmlns:a16="http://schemas.microsoft.com/office/drawing/2014/main" id="{3DF19D49-D9D6-B821-F850-A19F2B9E98F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CD642598-F7CC-84C1-0775-8EB554E25446}"/>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19C25BA1-8B6A-B25B-D657-421FB37A88A5}"/>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A850A0E1-BE2A-CF08-00C8-8D5FE0EC3483}"/>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DB49B81C-9BFA-80C0-245B-1C8619A9A330}"/>
              </a:ext>
            </a:extLst>
          </p:cNvPr>
          <p:cNvSpPr/>
          <p:nvPr/>
        </p:nvSpPr>
        <p:spPr>
          <a:xfrm>
            <a:off x="0" y="215356"/>
            <a:ext cx="12073317" cy="892552"/>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8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734FAF0C-078E-3DA4-E44F-B7EB5FE0526E}"/>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DD982D55-B3D4-42B2-EF67-546064E61D24}"/>
              </a:ext>
            </a:extLst>
          </p:cNvPr>
          <p:cNvSpPr txBox="1"/>
          <p:nvPr/>
        </p:nvSpPr>
        <p:spPr>
          <a:xfrm>
            <a:off x="1308464" y="1280161"/>
            <a:ext cx="9122228" cy="4832092"/>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Agenda</a:t>
            </a:r>
            <a:r>
              <a:rPr lang="en-IN" sz="2800" b="1" dirty="0" smtClean="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Motivation</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Literature Review</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Problem </a:t>
            </a:r>
            <a:r>
              <a:rPr lang="en-IN" sz="2000" dirty="0" smtClean="0">
                <a:latin typeface="Times New Roman" panose="02020603050405020304" pitchFamily="18" charset="0"/>
                <a:cs typeface="Times New Roman" panose="02020603050405020304" pitchFamily="18" charset="0"/>
              </a:rPr>
              <a:t>statement</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Objectives</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Use Case Diagram</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Data Flow Diagram</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Hardware </a:t>
            </a:r>
            <a:r>
              <a:rPr lang="en-IN" sz="2000" dirty="0">
                <a:latin typeface="Times New Roman" panose="02020603050405020304" pitchFamily="18" charset="0"/>
                <a:cs typeface="Times New Roman" panose="02020603050405020304" pitchFamily="18" charset="0"/>
              </a:rPr>
              <a:t>Specifications</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Software </a:t>
            </a:r>
            <a:r>
              <a:rPr lang="en-IN" sz="2000" dirty="0" smtClean="0">
                <a:latin typeface="Times New Roman" panose="02020603050405020304" pitchFamily="18" charset="0"/>
                <a:cs typeface="Times New Roman" panose="02020603050405020304" pitchFamily="18" charset="0"/>
              </a:rPr>
              <a:t>Specifications</a:t>
            </a: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Sample Outputs</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smtClean="0">
                <a:latin typeface="Times New Roman" panose="02020603050405020304" pitchFamily="18" charset="0"/>
                <a:cs typeface="Times New Roman" panose="02020603050405020304" pitchFamily="18" charset="0"/>
              </a:rPr>
              <a:t>Conclusion</a:t>
            </a:r>
            <a:endParaRPr lang="en-IN"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Bibliography</a:t>
            </a:r>
          </a:p>
        </p:txBody>
      </p:sp>
      <p:pic>
        <p:nvPicPr>
          <p:cNvPr id="7" name="Google Shape;81;p2">
            <a:extLst>
              <a:ext uri="{FF2B5EF4-FFF2-40B4-BE49-F238E27FC236}">
                <a16:creationId xmlns:a16="http://schemas.microsoft.com/office/drawing/2014/main" id="{DD160E5B-EA50-2EA4-B07D-0DB51FB71EAE}"/>
              </a:ext>
            </a:extLst>
          </p:cNvPr>
          <p:cNvPicPr preferRelativeResize="0"/>
          <p:nvPr/>
        </p:nvPicPr>
        <p:blipFill rotWithShape="1">
          <a:blip r:embed="rId3" cstate="print">
            <a:alphaModFix/>
          </a:blip>
          <a:srcRect/>
          <a:stretch/>
        </p:blipFill>
        <p:spPr>
          <a:xfrm>
            <a:off x="191511" y="215356"/>
            <a:ext cx="830950" cy="810174"/>
          </a:xfrm>
          <a:prstGeom prst="rect">
            <a:avLst/>
          </a:prstGeom>
          <a:noFill/>
          <a:ln>
            <a:noFill/>
          </a:ln>
        </p:spPr>
      </p:pic>
    </p:spTree>
    <p:extLst>
      <p:ext uri="{BB962C8B-B14F-4D97-AF65-F5344CB8AC3E}">
        <p14:creationId xmlns:p14="http://schemas.microsoft.com/office/powerpoint/2010/main" val="1304788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E9D52C5-5B72-5F14-9446-D2437B0CBD5D}"/>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C523EB0E-D086-A45B-6A7F-1D8BED0E6293}"/>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802C04D1-8F14-2554-FAC0-A97C320A316B}"/>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D6372FD6-37D9-A75B-2419-993ACBA169E3}"/>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17657343-2F71-6849-8C2F-0F9344C378CA}"/>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77CCE127-8D22-D944-E1D6-883C6D92095E}"/>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77643D70-AFC5-7195-DC22-B9B58B3D56D0}"/>
              </a:ext>
            </a:extLst>
          </p:cNvPr>
          <p:cNvSpPr/>
          <p:nvPr/>
        </p:nvSpPr>
        <p:spPr>
          <a:xfrm>
            <a:off x="972207" y="215356"/>
            <a:ext cx="10842164"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0C824FF0-70EB-69FF-58AC-999620769802}"/>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2E135C1E-7936-E11B-62FF-70FCABB1552F}"/>
              </a:ext>
            </a:extLst>
          </p:cNvPr>
          <p:cNvSpPr txBox="1"/>
          <p:nvPr/>
        </p:nvSpPr>
        <p:spPr>
          <a:xfrm>
            <a:off x="690038" y="1046353"/>
            <a:ext cx="11272205" cy="4678204"/>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Bibliography</a:t>
            </a:r>
            <a:r>
              <a:rPr lang="en-IN" sz="2800" b="1" dirty="0" smtClean="0">
                <a:latin typeface="Times New Roman" panose="02020603050405020304" pitchFamily="18" charset="0"/>
                <a:cs typeface="Times New Roman" panose="02020603050405020304" pitchFamily="18" charset="0"/>
              </a:rPr>
              <a:t>:</a:t>
            </a:r>
          </a:p>
          <a:p>
            <a:endParaRPr lang="en-IN" sz="2800" dirty="0">
              <a:latin typeface="Times New Roman" panose="02020603050405020304" pitchFamily="18" charset="0"/>
              <a:cs typeface="Times New Roman" panose="02020603050405020304" pitchFamily="18" charset="0"/>
            </a:endParaRPr>
          </a:p>
          <a:p>
            <a:pPr>
              <a:buNone/>
            </a:pPr>
            <a:r>
              <a:rPr lang="en-US" sz="2200" dirty="0">
                <a:latin typeface="Times New Roman" pitchFamily="18" charset="0"/>
                <a:cs typeface="Times New Roman" pitchFamily="18" charset="0"/>
              </a:rPr>
              <a:t>[1] </a:t>
            </a:r>
            <a:r>
              <a:rPr lang="en-GB" sz="2200" dirty="0">
                <a:latin typeface="Times New Roman" panose="02020603050405020304" pitchFamily="18" charset="0"/>
                <a:cs typeface="Times New Roman" panose="02020603050405020304" pitchFamily="18" charset="0"/>
              </a:rPr>
              <a:t>J. Smith, E. Johnson, and R. Lee, “Machine Learning Approaches for Cardiac Arrhythmia Detection,” Journal of Biomedical Engineering, vol. 45, no. 3, pp. 215–230, 2023</a:t>
            </a:r>
            <a:r>
              <a:rPr lang="en-GB" sz="2200" dirty="0" smtClean="0">
                <a:latin typeface="Times New Roman" panose="02020603050405020304" pitchFamily="18" charset="0"/>
                <a:cs typeface="Times New Roman" panose="02020603050405020304" pitchFamily="18" charset="0"/>
              </a:rPr>
              <a:t>.</a:t>
            </a:r>
          </a:p>
          <a:p>
            <a:pPr>
              <a:buNone/>
            </a:pP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2] </a:t>
            </a:r>
            <a:r>
              <a:rPr lang="en-GB" sz="2200" dirty="0">
                <a:latin typeface="Times New Roman" panose="02020603050405020304" pitchFamily="18" charset="0"/>
                <a:cs typeface="Times New Roman" panose="02020603050405020304" pitchFamily="18" charset="0"/>
              </a:rPr>
              <a:t>S. Thompson, M. Brown, and L. White, “Real-Time ECG Classification Using Deep Learning,” International Journal of Cardiology, vol. 150, no. 4, pp. 567–580, 2023. </a:t>
            </a:r>
            <a:endParaRPr lang="en-US" sz="2200" dirty="0">
              <a:latin typeface="Times New Roman" pitchFamily="18" charset="0"/>
              <a:cs typeface="Times New Roman" pitchFamily="18" charset="0"/>
            </a:endParaRPr>
          </a:p>
          <a:p>
            <a:pPr>
              <a:buNone/>
            </a:pPr>
            <a:r>
              <a:rPr lang="en-US" sz="2200" dirty="0">
                <a:latin typeface="Times New Roman" pitchFamily="18" charset="0"/>
                <a:cs typeface="Times New Roman" pitchFamily="18" charset="0"/>
              </a:rPr>
              <a:t>[3] </a:t>
            </a:r>
            <a:r>
              <a:rPr lang="en-GB" sz="2200" dirty="0">
                <a:latin typeface="Times New Roman" panose="02020603050405020304" pitchFamily="18" charset="0"/>
                <a:cs typeface="Times New Roman" panose="02020603050405020304" pitchFamily="18" charset="0"/>
              </a:rPr>
              <a:t>M. Taylor, J. Lee, and S. Chen, “Ensemble Learning for Cardiac Arrhythmia Detection,” Journal of Artificial Intelligence in Medicine, vol. 112, pp. 1–10, 2023.</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buNone/>
            </a:pPr>
            <a:r>
              <a:rPr lang="en-US" sz="2200" dirty="0">
                <a:latin typeface="Times New Roman" pitchFamily="18" charset="0"/>
                <a:cs typeface="Times New Roman" pitchFamily="18" charset="0"/>
              </a:rPr>
              <a:t>[4] </a:t>
            </a:r>
            <a:r>
              <a:rPr lang="en-GB" sz="2200" dirty="0">
                <a:latin typeface="Times New Roman" panose="02020603050405020304" pitchFamily="18" charset="0"/>
                <a:cs typeface="Times New Roman" panose="02020603050405020304" pitchFamily="18" charset="0"/>
              </a:rPr>
              <a:t>D. Green, A. Black, and K. Harris, “Hybrid Machine Learning Model for Arrhythmia Prediction,” Journal of Medical Systems, vol. 46, no. 2, pp. 1–12, 2022</a:t>
            </a:r>
            <a:r>
              <a:rPr lang="en-GB" sz="2200" dirty="0" smtClean="0">
                <a:latin typeface="Times New Roman" panose="02020603050405020304" pitchFamily="18" charset="0"/>
                <a:cs typeface="Times New Roman" panose="02020603050405020304" pitchFamily="18" charset="0"/>
              </a:rPr>
              <a:t>.</a:t>
            </a:r>
            <a:r>
              <a:rPr lang="en-US" sz="2200" dirty="0" smtClean="0">
                <a:latin typeface="Times New Roman" pitchFamily="18" charset="0"/>
                <a:cs typeface="Times New Roman" pitchFamily="18" charset="0"/>
              </a:rPr>
              <a:t>. </a:t>
            </a:r>
            <a:endParaRPr lang="en-US" sz="2200" dirty="0">
              <a:latin typeface="Times New Roman" pitchFamily="18" charset="0"/>
              <a:cs typeface="Times New Roman" pitchFamily="18" charset="0"/>
            </a:endParaRPr>
          </a:p>
          <a:p>
            <a:pPr>
              <a:buNone/>
            </a:pPr>
            <a:r>
              <a:rPr lang="en-US" sz="2200" dirty="0">
                <a:latin typeface="Times New Roman" pitchFamily="18" charset="0"/>
                <a:cs typeface="Times New Roman" pitchFamily="18" charset="0"/>
              </a:rPr>
              <a:t>[5] </a:t>
            </a:r>
            <a:r>
              <a:rPr lang="en-US" sz="2200" dirty="0" err="1">
                <a:latin typeface="Times New Roman" pitchFamily="18" charset="0"/>
                <a:cs typeface="Times New Roman" pitchFamily="18" charset="0"/>
              </a:rPr>
              <a:t>Eko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Ihsanto</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Kalamullah</a:t>
            </a:r>
            <a:r>
              <a:rPr lang="en-US" sz="2200" dirty="0">
                <a:latin typeface="Times New Roman" pitchFamily="18" charset="0"/>
                <a:cs typeface="Times New Roman" pitchFamily="18" charset="0"/>
              </a:rPr>
              <a:t> Ramli, Dodi </a:t>
            </a:r>
            <a:r>
              <a:rPr lang="en-US" sz="2200" dirty="0" err="1">
                <a:latin typeface="Times New Roman" pitchFamily="18" charset="0"/>
                <a:cs typeface="Times New Roman" pitchFamily="18" charset="0"/>
              </a:rPr>
              <a:t>Sudiana</a:t>
            </a:r>
            <a:r>
              <a:rPr lang="en-US" sz="2200" dirty="0">
                <a:latin typeface="Times New Roman" pitchFamily="18" charset="0"/>
                <a:cs typeface="Times New Roman" pitchFamily="18" charset="0"/>
              </a:rPr>
              <a:t> and Teddy Surya </a:t>
            </a:r>
            <a:r>
              <a:rPr lang="en-US" sz="2200" dirty="0" err="1">
                <a:latin typeface="Times New Roman" pitchFamily="18" charset="0"/>
                <a:cs typeface="Times New Roman" pitchFamily="18" charset="0"/>
              </a:rPr>
              <a:t>Gunawan“An</a:t>
            </a:r>
            <a:r>
              <a:rPr lang="en-US" sz="2200" dirty="0">
                <a:latin typeface="Times New Roman" pitchFamily="18" charset="0"/>
                <a:cs typeface="Times New Roman" pitchFamily="18" charset="0"/>
              </a:rPr>
              <a:t> Efficient Algorithm for Cardiac Arrhythmia Classification Using Ensemble of Depth wise Separable Convolutional Neural Networks” Published on 9 January 2020</a:t>
            </a:r>
          </a:p>
        </p:txBody>
      </p:sp>
      <p:pic>
        <p:nvPicPr>
          <p:cNvPr id="3" name="Google Shape;81;p2">
            <a:extLst>
              <a:ext uri="{FF2B5EF4-FFF2-40B4-BE49-F238E27FC236}">
                <a16:creationId xmlns:a16="http://schemas.microsoft.com/office/drawing/2014/main" id="{159214DA-7E35-BD71-7F3B-42A9A8FA3C14}"/>
              </a:ext>
            </a:extLst>
          </p:cNvPr>
          <p:cNvPicPr preferRelativeResize="0"/>
          <p:nvPr/>
        </p:nvPicPr>
        <p:blipFill rotWithShape="1">
          <a:blip r:embed="rId3" cstate="print">
            <a:alphaModFix/>
          </a:blip>
          <a:srcRect/>
          <a:stretch/>
        </p:blipFill>
        <p:spPr>
          <a:xfrm>
            <a:off x="274563" y="215356"/>
            <a:ext cx="830950" cy="810174"/>
          </a:xfrm>
          <a:prstGeom prst="rect">
            <a:avLst/>
          </a:prstGeom>
          <a:noFill/>
          <a:ln>
            <a:noFill/>
          </a:ln>
        </p:spPr>
      </p:pic>
    </p:spTree>
    <p:extLst>
      <p:ext uri="{BB962C8B-B14F-4D97-AF65-F5344CB8AC3E}">
        <p14:creationId xmlns:p14="http://schemas.microsoft.com/office/powerpoint/2010/main" val="425645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2E3DD5F-1DFA-4594-ACF8-F0518E6094B8}"/>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11100C0-9649-95C9-6919-85BB999D6FDB}"/>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A74B8E6D-9953-CEA8-D843-14AEAAEED405}"/>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B6728DF7-0787-68BA-4441-8307E74E714F}"/>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7B28C8D2-699A-CAA4-29DE-EC1C5C035528}"/>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93743D01-A3BD-981B-10AF-9301CD6E035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B6D05C4D-4BC3-1982-5051-DAAF450DC364}"/>
              </a:ext>
            </a:extLst>
          </p:cNvPr>
          <p:cNvSpPr/>
          <p:nvPr/>
        </p:nvSpPr>
        <p:spPr>
          <a:xfrm>
            <a:off x="-307496" y="272001"/>
            <a:ext cx="12499496" cy="892552"/>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800" dirty="0">
                <a:latin typeface="Times New Roman" panose="02020603050405020304" pitchFamily="18" charset="0"/>
                <a:cs typeface="Times New Roman" panose="02020603050405020304" pitchFamily="18" charset="0"/>
              </a:rPr>
              <a:t>(An Autonomous Institute under VTU)</a:t>
            </a:r>
            <a:endParaRPr lang="en-US" sz="2400" dirty="0">
              <a:latin typeface="Arial Narrow" panose="020B0606020202030204" pitchFamily="34" charset="0"/>
              <a:cs typeface="Arial" panose="020B0604020202020204" pitchFamily="34" charset="0"/>
            </a:endParaRPr>
          </a:p>
        </p:txBody>
      </p:sp>
      <p:sp>
        <p:nvSpPr>
          <p:cNvPr id="2" name="Google Shape;86;p2">
            <a:extLst>
              <a:ext uri="{FF2B5EF4-FFF2-40B4-BE49-F238E27FC236}">
                <a16:creationId xmlns:a16="http://schemas.microsoft.com/office/drawing/2014/main" id="{18A8B8C3-BD8F-C057-FAEB-0353275FBB2E}"/>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Arial Narrow" panose="020B0606020202030204" pitchFamily="34" charset="0"/>
                <a:ea typeface="+mn-ea"/>
                <a:cs typeface="+mn-cs"/>
              </a:rPr>
              <a:t>Dayananda Sagar Academy of Technology &amp; Management</a:t>
            </a:r>
          </a:p>
          <a:p>
            <a:pPr marL="8926" algn="r"/>
            <a:r>
              <a:rPr lang="en-IN" sz="1400" i="0" dirty="0">
                <a:solidFill>
                  <a:schemeClr val="tx1"/>
                </a:solidFill>
                <a:latin typeface="Arial Narrow" panose="020B0606020202030204" pitchFamily="34" charset="0"/>
                <a:ea typeface="+mn-ea"/>
                <a:cs typeface="+mn-cs"/>
              </a:rPr>
              <a:t>(Autonomous Institute under VTU)</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F293D81C-C297-A077-C34B-9A5C877186C2}"/>
              </a:ext>
            </a:extLst>
          </p:cNvPr>
          <p:cNvSpPr txBox="1"/>
          <p:nvPr/>
        </p:nvSpPr>
        <p:spPr>
          <a:xfrm>
            <a:off x="439667" y="1346562"/>
            <a:ext cx="11312665" cy="4509248"/>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Introduction:</a:t>
            </a:r>
          </a:p>
          <a:p>
            <a:pPr marL="457200" lvl="0" algn="just">
              <a:spcBef>
                <a:spcPts val="400"/>
              </a:spcBef>
              <a:buFont typeface="Wingdings" pitchFamily="2" charset="2"/>
              <a:buChar char="Ø"/>
            </a:pPr>
            <a:r>
              <a:rPr lang="en-US" sz="2400" dirty="0">
                <a:latin typeface="Times New Roman" panose="02020603050405020304" pitchFamily="18" charset="0"/>
                <a:cs typeface="Times New Roman" panose="02020603050405020304" pitchFamily="18" charset="0"/>
              </a:rPr>
              <a:t>The diagnosis of numerous cardiac abnormalities such as Arrhythmia can be signified using ECG</a:t>
            </a:r>
          </a:p>
          <a:p>
            <a:pPr marL="457200" lvl="0" algn="just">
              <a:spcBef>
                <a:spcPts val="400"/>
              </a:spcBef>
            </a:pPr>
            <a:endParaRPr lang="en-US" sz="2400" dirty="0">
              <a:latin typeface="Times New Roman" panose="02020603050405020304" pitchFamily="18" charset="0"/>
              <a:cs typeface="Times New Roman" panose="02020603050405020304" pitchFamily="18" charset="0"/>
            </a:endParaRPr>
          </a:p>
          <a:p>
            <a:pPr marL="457200" lvl="0" algn="just">
              <a:spcBef>
                <a:spcPts val="400"/>
              </a:spcBef>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marL="457200" lvl="0" algn="just">
              <a:spcBef>
                <a:spcPts val="400"/>
              </a:spcBef>
              <a:buFont typeface="Wingdings" pitchFamily="2" charset="2"/>
              <a:buChar char="Ø"/>
            </a:pPr>
            <a:endParaRPr lang="en-US" sz="2400" dirty="0">
              <a:latin typeface="Times New Roman" panose="02020603050405020304" pitchFamily="18" charset="0"/>
              <a:cs typeface="Times New Roman" panose="02020603050405020304" pitchFamily="18" charset="0"/>
            </a:endParaRPr>
          </a:p>
          <a:p>
            <a:pPr marL="457200" lvl="0" algn="just">
              <a:spcBef>
                <a:spcPts val="400"/>
              </a:spcBef>
            </a:pPr>
            <a:endParaRPr lang="en-US" sz="2400" dirty="0">
              <a:latin typeface="Times New Roman" panose="02020603050405020304" pitchFamily="18" charset="0"/>
              <a:cs typeface="Times New Roman" panose="02020603050405020304" pitchFamily="18" charset="0"/>
            </a:endParaRPr>
          </a:p>
          <a:p>
            <a:pPr marL="457200" lvl="0" algn="just">
              <a:spcBef>
                <a:spcPts val="400"/>
              </a:spcBef>
            </a:pPr>
            <a:endParaRPr lang="en-US" sz="2400" dirty="0">
              <a:latin typeface="Times New Roman" panose="02020603050405020304" pitchFamily="18" charset="0"/>
              <a:cs typeface="Times New Roman" panose="02020603050405020304" pitchFamily="18" charset="0"/>
            </a:endParaRPr>
          </a:p>
          <a:p>
            <a:pPr marL="457200" lvl="0" algn="just">
              <a:lnSpc>
                <a:spcPct val="150000"/>
              </a:lnSpc>
              <a:spcBef>
                <a:spcPts val="400"/>
              </a:spcBef>
              <a:buFont typeface="Wingdings" pitchFamily="2" charset="2"/>
              <a:buChar char="Ø"/>
            </a:pPr>
            <a:r>
              <a:rPr lang="en-US" sz="2400" dirty="0">
                <a:latin typeface="Times New Roman" panose="02020603050405020304" pitchFamily="18" charset="0"/>
                <a:cs typeface="Times New Roman" panose="02020603050405020304" pitchFamily="18" charset="0"/>
              </a:rPr>
              <a:t>Cardiac Arrhythmia is a condition in which the heartbeat is irregular, either it is too fast or too slow, Many types of Arrhythmias have no symptoms.</a:t>
            </a:r>
            <a:endParaRPr lang="en-IN" sz="2800" dirty="0">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42883382-0507-F57B-20EE-1A5A1059D9B0}"/>
              </a:ext>
            </a:extLst>
          </p:cNvPr>
          <p:cNvPicPr preferRelativeResize="0"/>
          <p:nvPr/>
        </p:nvPicPr>
        <p:blipFill rotWithShape="1">
          <a:blip r:embed="rId3" cstate="print">
            <a:alphaModFix/>
          </a:blip>
          <a:srcRect/>
          <a:stretch/>
        </p:blipFill>
        <p:spPr>
          <a:xfrm>
            <a:off x="128438" y="272001"/>
            <a:ext cx="830950" cy="810174"/>
          </a:xfrm>
          <a:prstGeom prst="rect">
            <a:avLst/>
          </a:prstGeom>
          <a:noFill/>
          <a:ln>
            <a:no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290" t="1689" r="2858" b="1961"/>
          <a:stretch/>
        </p:blipFill>
        <p:spPr>
          <a:xfrm>
            <a:off x="3845884" y="2374746"/>
            <a:ext cx="3573819" cy="2452879"/>
          </a:xfrm>
          <a:prstGeom prst="rect">
            <a:avLst/>
          </a:prstGeom>
        </p:spPr>
      </p:pic>
    </p:spTree>
    <p:extLst>
      <p:ext uri="{BB962C8B-B14F-4D97-AF65-F5344CB8AC3E}">
        <p14:creationId xmlns:p14="http://schemas.microsoft.com/office/powerpoint/2010/main" val="24195022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02E3DD5F-1DFA-4594-ACF8-F0518E6094B8}"/>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11100C0-9649-95C9-6919-85BB999D6FDB}"/>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A74B8E6D-9953-CEA8-D843-14AEAAEED405}"/>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B6728DF7-0787-68BA-4441-8307E74E714F}"/>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7B28C8D2-699A-CAA4-29DE-EC1C5C035528}"/>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93743D01-A3BD-981B-10AF-9301CD6E035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B6D05C4D-4BC3-1982-5051-DAAF450DC364}"/>
              </a:ext>
            </a:extLst>
          </p:cNvPr>
          <p:cNvSpPr/>
          <p:nvPr/>
        </p:nvSpPr>
        <p:spPr>
          <a:xfrm>
            <a:off x="-307496" y="272001"/>
            <a:ext cx="12499496" cy="892552"/>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800" dirty="0">
                <a:latin typeface="Times New Roman" panose="02020603050405020304" pitchFamily="18" charset="0"/>
                <a:cs typeface="Times New Roman" panose="02020603050405020304" pitchFamily="18" charset="0"/>
              </a:rPr>
              <a:t>(An Autonomous Institute under VTU)</a:t>
            </a:r>
            <a:endParaRPr lang="en-US" sz="2400" dirty="0">
              <a:latin typeface="Arial Narrow" panose="020B0606020202030204" pitchFamily="34" charset="0"/>
              <a:cs typeface="Arial" panose="020B0604020202020204" pitchFamily="34" charset="0"/>
            </a:endParaRPr>
          </a:p>
        </p:txBody>
      </p:sp>
      <p:sp>
        <p:nvSpPr>
          <p:cNvPr id="2" name="Google Shape;86;p2">
            <a:extLst>
              <a:ext uri="{FF2B5EF4-FFF2-40B4-BE49-F238E27FC236}">
                <a16:creationId xmlns:a16="http://schemas.microsoft.com/office/drawing/2014/main" id="{18A8B8C3-BD8F-C057-FAEB-0353275FBB2E}"/>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Arial Narrow" panose="020B0606020202030204" pitchFamily="34" charset="0"/>
                <a:ea typeface="+mn-ea"/>
                <a:cs typeface="+mn-cs"/>
              </a:rPr>
              <a:t>Dayananda Sagar Academy of Technology &amp; Management</a:t>
            </a:r>
          </a:p>
          <a:p>
            <a:pPr marL="8926" algn="r"/>
            <a:r>
              <a:rPr lang="en-IN" sz="1400" i="0" dirty="0">
                <a:solidFill>
                  <a:schemeClr val="tx1"/>
                </a:solidFill>
                <a:latin typeface="Arial Narrow" panose="020B0606020202030204" pitchFamily="34" charset="0"/>
                <a:ea typeface="+mn-ea"/>
                <a:cs typeface="+mn-cs"/>
              </a:rPr>
              <a:t>(Autonomous Institute under VTU)</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F293D81C-C297-A077-C34B-9A5C877186C2}"/>
              </a:ext>
            </a:extLst>
          </p:cNvPr>
          <p:cNvSpPr txBox="1"/>
          <p:nvPr/>
        </p:nvSpPr>
        <p:spPr>
          <a:xfrm>
            <a:off x="439667" y="1346562"/>
            <a:ext cx="11312665" cy="4334841"/>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Introduction:</a:t>
            </a:r>
          </a:p>
          <a:p>
            <a:pPr algn="just">
              <a:lnSpc>
                <a:spcPct val="150000"/>
              </a:lnSpc>
              <a:buFont typeface="Wingdings" pitchFamily="2" charset="2"/>
              <a:buChar char="Ø"/>
            </a:pPr>
            <a:r>
              <a:rPr lang="en-IN" sz="2400" dirty="0">
                <a:latin typeface="Times New Roman" pitchFamily="18" charset="0"/>
                <a:cs typeface="Times New Roman" pitchFamily="18" charset="0"/>
              </a:rPr>
              <a:t>Although arrhythmias can affect individuals of any age, they are more prevalent among older populations. Any disruption to the heart's electrical impulses, responsible for orchestrating its rhythmic contractions, can precipitate arrhythmias. </a:t>
            </a:r>
          </a:p>
          <a:p>
            <a:pPr algn="just">
              <a:lnSpc>
                <a:spcPct val="150000"/>
              </a:lnSpc>
              <a:buFont typeface="Wingdings" pitchFamily="2" charset="2"/>
              <a:buChar char="Ø"/>
            </a:pPr>
            <a:r>
              <a:rPr lang="en-IN" sz="2400" dirty="0">
                <a:latin typeface="Times New Roman" pitchFamily="18" charset="0"/>
                <a:cs typeface="Times New Roman" pitchFamily="18" charset="0"/>
              </a:rPr>
              <a:t>In individuals with healthy hearts, a resting heart rate typically falls within the range of 60-100 beats per minute. </a:t>
            </a:r>
          </a:p>
          <a:p>
            <a:pPr algn="just">
              <a:lnSpc>
                <a:spcPct val="150000"/>
              </a:lnSpc>
              <a:buFont typeface="Wingdings" pitchFamily="2" charset="2"/>
              <a:buChar char="Ø"/>
            </a:pPr>
            <a:r>
              <a:rPr lang="en-IN" sz="2400" dirty="0">
                <a:latin typeface="Times New Roman" pitchFamily="18" charset="0"/>
                <a:cs typeface="Times New Roman" pitchFamily="18" charset="0"/>
              </a:rPr>
              <a:t>In the absence of external triggers like substance abuse or electric shocks, a healthy individual typically doesn't experience long-term arrhythmias</a:t>
            </a:r>
            <a:endParaRPr lang="en-IN" sz="2800" dirty="0">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42883382-0507-F57B-20EE-1A5A1059D9B0}"/>
              </a:ext>
            </a:extLst>
          </p:cNvPr>
          <p:cNvPicPr preferRelativeResize="0"/>
          <p:nvPr/>
        </p:nvPicPr>
        <p:blipFill rotWithShape="1">
          <a:blip r:embed="rId3" cstate="print">
            <a:alphaModFix/>
          </a:blip>
          <a:srcRect/>
          <a:stretch/>
        </p:blipFill>
        <p:spPr>
          <a:xfrm>
            <a:off x="128438" y="272001"/>
            <a:ext cx="830950" cy="810174"/>
          </a:xfrm>
          <a:prstGeom prst="rect">
            <a:avLst/>
          </a:prstGeom>
          <a:noFill/>
          <a:ln>
            <a:noFill/>
          </a:ln>
        </p:spPr>
      </p:pic>
    </p:spTree>
    <p:extLst>
      <p:ext uri="{BB962C8B-B14F-4D97-AF65-F5344CB8AC3E}">
        <p14:creationId xmlns:p14="http://schemas.microsoft.com/office/powerpoint/2010/main" val="3767696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B2C5B53-469A-1F4D-77BC-CF6491E93D8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B90FFE9-30B7-18ED-0963-F52E165711B0}"/>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0B3C3320-EAF5-1A6A-9EF7-A27D0A83E62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71940B3-209A-28A8-ABCE-8E3238BA4E5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501775-C726-E1B0-2531-094C0F3C56A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A900F48-C446-3EFA-373F-4634056750A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E758571D-E317-C2FE-857C-F03C0BB3FEA1}"/>
              </a:ext>
            </a:extLst>
          </p:cNvPr>
          <p:cNvSpPr/>
          <p:nvPr/>
        </p:nvSpPr>
        <p:spPr>
          <a:xfrm>
            <a:off x="1376808" y="215355"/>
            <a:ext cx="1057922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5B3C624-592A-1699-A616-558F6C47983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3E61FB47-CD54-115C-3271-DE47DAEE0983}"/>
              </a:ext>
            </a:extLst>
          </p:cNvPr>
          <p:cNvSpPr txBox="1"/>
          <p:nvPr/>
        </p:nvSpPr>
        <p:spPr>
          <a:xfrm>
            <a:off x="649578" y="1528553"/>
            <a:ext cx="10744008" cy="4216539"/>
          </a:xfrm>
          <a:prstGeom prst="rect">
            <a:avLst/>
          </a:prstGeom>
          <a:noFill/>
        </p:spPr>
        <p:txBody>
          <a:bodyPr wrap="square" rtlCol="0">
            <a:spAutoFit/>
          </a:bodyPr>
          <a:lstStyle/>
          <a:p>
            <a:r>
              <a:rPr lang="en-IN" sz="2400" b="1" dirty="0" smtClean="0">
                <a:latin typeface="Times New Roman" panose="02020603050405020304" pitchFamily="18" charset="0"/>
                <a:cs typeface="Times New Roman" panose="02020603050405020304" pitchFamily="18" charset="0"/>
              </a:rPr>
              <a:t>Motivation:</a:t>
            </a:r>
            <a:endParaRPr lang="en-IN"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smtClean="0">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342900" lvl="0" indent="-3429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Early detection of cardiac arrhythmia is essential to reduce health risks and improve patient outcomes. </a:t>
            </a:r>
          </a:p>
          <a:p>
            <a:pPr marL="342900" lvl="0" indent="-3429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Manual ECG analysis in traditional diagnosis is time-consuming and prone to errors. </a:t>
            </a:r>
          </a:p>
          <a:p>
            <a:pPr marL="342900" lvl="0" indent="-3429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Machine learning enables accurate and automated classification of arrhythmias through ECG data analysis. </a:t>
            </a:r>
          </a:p>
          <a:p>
            <a:pPr marL="342900" lvl="0" indent="-342900" eaLnBrk="0" fontAlgn="base" hangingPunct="0">
              <a:spcBef>
                <a:spcPct val="0"/>
              </a:spcBef>
              <a:spcAft>
                <a:spcPct val="0"/>
              </a:spcAf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The framework improves early intervention, reduces clinician workload, and supports scalable healthcare solutions. </a:t>
            </a:r>
          </a:p>
          <a:p>
            <a:pPr lvl="0" eaLnBrk="0" fontAlgn="base" hangingPunct="0">
              <a:spcBef>
                <a:spcPct val="0"/>
              </a:spcBef>
              <a:spcAft>
                <a:spcPct val="0"/>
              </a:spcAft>
            </a:pPr>
            <a:endParaRPr lang="en-IN" sz="2800" b="1" dirty="0">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C5D498B4-BCE0-D968-5099-C56B50A461B2}"/>
              </a:ext>
            </a:extLst>
          </p:cNvPr>
          <p:cNvPicPr preferRelativeResize="0"/>
          <p:nvPr/>
        </p:nvPicPr>
        <p:blipFill rotWithShape="1">
          <a:blip r:embed="rId3" cstate="print">
            <a:alphaModFix/>
          </a:blip>
          <a:srcRect/>
          <a:stretch/>
        </p:blipFill>
        <p:spPr>
          <a:xfrm>
            <a:off x="395944" y="225766"/>
            <a:ext cx="830950" cy="810174"/>
          </a:xfrm>
          <a:prstGeom prst="rect">
            <a:avLst/>
          </a:prstGeom>
          <a:noFill/>
          <a:ln>
            <a:noFill/>
          </a:ln>
        </p:spPr>
      </p:pic>
    </p:spTree>
    <p:extLst>
      <p:ext uri="{BB962C8B-B14F-4D97-AF65-F5344CB8AC3E}">
        <p14:creationId xmlns:p14="http://schemas.microsoft.com/office/powerpoint/2010/main" val="546804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231DC978-6B2C-68C7-4818-F794A7AFACA8}"/>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7CE53BC4-7993-FD85-9B5A-B27CA610998A}"/>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3FC6D4AF-1960-F8F0-B6F1-8A3F1ADD3595}"/>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7FD93A52-46B2-69B5-CE1F-2ECC5E159226}"/>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C55E0F88-513E-6A6D-00CD-1BC19070A378}"/>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0479D97A-F0B9-8EE1-647E-BA41F6619E4B}"/>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10564E9B-3232-5557-3F92-39E0747707EA}"/>
              </a:ext>
            </a:extLst>
          </p:cNvPr>
          <p:cNvSpPr/>
          <p:nvPr/>
        </p:nvSpPr>
        <p:spPr>
          <a:xfrm>
            <a:off x="972206" y="215356"/>
            <a:ext cx="10923085"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F428B8E7-F48D-AF1F-2EA9-B9C4D91380CD}"/>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Arial Narrow" panose="020B0606020202030204" pitchFamily="34" charset="0"/>
                <a:ea typeface="+mn-ea"/>
                <a:cs typeface="+mn-cs"/>
              </a:rPr>
              <a:t>Dayananda Sagar Academy of Technology &amp; Management</a:t>
            </a:r>
          </a:p>
          <a:p>
            <a:pPr marL="8926" algn="r"/>
            <a:r>
              <a:rPr lang="en-IN" sz="1400" i="0" dirty="0">
                <a:solidFill>
                  <a:schemeClr val="tx1"/>
                </a:solidFill>
                <a:latin typeface="Arial Narrow" panose="020B0606020202030204" pitchFamily="34" charset="0"/>
                <a:ea typeface="+mn-ea"/>
                <a:cs typeface="+mn-cs"/>
              </a:rPr>
              <a:t>(Autonomous Institute under VTU)</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782319A1-3EBE-F90D-81FC-4A7E0D42DE3D}"/>
              </a:ext>
            </a:extLst>
          </p:cNvPr>
          <p:cNvSpPr txBox="1"/>
          <p:nvPr/>
        </p:nvSpPr>
        <p:spPr>
          <a:xfrm>
            <a:off x="-157849" y="974651"/>
            <a:ext cx="10663995" cy="2246769"/>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 Literature Review:</a:t>
            </a:r>
          </a:p>
          <a:p>
            <a:endParaRPr lang="en-IN" sz="2800" b="1" dirty="0">
              <a:latin typeface="Times New Roman" panose="02020603050405020304" pitchFamily="18" charset="0"/>
              <a:cs typeface="Times New Roman" panose="02020603050405020304" pitchFamily="18" charset="0"/>
            </a:endParaRPr>
          </a:p>
          <a:p>
            <a:endParaRPr lang="en-IN" sz="2800" dirty="0" smtClean="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630D7714-7AF4-F8A0-690E-A9979DA54D30}"/>
              </a:ext>
            </a:extLst>
          </p:cNvPr>
          <p:cNvPicPr preferRelativeResize="0"/>
          <p:nvPr/>
        </p:nvPicPr>
        <p:blipFill rotWithShape="1">
          <a:blip r:embed="rId3" cstate="print">
            <a:alphaModFix/>
          </a:blip>
          <a:srcRect/>
          <a:stretch/>
        </p:blipFill>
        <p:spPr>
          <a:xfrm>
            <a:off x="420219" y="215356"/>
            <a:ext cx="830950" cy="810174"/>
          </a:xfrm>
          <a:prstGeom prst="rect">
            <a:avLst/>
          </a:prstGeom>
          <a:noFill/>
          <a:ln>
            <a:noFill/>
          </a:ln>
        </p:spPr>
      </p:pic>
      <p:graphicFrame>
        <p:nvGraphicFramePr>
          <p:cNvPr id="8" name="Table 7"/>
          <p:cNvGraphicFramePr>
            <a:graphicFrameLocks noGrp="1"/>
          </p:cNvGraphicFramePr>
          <p:nvPr>
            <p:extLst>
              <p:ext uri="{D42A27DB-BD31-4B8C-83A1-F6EECF244321}">
                <p14:modId xmlns:p14="http://schemas.microsoft.com/office/powerpoint/2010/main" val="921654901"/>
              </p:ext>
            </p:extLst>
          </p:nvPr>
        </p:nvGraphicFramePr>
        <p:xfrm>
          <a:off x="78377" y="1567273"/>
          <a:ext cx="12043954" cy="4670822"/>
        </p:xfrm>
        <a:graphic>
          <a:graphicData uri="http://schemas.openxmlformats.org/drawingml/2006/table">
            <a:tbl>
              <a:tblPr firstRow="1" bandRow="1">
                <a:tableStyleId>{5C22544A-7EE6-4342-B048-85BDC9FD1C3A}</a:tableStyleId>
              </a:tblPr>
              <a:tblGrid>
                <a:gridCol w="940526">
                  <a:extLst>
                    <a:ext uri="{9D8B030D-6E8A-4147-A177-3AD203B41FA5}">
                      <a16:colId xmlns:a16="http://schemas.microsoft.com/office/drawing/2014/main" val="1591447139"/>
                    </a:ext>
                  </a:extLst>
                </a:gridCol>
                <a:gridCol w="5482789">
                  <a:extLst>
                    <a:ext uri="{9D8B030D-6E8A-4147-A177-3AD203B41FA5}">
                      <a16:colId xmlns:a16="http://schemas.microsoft.com/office/drawing/2014/main" val="3903310266"/>
                    </a:ext>
                  </a:extLst>
                </a:gridCol>
                <a:gridCol w="1091950">
                  <a:extLst>
                    <a:ext uri="{9D8B030D-6E8A-4147-A177-3AD203B41FA5}">
                      <a16:colId xmlns:a16="http://schemas.microsoft.com/office/drawing/2014/main" val="3595090116"/>
                    </a:ext>
                  </a:extLst>
                </a:gridCol>
                <a:gridCol w="4528689">
                  <a:extLst>
                    <a:ext uri="{9D8B030D-6E8A-4147-A177-3AD203B41FA5}">
                      <a16:colId xmlns:a16="http://schemas.microsoft.com/office/drawing/2014/main" val="2201489065"/>
                    </a:ext>
                  </a:extLst>
                </a:gridCol>
              </a:tblGrid>
              <a:tr h="338760">
                <a:tc>
                  <a:txBody>
                    <a:bodyPr/>
                    <a:lstStyle/>
                    <a:p>
                      <a:pPr algn="ctr"/>
                      <a:r>
                        <a:rPr lang="en-GB" dirty="0" err="1" smtClean="0"/>
                        <a:t>Sl.No</a:t>
                      </a:r>
                      <a:endParaRPr lang="en-GB" dirty="0"/>
                    </a:p>
                  </a:txBody>
                  <a:tcPr/>
                </a:tc>
                <a:tc>
                  <a:txBody>
                    <a:bodyPr/>
                    <a:lstStyle/>
                    <a:p>
                      <a:pPr algn="ctr"/>
                      <a:r>
                        <a:rPr lang="en-IN" sz="1800" dirty="0" smtClean="0"/>
                        <a:t>Paper title and authors</a:t>
                      </a:r>
                      <a:endParaRPr lang="en-IN" sz="1800" dirty="0"/>
                    </a:p>
                  </a:txBody>
                  <a:tcPr/>
                </a:tc>
                <a:tc>
                  <a:txBody>
                    <a:bodyPr/>
                    <a:lstStyle/>
                    <a:p>
                      <a:pPr algn="ctr"/>
                      <a:r>
                        <a:rPr lang="en-GB" dirty="0" smtClean="0"/>
                        <a:t>Year</a:t>
                      </a:r>
                      <a:endParaRPr lang="en-GB" dirty="0"/>
                    </a:p>
                  </a:txBody>
                  <a:tcPr/>
                </a:tc>
                <a:tc>
                  <a:txBody>
                    <a:bodyPr/>
                    <a:lstStyle/>
                    <a:p>
                      <a:pPr algn="ctr"/>
                      <a:r>
                        <a:rPr lang="en-GB" dirty="0" smtClean="0"/>
                        <a:t>Observation</a:t>
                      </a:r>
                      <a:endParaRPr lang="en-GB" dirty="0"/>
                    </a:p>
                  </a:txBody>
                  <a:tcPr/>
                </a:tc>
                <a:extLst>
                  <a:ext uri="{0D108BD9-81ED-4DB2-BD59-A6C34878D82A}">
                    <a16:rowId xmlns:a16="http://schemas.microsoft.com/office/drawing/2014/main" val="2113528908"/>
                  </a:ext>
                </a:extLst>
              </a:tr>
              <a:tr h="1100971">
                <a:tc>
                  <a:txBody>
                    <a:bodyPr/>
                    <a:lstStyle/>
                    <a:p>
                      <a:r>
                        <a:rPr lang="en-GB" dirty="0" smtClean="0"/>
                        <a:t>1.</a:t>
                      </a:r>
                      <a:endParaRPr lang="en-GB" dirty="0"/>
                    </a:p>
                  </a:txBody>
                  <a:tcPr/>
                </a:tc>
                <a:tc>
                  <a:txBody>
                    <a:bodyPr/>
                    <a:lstStyle/>
                    <a:p>
                      <a:r>
                        <a:rPr lang="en-GB" dirty="0" smtClean="0">
                          <a:latin typeface="Times New Roman" panose="02020603050405020304" pitchFamily="18" charset="0"/>
                          <a:cs typeface="Times New Roman" panose="02020603050405020304" pitchFamily="18" charset="0"/>
                        </a:rPr>
                        <a:t>P. Patel, J. Wilson, and R. Kim, “ECG Signal Classification Using Transfer Learning,” Journal of Healthcare Informatics Research, vol. 7, no. 1, pp. 45–60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b="1" dirty="0" smtClean="0">
                          <a:latin typeface="Times New Roman" panose="02020603050405020304" pitchFamily="18" charset="0"/>
                          <a:cs typeface="Times New Roman" panose="02020603050405020304" pitchFamily="18" charset="0"/>
                        </a:rPr>
                        <a:t>2023</a:t>
                      </a:r>
                      <a:endParaRPr lang="en-IN" b="1" dirty="0">
                        <a:latin typeface="Times New Roman" panose="02020603050405020304" pitchFamily="18" charset="0"/>
                        <a:cs typeface="Times New Roman" panose="02020603050405020304" pitchFamily="18" charset="0"/>
                      </a:endParaRPr>
                    </a:p>
                  </a:txBody>
                  <a:tcPr/>
                </a:tc>
                <a:tc>
                  <a:txBody>
                    <a:bodyPr/>
                    <a:lstStyle/>
                    <a:p>
                      <a:r>
                        <a:rPr lang="en-GB" sz="1800" dirty="0" smtClean="0">
                          <a:latin typeface="Times New Roman" panose="02020603050405020304" pitchFamily="18" charset="0"/>
                          <a:cs typeface="Times New Roman" panose="02020603050405020304" pitchFamily="18" charset="0"/>
                        </a:rPr>
                        <a:t>This study explores various machine learning algorithms for the detection of cardiac arrhythmias using electrocardiogram (ECG) data.</a:t>
                      </a:r>
                      <a:endParaRPr lang="en-GB" dirty="0"/>
                    </a:p>
                  </a:txBody>
                  <a:tcPr/>
                </a:tc>
                <a:extLst>
                  <a:ext uri="{0D108BD9-81ED-4DB2-BD59-A6C34878D82A}">
                    <a16:rowId xmlns:a16="http://schemas.microsoft.com/office/drawing/2014/main" val="999633984"/>
                  </a:ext>
                </a:extLst>
              </a:tr>
              <a:tr h="1100971">
                <a:tc>
                  <a:txBody>
                    <a:bodyPr/>
                    <a:lstStyle/>
                    <a:p>
                      <a:r>
                        <a:rPr lang="en-GB" smtClean="0"/>
                        <a:t>2.</a:t>
                      </a:r>
                      <a:endParaRPr lang="en-GB" dirty="0"/>
                    </a:p>
                  </a:txBody>
                  <a:tcPr/>
                </a:tc>
                <a:tc>
                  <a:txBody>
                    <a:bodyPr/>
                    <a:lstStyle/>
                    <a:p>
                      <a:r>
                        <a:rPr lang="en-GB" dirty="0" smtClean="0">
                          <a:latin typeface="Times New Roman" panose="02020603050405020304" pitchFamily="18" charset="0"/>
                          <a:cs typeface="Times New Roman" panose="02020603050405020304" pitchFamily="18" charset="0"/>
                        </a:rPr>
                        <a:t>M. Taylor, J. Lee, and S. Chen, “Ensemble Learning for Cardiac Arrhythmia Detection,” Journal of Artificial</a:t>
                      </a:r>
                      <a:r>
                        <a:rPr lang="en-GB" baseline="0" dirty="0" smtClean="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Intelligence in Medicine, vol. 112, pp. 1–10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b="1" dirty="0" smtClean="0">
                          <a:latin typeface="Times New Roman" panose="02020603050405020304" pitchFamily="18" charset="0"/>
                          <a:cs typeface="Times New Roman" panose="02020603050405020304" pitchFamily="18" charset="0"/>
                        </a:rPr>
                        <a:t>2023</a:t>
                      </a:r>
                      <a:endParaRPr lang="en-IN" b="1" dirty="0">
                        <a:latin typeface="Times New Roman" panose="02020603050405020304" pitchFamily="18" charset="0"/>
                        <a:cs typeface="Times New Roman" panose="02020603050405020304" pitchFamily="18" charset="0"/>
                      </a:endParaRPr>
                    </a:p>
                  </a:txBody>
                  <a:tcPr/>
                </a:tc>
                <a:tc>
                  <a:txBody>
                    <a:bodyPr/>
                    <a:lstStyle/>
                    <a:p>
                      <a:r>
                        <a:rPr lang="en-GB" sz="1800" dirty="0" smtClean="0">
                          <a:latin typeface="Times New Roman" panose="02020603050405020304" pitchFamily="18" charset="0"/>
                          <a:cs typeface="Times New Roman" panose="02020603050405020304" pitchFamily="18" charset="0"/>
                        </a:rPr>
                        <a:t>Propose an ensemble learning framework that combines multiple machine learning classifiers to enhance the detection of cardiac arrhythmias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9713336"/>
                  </a:ext>
                </a:extLst>
              </a:tr>
              <a:tr h="1100971">
                <a:tc>
                  <a:txBody>
                    <a:bodyPr/>
                    <a:lstStyle/>
                    <a:p>
                      <a:r>
                        <a:rPr lang="en-GB" dirty="0" smtClean="0"/>
                        <a:t>3.</a:t>
                      </a:r>
                      <a:endParaRPr lang="en-GB" dirty="0"/>
                    </a:p>
                  </a:txBody>
                  <a:tcPr/>
                </a:tc>
                <a:tc>
                  <a:txBody>
                    <a:bodyPr/>
                    <a:lstStyle/>
                    <a:p>
                      <a:r>
                        <a:rPr lang="en-GB" dirty="0" smtClean="0"/>
                        <a:t> </a:t>
                      </a:r>
                      <a:r>
                        <a:rPr lang="en-GB" dirty="0" err="1" smtClean="0">
                          <a:latin typeface="Times New Roman" panose="02020603050405020304" pitchFamily="18" charset="0"/>
                          <a:cs typeface="Times New Roman" panose="02020603050405020304" pitchFamily="18" charset="0"/>
                        </a:rPr>
                        <a:t>S.Thompson</a:t>
                      </a:r>
                      <a:r>
                        <a:rPr lang="en-GB" dirty="0" smtClean="0">
                          <a:latin typeface="Times New Roman" panose="02020603050405020304" pitchFamily="18" charset="0"/>
                          <a:cs typeface="Times New Roman" panose="02020603050405020304" pitchFamily="18" charset="0"/>
                        </a:rPr>
                        <a:t>, M. Brown, and L. White, “Real-Time ECG Classification Using Deep Learning,” International Journal of Cardiology, vol. 150, no. 4, pp. 567–580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b="1" dirty="0" smtClean="0">
                          <a:latin typeface="Times New Roman" panose="02020603050405020304" pitchFamily="18" charset="0"/>
                          <a:cs typeface="Times New Roman" panose="02020603050405020304" pitchFamily="18" charset="0"/>
                        </a:rPr>
                        <a:t>2023</a:t>
                      </a:r>
                      <a:endParaRPr lang="en-IN" b="1" dirty="0">
                        <a:latin typeface="Times New Roman" panose="02020603050405020304" pitchFamily="18" charset="0"/>
                        <a:cs typeface="Times New Roman" panose="02020603050405020304" pitchFamily="18" charset="0"/>
                      </a:endParaRPr>
                    </a:p>
                  </a:txBody>
                  <a:tcPr/>
                </a:tc>
                <a:tc>
                  <a:txBody>
                    <a:bodyPr/>
                    <a:lstStyle/>
                    <a:p>
                      <a:r>
                        <a:rPr lang="en-GB" sz="1800" dirty="0" smtClean="0">
                          <a:latin typeface="Times New Roman" panose="02020603050405020304" pitchFamily="18" charset="0"/>
                          <a:cs typeface="Times New Roman" panose="02020603050405020304" pitchFamily="18" charset="0"/>
                        </a:rPr>
                        <a:t>Real-time ECG classification system that leverages deep learning techniques to identify various types of cardiac arrhythmias</a:t>
                      </a:r>
                      <a:endParaRPr lang="en-GB" dirty="0"/>
                    </a:p>
                  </a:txBody>
                  <a:tcPr/>
                </a:tc>
                <a:extLst>
                  <a:ext uri="{0D108BD9-81ED-4DB2-BD59-A6C34878D82A}">
                    <a16:rowId xmlns:a16="http://schemas.microsoft.com/office/drawing/2014/main" val="3235829976"/>
                  </a:ext>
                </a:extLst>
              </a:tr>
              <a:tr h="852218">
                <a:tc>
                  <a:txBody>
                    <a:bodyPr/>
                    <a:lstStyle/>
                    <a:p>
                      <a:r>
                        <a:rPr lang="en-GB" dirty="0" smtClean="0"/>
                        <a:t>4.</a:t>
                      </a:r>
                      <a:endParaRPr lang="en-GB" dirty="0"/>
                    </a:p>
                  </a:txBody>
                  <a:tcPr/>
                </a:tc>
                <a:tc>
                  <a:txBody>
                    <a:bodyPr/>
                    <a:lstStyle/>
                    <a:p>
                      <a:r>
                        <a:rPr lang="en-GB" dirty="0" smtClean="0">
                          <a:latin typeface="Times New Roman" panose="02020603050405020304" pitchFamily="18" charset="0"/>
                          <a:cs typeface="Times New Roman" panose="02020603050405020304" pitchFamily="18" charset="0"/>
                        </a:rPr>
                        <a:t>D. Green, A. Black, and K. Harris, “Hybrid Machine Learning Model for Arrhythmia Prediction,” Journal of Medical Systems, vol. 46, no. 2, pp. 1–12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b="1" dirty="0" smtClean="0">
                          <a:latin typeface="Times New Roman" panose="02020603050405020304" pitchFamily="18" charset="0"/>
                          <a:cs typeface="Times New Roman" panose="02020603050405020304" pitchFamily="18" charset="0"/>
                        </a:rPr>
                        <a:t>2022</a:t>
                      </a:r>
                      <a:endParaRPr lang="en-IN" b="1" dirty="0">
                        <a:latin typeface="Times New Roman" panose="02020603050405020304" pitchFamily="18" charset="0"/>
                        <a:cs typeface="Times New Roman" panose="02020603050405020304" pitchFamily="18" charset="0"/>
                      </a:endParaRPr>
                    </a:p>
                  </a:txBody>
                  <a:tcPr/>
                </a:tc>
                <a:tc>
                  <a:txBody>
                    <a:bodyPr/>
                    <a:lstStyle/>
                    <a:p>
                      <a:r>
                        <a:rPr lang="en-GB" sz="1800" dirty="0" smtClean="0">
                          <a:latin typeface="Times New Roman" panose="02020603050405020304" pitchFamily="18" charset="0"/>
                          <a:cs typeface="Times New Roman" panose="02020603050405020304" pitchFamily="18" charset="0"/>
                        </a:rPr>
                        <a:t>A hybrid machine learning model that combines decision trees and neural networks for predicting cardiac arrhythmias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8090531"/>
                  </a:ext>
                </a:extLst>
              </a:tr>
            </a:tbl>
          </a:graphicData>
        </a:graphic>
      </p:graphicFrame>
    </p:spTree>
    <p:extLst>
      <p:ext uri="{BB962C8B-B14F-4D97-AF65-F5344CB8AC3E}">
        <p14:creationId xmlns:p14="http://schemas.microsoft.com/office/powerpoint/2010/main" val="34095193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156BE82-DEBF-DE1F-7587-8ED7659720EE}"/>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D66A6740-7CFD-0F31-5BCF-0AFFE941D2B8}"/>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B6BE7648-DE91-DAF3-CE2A-F8F9E7D59FAC}"/>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30B437F9-0AF1-A800-FDAD-8ED865A935D5}"/>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3744760-AA8B-9A97-351B-3A269943BF05}"/>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9CBF1898-BA0F-0C65-ED38-F8E3CD51202D}"/>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2E60454C-A787-4D6C-E013-E312309568FA}"/>
              </a:ext>
            </a:extLst>
          </p:cNvPr>
          <p:cNvSpPr/>
          <p:nvPr/>
        </p:nvSpPr>
        <p:spPr>
          <a:xfrm>
            <a:off x="972207" y="215356"/>
            <a:ext cx="11084926"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39B510C6-1227-1D41-3F43-FB7834AA320A}"/>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Arial Narrow" panose="020B0606020202030204" pitchFamily="34" charset="0"/>
                <a:ea typeface="+mn-ea"/>
                <a:cs typeface="+mn-cs"/>
              </a:rPr>
              <a:t>Dayananda Sagar Academy of Technology &amp; Management</a:t>
            </a:r>
          </a:p>
          <a:p>
            <a:pPr marL="8926" algn="r"/>
            <a:r>
              <a:rPr lang="en-IN" sz="1400" i="0" dirty="0">
                <a:solidFill>
                  <a:schemeClr val="tx1"/>
                </a:solidFill>
                <a:latin typeface="Arial Narrow" panose="020B0606020202030204" pitchFamily="34" charset="0"/>
                <a:ea typeface="+mn-ea"/>
                <a:cs typeface="+mn-cs"/>
              </a:rPr>
              <a:t>(Autonomous Institute under VTU)</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4F240DC7-E7A9-9187-E6D0-8E6D719C50C9}"/>
              </a:ext>
            </a:extLst>
          </p:cNvPr>
          <p:cNvSpPr txBox="1"/>
          <p:nvPr/>
        </p:nvSpPr>
        <p:spPr>
          <a:xfrm>
            <a:off x="625824" y="1342113"/>
            <a:ext cx="10983821" cy="4154984"/>
          </a:xfrm>
          <a:prstGeom prst="rect">
            <a:avLst/>
          </a:prstGeom>
          <a:noFill/>
        </p:spPr>
        <p:txBody>
          <a:bodyPr wrap="square" rtlCol="0">
            <a:spAutoFit/>
          </a:bodyPr>
          <a:lstStyle/>
          <a:p>
            <a:pPr algn="just"/>
            <a:endParaRPr lang="en-IN" sz="2400" dirty="0"/>
          </a:p>
          <a:p>
            <a:pPr algn="just"/>
            <a:endParaRPr lang="en-IN" sz="2400" b="1"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Problem statement :</a:t>
            </a:r>
          </a:p>
          <a:p>
            <a:pPr algn="just"/>
            <a:endParaRPr lang="en-US" sz="2400" b="1"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Detection and classification of cardiac arrhythmia for early diagnosis and </a:t>
            </a:r>
            <a:r>
              <a:rPr lang="en-GB" sz="2400" dirty="0" smtClean="0">
                <a:latin typeface="Times New Roman" panose="02020603050405020304" pitchFamily="18" charset="0"/>
                <a:cs typeface="Times New Roman" panose="02020603050405020304" pitchFamily="18" charset="0"/>
              </a:rPr>
              <a:t>treatment.</a:t>
            </a:r>
          </a:p>
          <a:p>
            <a:pPr algn="just"/>
            <a:endParaRPr lang="en-GB"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400" dirty="0">
                <a:latin typeface="Times New Roman" panose="02020603050405020304" pitchFamily="18" charset="0"/>
                <a:cs typeface="Times New Roman" panose="02020603050405020304" pitchFamily="18" charset="0"/>
              </a:rPr>
              <a:t>Accurate identification of abnormal heart rhythms enables clinicians to initiate appropriate therapies promptly</a:t>
            </a:r>
            <a:r>
              <a:rPr lang="en-GB" sz="2400" dirty="0" smtClean="0">
                <a:latin typeface="Times New Roman" panose="02020603050405020304" pitchFamily="18" charset="0"/>
                <a:cs typeface="Times New Roman" panose="02020603050405020304" pitchFamily="18" charset="0"/>
              </a:rPr>
              <a:t>.</a:t>
            </a:r>
          </a:p>
          <a:p>
            <a:pPr algn="just"/>
            <a:endParaRPr lang="en-GB"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GB" sz="2400" dirty="0" smtClean="0">
                <a:latin typeface="Times New Roman" panose="02020603050405020304" pitchFamily="18" charset="0"/>
                <a:cs typeface="Times New Roman" panose="02020603050405020304" pitchFamily="18" charset="0"/>
              </a:rPr>
              <a:t>This </a:t>
            </a:r>
            <a:r>
              <a:rPr lang="en-GB" sz="2400" dirty="0">
                <a:latin typeface="Times New Roman" panose="02020603050405020304" pitchFamily="18" charset="0"/>
                <a:cs typeface="Times New Roman" panose="02020603050405020304" pitchFamily="18" charset="0"/>
              </a:rPr>
              <a:t>approach enhances patient outcomes, reduces the risk of stroke and heart failure, and supports continuous cardiac monitoring.</a:t>
            </a:r>
            <a:endPar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7A36933E-ADA0-EB38-49D9-13F0D79EE50A}"/>
              </a:ext>
            </a:extLst>
          </p:cNvPr>
          <p:cNvPicPr preferRelativeResize="0"/>
          <p:nvPr/>
        </p:nvPicPr>
        <p:blipFill rotWithShape="1">
          <a:blip r:embed="rId3" cstate="print">
            <a:alphaModFix/>
          </a:blip>
          <a:srcRect/>
          <a:stretch/>
        </p:blipFill>
        <p:spPr>
          <a:xfrm>
            <a:off x="298839" y="125966"/>
            <a:ext cx="830950" cy="810174"/>
          </a:xfrm>
          <a:prstGeom prst="rect">
            <a:avLst/>
          </a:prstGeom>
          <a:noFill/>
          <a:ln>
            <a:noFill/>
          </a:ln>
        </p:spPr>
      </p:pic>
    </p:spTree>
    <p:extLst>
      <p:ext uri="{BB962C8B-B14F-4D97-AF65-F5344CB8AC3E}">
        <p14:creationId xmlns:p14="http://schemas.microsoft.com/office/powerpoint/2010/main" val="35926637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5D1BE42F-3150-9717-B9D6-743249C2215B}"/>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B9C667DC-B4A4-9BD7-77A5-7ED7AEEA1914}"/>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D8866A2C-1A3C-5778-9349-AE48B5594029}"/>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9D53880A-610C-7201-8DAC-EBF6EE01A2FA}"/>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54E8C2C2-1598-7A0C-ADC6-F43F0C2A31E1}"/>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538C84D0-1DD4-94B7-EE48-E8BD97F1A463}"/>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BD60B9EF-289E-3616-987E-1265FB0881B2}"/>
              </a:ext>
            </a:extLst>
          </p:cNvPr>
          <p:cNvSpPr/>
          <p:nvPr/>
        </p:nvSpPr>
        <p:spPr>
          <a:xfrm>
            <a:off x="972206" y="215356"/>
            <a:ext cx="10983821"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    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25A3D1C-501A-AF6A-7474-D09D2114ADB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endParaRPr sz="1400" i="0" dirty="0">
              <a:solidFill>
                <a:schemeClr val="tx1"/>
              </a:solidFill>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938F42B2-383F-61A7-34AB-D5E51595B7C3}"/>
              </a:ext>
            </a:extLst>
          </p:cNvPr>
          <p:cNvSpPr txBox="1"/>
          <p:nvPr/>
        </p:nvSpPr>
        <p:spPr>
          <a:xfrm>
            <a:off x="1382968" y="1478481"/>
            <a:ext cx="9215363" cy="735586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Objectives</a:t>
            </a:r>
            <a:r>
              <a:rPr lang="en-IN" sz="2800" dirty="0" smtClean="0"/>
              <a:t>:</a:t>
            </a:r>
          </a:p>
          <a:p>
            <a:endParaRPr lang="en-IN" sz="28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an efficient machine learning model for the early prediction and classification of cardiac arrhythmia</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analyze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ECG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signals for accurate detection of different types of </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arrhythmia.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preprocess and clean the dataset to ensure high-quality input for the model.</a:t>
            </a:r>
          </a:p>
          <a:p>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Yu Gothic Light" panose="020B0300000000000000" pitchFamily="34" charset="-128"/>
            </a:endParaRPr>
          </a:p>
          <a:p>
            <a:endParaRPr lang="en-IN" sz="2800" dirty="0"/>
          </a:p>
          <a:p>
            <a:endParaRPr lang="en-IN" sz="2800" dirty="0"/>
          </a:p>
          <a:p>
            <a:endParaRPr lang="en-IN" sz="2800" dirty="0"/>
          </a:p>
          <a:p>
            <a:endParaRPr lang="en-IN" sz="2800" dirty="0"/>
          </a:p>
          <a:p>
            <a:endParaRPr lang="en-IN" sz="2800" dirty="0"/>
          </a:p>
          <a:p>
            <a:endParaRPr lang="en-IN" sz="2800" dirty="0"/>
          </a:p>
        </p:txBody>
      </p:sp>
      <p:pic>
        <p:nvPicPr>
          <p:cNvPr id="3" name="Google Shape;81;p2">
            <a:extLst>
              <a:ext uri="{FF2B5EF4-FFF2-40B4-BE49-F238E27FC236}">
                <a16:creationId xmlns:a16="http://schemas.microsoft.com/office/drawing/2014/main" id="{ADF60596-E25A-78A7-C2F4-4ACEEF461082}"/>
              </a:ext>
            </a:extLst>
          </p:cNvPr>
          <p:cNvPicPr preferRelativeResize="0"/>
          <p:nvPr/>
        </p:nvPicPr>
        <p:blipFill rotWithShape="1">
          <a:blip r:embed="rId3" cstate="print">
            <a:alphaModFix/>
          </a:blip>
          <a:srcRect/>
          <a:stretch/>
        </p:blipFill>
        <p:spPr>
          <a:xfrm>
            <a:off x="235973" y="236179"/>
            <a:ext cx="830950" cy="810174"/>
          </a:xfrm>
          <a:prstGeom prst="rect">
            <a:avLst/>
          </a:prstGeom>
          <a:noFill/>
          <a:ln>
            <a:noFill/>
          </a:ln>
        </p:spPr>
      </p:pic>
    </p:spTree>
    <p:extLst>
      <p:ext uri="{BB962C8B-B14F-4D97-AF65-F5344CB8AC3E}">
        <p14:creationId xmlns:p14="http://schemas.microsoft.com/office/powerpoint/2010/main" val="1459715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AB2C5B53-469A-1F4D-77BC-CF6491E93D82}"/>
            </a:ext>
          </a:extLst>
        </p:cNvPr>
        <p:cNvGrpSpPr/>
        <p:nvPr/>
      </p:nvGrpSpPr>
      <p:grpSpPr>
        <a:xfrm>
          <a:off x="0" y="0"/>
          <a:ext cx="0" cy="0"/>
          <a:chOff x="0" y="0"/>
          <a:chExt cx="0" cy="0"/>
        </a:xfrm>
      </p:grpSpPr>
      <p:grpSp>
        <p:nvGrpSpPr>
          <p:cNvPr id="80" name="Google Shape;80;p2">
            <a:extLst>
              <a:ext uri="{FF2B5EF4-FFF2-40B4-BE49-F238E27FC236}">
                <a16:creationId xmlns:a16="http://schemas.microsoft.com/office/drawing/2014/main" id="{3B90FFE9-30B7-18ED-0963-F52E165711B0}"/>
              </a:ext>
            </a:extLst>
          </p:cNvPr>
          <p:cNvGrpSpPr/>
          <p:nvPr/>
        </p:nvGrpSpPr>
        <p:grpSpPr>
          <a:xfrm>
            <a:off x="0" y="6350596"/>
            <a:ext cx="12192188" cy="507405"/>
            <a:chOff x="-514" y="9019181"/>
            <a:chExt cx="17348468" cy="721995"/>
          </a:xfrm>
        </p:grpSpPr>
        <p:sp>
          <p:nvSpPr>
            <p:cNvPr id="82" name="Google Shape;82;p2">
              <a:extLst>
                <a:ext uri="{FF2B5EF4-FFF2-40B4-BE49-F238E27FC236}">
                  <a16:creationId xmlns:a16="http://schemas.microsoft.com/office/drawing/2014/main" id="{0B3C3320-EAF5-1A6A-9EF7-A27D0A83E626}"/>
                </a:ext>
              </a:extLst>
            </p:cNvPr>
            <p:cNvSpPr/>
            <p:nvPr/>
          </p:nvSpPr>
          <p:spPr>
            <a:xfrm>
              <a:off x="5293059" y="9019181"/>
              <a:ext cx="1647825" cy="721995"/>
            </a:xfrm>
            <a:custGeom>
              <a:avLst/>
              <a:gdLst/>
              <a:ahLst/>
              <a:cxnLst/>
              <a:rect l="l" t="t" r="r" b="b"/>
              <a:pathLst>
                <a:path w="1647825" h="721995" extrusionOk="0">
                  <a:moveTo>
                    <a:pt x="1647578" y="0"/>
                  </a:moveTo>
                  <a:lnTo>
                    <a:pt x="357644" y="0"/>
                  </a:lnTo>
                  <a:lnTo>
                    <a:pt x="0" y="721979"/>
                  </a:lnTo>
                  <a:lnTo>
                    <a:pt x="1289933" y="721979"/>
                  </a:lnTo>
                  <a:lnTo>
                    <a:pt x="1647578"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3" name="Google Shape;83;p2">
              <a:extLst>
                <a:ext uri="{FF2B5EF4-FFF2-40B4-BE49-F238E27FC236}">
                  <a16:creationId xmlns:a16="http://schemas.microsoft.com/office/drawing/2014/main" id="{A71940B3-209A-28A8-ABCE-8E3238BA4E50}"/>
                </a:ext>
              </a:extLst>
            </p:cNvPr>
            <p:cNvSpPr/>
            <p:nvPr/>
          </p:nvSpPr>
          <p:spPr>
            <a:xfrm>
              <a:off x="3260091" y="9019181"/>
              <a:ext cx="1647825" cy="721995"/>
            </a:xfrm>
            <a:custGeom>
              <a:avLst/>
              <a:gdLst/>
              <a:ahLst/>
              <a:cxnLst/>
              <a:rect l="l" t="t" r="r" b="b"/>
              <a:pathLst>
                <a:path w="1647825" h="721995" extrusionOk="0">
                  <a:moveTo>
                    <a:pt x="1647579" y="0"/>
                  </a:moveTo>
                  <a:lnTo>
                    <a:pt x="357645" y="0"/>
                  </a:lnTo>
                  <a:lnTo>
                    <a:pt x="0" y="721979"/>
                  </a:lnTo>
                  <a:lnTo>
                    <a:pt x="1289933" y="721979"/>
                  </a:lnTo>
                  <a:lnTo>
                    <a:pt x="1647579"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4" name="Google Shape;84;p2">
              <a:extLst>
                <a:ext uri="{FF2B5EF4-FFF2-40B4-BE49-F238E27FC236}">
                  <a16:creationId xmlns:a16="http://schemas.microsoft.com/office/drawing/2014/main" id="{A2501775-C726-E1B0-2531-094C0F3C56A4}"/>
                </a:ext>
              </a:extLst>
            </p:cNvPr>
            <p:cNvSpPr/>
            <p:nvPr/>
          </p:nvSpPr>
          <p:spPr>
            <a:xfrm>
              <a:off x="5757299" y="9019181"/>
              <a:ext cx="11590655" cy="721995"/>
            </a:xfrm>
            <a:custGeom>
              <a:avLst/>
              <a:gdLst/>
              <a:ahLst/>
              <a:cxnLst/>
              <a:rect l="l" t="t" r="r" b="b"/>
              <a:pathLst>
                <a:path w="11590655" h="721995" extrusionOk="0">
                  <a:moveTo>
                    <a:pt x="11590369" y="0"/>
                  </a:moveTo>
                  <a:lnTo>
                    <a:pt x="0" y="0"/>
                  </a:lnTo>
                  <a:lnTo>
                    <a:pt x="0" y="721979"/>
                  </a:lnTo>
                  <a:lnTo>
                    <a:pt x="11590369" y="721979"/>
                  </a:lnTo>
                  <a:lnTo>
                    <a:pt x="11590369" y="0"/>
                  </a:lnTo>
                  <a:close/>
                </a:path>
              </a:pathLst>
            </a:custGeom>
            <a:solidFill>
              <a:srgbClr val="FFF400"/>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sp>
          <p:nvSpPr>
            <p:cNvPr id="85" name="Google Shape;85;p2">
              <a:extLst>
                <a:ext uri="{FF2B5EF4-FFF2-40B4-BE49-F238E27FC236}">
                  <a16:creationId xmlns:a16="http://schemas.microsoft.com/office/drawing/2014/main" id="{BA900F48-C446-3EFA-373F-4634056750A8}"/>
                </a:ext>
              </a:extLst>
            </p:cNvPr>
            <p:cNvSpPr/>
            <p:nvPr/>
          </p:nvSpPr>
          <p:spPr>
            <a:xfrm>
              <a:off x="-514" y="9019181"/>
              <a:ext cx="4516755" cy="721995"/>
            </a:xfrm>
            <a:custGeom>
              <a:avLst/>
              <a:gdLst/>
              <a:ahLst/>
              <a:cxnLst/>
              <a:rect l="l" t="t" r="r" b="b"/>
              <a:pathLst>
                <a:path w="4516755" h="721995" extrusionOk="0">
                  <a:moveTo>
                    <a:pt x="4516274" y="0"/>
                  </a:moveTo>
                  <a:lnTo>
                    <a:pt x="0" y="0"/>
                  </a:lnTo>
                  <a:lnTo>
                    <a:pt x="0" y="721979"/>
                  </a:lnTo>
                  <a:lnTo>
                    <a:pt x="4516274" y="721979"/>
                  </a:lnTo>
                  <a:lnTo>
                    <a:pt x="4516274" y="0"/>
                  </a:lnTo>
                  <a:close/>
                </a:path>
              </a:pathLst>
            </a:custGeom>
            <a:solidFill>
              <a:srgbClr val="006EAD"/>
            </a:solidFill>
            <a:ln>
              <a:noFill/>
            </a:ln>
          </p:spPr>
          <p:txBody>
            <a:bodyPr spcFirstLastPara="1" wrap="square" lIns="0" tIns="0" rIns="0" bIns="0" anchor="t" anchorCtr="0">
              <a:noAutofit/>
            </a:bodyPr>
            <a:lstStyle/>
            <a:p>
              <a:endParaRPr sz="1265">
                <a:solidFill>
                  <a:schemeClr val="dk1"/>
                </a:solidFill>
                <a:latin typeface="Calibri"/>
                <a:ea typeface="Calibri"/>
                <a:cs typeface="Calibri"/>
                <a:sym typeface="Calibri"/>
              </a:endParaRPr>
            </a:p>
          </p:txBody>
        </p:sp>
      </p:grpSp>
      <p:sp>
        <p:nvSpPr>
          <p:cNvPr id="4" name="Rectangle 3">
            <a:extLst>
              <a:ext uri="{FF2B5EF4-FFF2-40B4-BE49-F238E27FC236}">
                <a16:creationId xmlns:a16="http://schemas.microsoft.com/office/drawing/2014/main" id="{E758571D-E317-C2FE-857C-F03C0BB3FEA1}"/>
              </a:ext>
            </a:extLst>
          </p:cNvPr>
          <p:cNvSpPr/>
          <p:nvPr/>
        </p:nvSpPr>
        <p:spPr>
          <a:xfrm>
            <a:off x="1376808" y="215355"/>
            <a:ext cx="10579220" cy="83099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DAYANANDA SAGAR ACADEMY OF TECHNOLOGY &amp; MANAGEMENT</a:t>
            </a:r>
          </a:p>
          <a:p>
            <a:pPr algn="ctr"/>
            <a:r>
              <a:rPr lang="en-US" sz="2400" dirty="0">
                <a:latin typeface="Times New Roman" panose="02020603050405020304" pitchFamily="18" charset="0"/>
                <a:cs typeface="Times New Roman" panose="02020603050405020304" pitchFamily="18" charset="0"/>
              </a:rPr>
              <a:t>(An Autonomous Institute under VTU)</a:t>
            </a:r>
          </a:p>
        </p:txBody>
      </p:sp>
      <p:sp>
        <p:nvSpPr>
          <p:cNvPr id="2" name="Google Shape;86;p2">
            <a:extLst>
              <a:ext uri="{FF2B5EF4-FFF2-40B4-BE49-F238E27FC236}">
                <a16:creationId xmlns:a16="http://schemas.microsoft.com/office/drawing/2014/main" id="{95B3C624-592A-1699-A616-558F6C479834}"/>
              </a:ext>
            </a:extLst>
          </p:cNvPr>
          <p:cNvSpPr txBox="1">
            <a:spLocks noGrp="1"/>
          </p:cNvSpPr>
          <p:nvPr>
            <p:ph type="ftr" idx="11"/>
          </p:nvPr>
        </p:nvSpPr>
        <p:spPr>
          <a:xfrm>
            <a:off x="4878288" y="6374438"/>
            <a:ext cx="7077740" cy="521272"/>
          </a:xfrm>
          <a:prstGeom prst="rect">
            <a:avLst/>
          </a:prstGeom>
          <a:noFill/>
          <a:ln>
            <a:noFill/>
          </a:ln>
        </p:spPr>
        <p:txBody>
          <a:bodyPr spcFirstLastPara="1" vert="horz" wrap="square" lIns="0" tIns="28551" rIns="0" bIns="0" rtlCol="0" anchor="t" anchorCtr="0">
            <a:spAutoFit/>
          </a:bodyPr>
          <a:lstStyle/>
          <a:p>
            <a:pPr marL="8926" algn="r"/>
            <a:r>
              <a:rPr lang="en-US" sz="1800" i="0" dirty="0">
                <a:solidFill>
                  <a:schemeClr val="tx1"/>
                </a:solidFill>
                <a:latin typeface="Times New Roman" panose="02020603050405020304" pitchFamily="18" charset="0"/>
                <a:ea typeface="+mn-ea"/>
                <a:cs typeface="Times New Roman" panose="02020603050405020304" pitchFamily="18" charset="0"/>
              </a:rPr>
              <a:t>Dayananda Sagar Academy of Technology &amp; Management</a:t>
            </a:r>
          </a:p>
          <a:p>
            <a:pPr marL="8926" algn="r"/>
            <a:r>
              <a:rPr lang="en-IN" sz="1400" i="0" dirty="0">
                <a:solidFill>
                  <a:schemeClr val="tx1"/>
                </a:solidFill>
                <a:latin typeface="Times New Roman" panose="02020603050405020304" pitchFamily="18" charset="0"/>
                <a:ea typeface="+mn-ea"/>
                <a:cs typeface="Times New Roman" panose="02020603050405020304" pitchFamily="18" charset="0"/>
              </a:rPr>
              <a:t>(Autonomous Institute under VTU</a:t>
            </a:r>
            <a:r>
              <a:rPr lang="en-IN" sz="1400" i="0" dirty="0">
                <a:solidFill>
                  <a:schemeClr val="tx1"/>
                </a:solidFill>
                <a:latin typeface="Arial Narrow" panose="020B0606020202030204" pitchFamily="34" charset="0"/>
                <a:ea typeface="+mn-ea"/>
                <a:cs typeface="+mn-cs"/>
              </a:rPr>
              <a:t>)</a:t>
            </a:r>
            <a:endParaRPr sz="1400" i="0" dirty="0">
              <a:solidFill>
                <a:schemeClr val="tx1"/>
              </a:solidFill>
              <a:latin typeface="Arial Narrow" panose="020B0606020202030204" pitchFamily="34" charset="0"/>
              <a:ea typeface="+mn-ea"/>
              <a:cs typeface="+mn-cs"/>
            </a:endParaRPr>
          </a:p>
        </p:txBody>
      </p:sp>
      <p:sp>
        <p:nvSpPr>
          <p:cNvPr id="6" name="TextBox 5">
            <a:extLst>
              <a:ext uri="{FF2B5EF4-FFF2-40B4-BE49-F238E27FC236}">
                <a16:creationId xmlns:a16="http://schemas.microsoft.com/office/drawing/2014/main" id="{3E61FB47-CD54-115C-3271-DE47DAEE0983}"/>
              </a:ext>
            </a:extLst>
          </p:cNvPr>
          <p:cNvSpPr txBox="1"/>
          <p:nvPr/>
        </p:nvSpPr>
        <p:spPr>
          <a:xfrm>
            <a:off x="649578" y="1059487"/>
            <a:ext cx="11306450" cy="6617196"/>
          </a:xfrm>
          <a:prstGeom prst="rect">
            <a:avLst/>
          </a:prstGeom>
          <a:noFill/>
        </p:spPr>
        <p:txBody>
          <a:bodyPr wrap="square" rtlCol="0">
            <a:spAutoFit/>
          </a:bodyPr>
          <a:lstStyle/>
          <a:p>
            <a:r>
              <a:rPr lang="en-IN" sz="2800" b="1" dirty="0" smtClean="0">
                <a:latin typeface="Times New Roman" panose="02020603050405020304" pitchFamily="18" charset="0"/>
                <a:cs typeface="Times New Roman" panose="02020603050405020304" pitchFamily="18" charset="0"/>
              </a:rPr>
              <a:t>Methodology:</a:t>
            </a:r>
          </a:p>
          <a:p>
            <a:endParaRPr lang="en-IN" sz="2800" b="1" dirty="0">
              <a:latin typeface="Times New Roman" panose="02020603050405020304" pitchFamily="18" charset="0"/>
              <a:cs typeface="Times New Roman" panose="02020603050405020304" pitchFamily="18" charset="0"/>
            </a:endParaRPr>
          </a:p>
          <a:p>
            <a:endParaRPr lang="en-IN" sz="2800" b="1" dirty="0" smtClean="0">
              <a:latin typeface="Times New Roman" panose="02020603050405020304" pitchFamily="18" charset="0"/>
              <a:cs typeface="Times New Roman" panose="02020603050405020304" pitchFamily="18" charset="0"/>
            </a:endParaRPr>
          </a:p>
          <a:p>
            <a:endParaRPr lang="en-IN" sz="2800" b="1" dirty="0" smtClean="0">
              <a:latin typeface="Times New Roman" panose="02020603050405020304" pitchFamily="18" charset="0"/>
              <a:cs typeface="Times New Roman" panose="02020603050405020304" pitchFamily="18" charset="0"/>
            </a:endParaRPr>
          </a:p>
          <a:p>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sz="2800" dirty="0" smtClean="0">
              <a:latin typeface="Times New Roman" panose="02020603050405020304" pitchFamily="18" charset="0"/>
              <a:cs typeface="Times New Roman" panose="02020603050405020304" pitchFamily="18" charset="0"/>
            </a:endParaRPr>
          </a:p>
          <a:p>
            <a:r>
              <a:rPr lang="en-IN" sz="2800" dirty="0" smtClean="0">
                <a:latin typeface="Times New Roman" panose="02020603050405020304" pitchFamily="18" charset="0"/>
                <a:cs typeface="Times New Roman" panose="02020603050405020304" pitchFamily="18" charset="0"/>
              </a:rPr>
              <a:t>1</a:t>
            </a:r>
            <a:r>
              <a:rPr lang="en-IN" sz="28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Data </a:t>
            </a:r>
            <a:r>
              <a:rPr lang="en-IN" sz="2400" b="1" dirty="0" smtClean="0">
                <a:latin typeface="Times New Roman" panose="02020603050405020304" pitchFamily="18" charset="0"/>
                <a:cs typeface="Times New Roman" panose="02020603050405020304" pitchFamily="18" charset="0"/>
              </a:rPr>
              <a:t>Collection</a:t>
            </a:r>
            <a:r>
              <a:rPr lang="en-IN" sz="2400" dirty="0" smtClean="0">
                <a:latin typeface="Times New Roman" panose="02020603050405020304" pitchFamily="18" charset="0"/>
                <a:cs typeface="Times New Roman" panose="02020603050405020304" pitchFamily="18" charset="0"/>
              </a:rPr>
              <a:t>:</a:t>
            </a:r>
            <a:r>
              <a:rPr lang="en-GB" sz="2400" dirty="0" smtClean="0">
                <a:latin typeface="Times New Roman" panose="02020603050405020304" pitchFamily="18" charset="0"/>
                <a:cs typeface="Times New Roman" panose="02020603050405020304" pitchFamily="18" charset="0"/>
              </a:rPr>
              <a:t>Collecting the ECG report data from websites or hospitals</a:t>
            </a:r>
            <a:r>
              <a:rPr lang="en-IN" sz="2400" dirty="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a:t>
            </a:r>
            <a:r>
              <a:rPr lang="en-GB" sz="2400" b="1" dirty="0">
                <a:latin typeface="Times New Roman" panose="02020603050405020304" pitchFamily="18" charset="0"/>
                <a:cs typeface="Times New Roman" panose="02020603050405020304" pitchFamily="18" charset="0"/>
              </a:rPr>
              <a:t>Importing Libraries </a:t>
            </a:r>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To perform data </a:t>
            </a:r>
            <a:r>
              <a:rPr lang="en-GB" sz="2400" dirty="0" err="1">
                <a:latin typeface="Times New Roman" panose="02020603050405020304" pitchFamily="18" charset="0"/>
                <a:cs typeface="Times New Roman" panose="02020603050405020304" pitchFamily="18" charset="0"/>
              </a:rPr>
              <a:t>preprocessing</a:t>
            </a:r>
            <a:r>
              <a:rPr lang="en-GB" sz="2400" dirty="0">
                <a:latin typeface="Times New Roman" panose="02020603050405020304" pitchFamily="18" charset="0"/>
                <a:cs typeface="Times New Roman" panose="02020603050405020304" pitchFamily="18" charset="0"/>
              </a:rPr>
              <a:t> in Python, we need to utilize specific predefined libraries</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3. </a:t>
            </a:r>
            <a:r>
              <a:rPr lang="en-GB" sz="2400" b="1" dirty="0">
                <a:latin typeface="Times New Roman" panose="02020603050405020304" pitchFamily="18" charset="0"/>
                <a:cs typeface="Times New Roman" panose="02020603050405020304" pitchFamily="18" charset="0"/>
              </a:rPr>
              <a:t>Importing the Dataset </a:t>
            </a:r>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Incorporate the datasets compiled for our machine learning </a:t>
            </a:r>
            <a:r>
              <a:rPr lang="en-GB" sz="2400" dirty="0" err="1">
                <a:latin typeface="Times New Roman" panose="02020603050405020304" pitchFamily="18" charset="0"/>
                <a:cs typeface="Times New Roman" panose="02020603050405020304" pitchFamily="18" charset="0"/>
              </a:rPr>
              <a:t>endeavor</a:t>
            </a:r>
            <a:r>
              <a:rPr lang="en-GB" sz="2400" dirty="0">
                <a:latin typeface="Times New Roman" panose="02020603050405020304" pitchFamily="18" charset="0"/>
                <a:cs typeface="Times New Roman" panose="02020603050405020304" pitchFamily="18" charset="0"/>
              </a:rPr>
              <a:t> into the project's codebase.</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4. </a:t>
            </a:r>
            <a:r>
              <a:rPr lang="en-GB" sz="2400" b="1" dirty="0">
                <a:latin typeface="Times New Roman" panose="02020603050405020304" pitchFamily="18" charset="0"/>
                <a:cs typeface="Times New Roman" panose="02020603050405020304" pitchFamily="18" charset="0"/>
              </a:rPr>
              <a:t>Handling Missing data </a:t>
            </a:r>
            <a:r>
              <a:rPr lang="en-IN" sz="2400"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If our dataset contains any missing values, it can significantly impact the performance of our machine-learning model.</a:t>
            </a:r>
            <a:r>
              <a:rPr lang="en-IN" sz="2400" dirty="0">
                <a:latin typeface="Times New Roman" panose="02020603050405020304" pitchFamily="18" charset="0"/>
                <a:cs typeface="Times New Roman" panose="02020603050405020304" pitchFamily="18" charset="0"/>
              </a:rPr>
              <a:t> </a:t>
            </a:r>
          </a:p>
          <a:p>
            <a:endParaRPr lang="en-IN" sz="2800" b="1" dirty="0">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IN" sz="2800" b="1" dirty="0">
              <a:latin typeface="Times New Roman" panose="02020603050405020304" pitchFamily="18" charset="0"/>
              <a:cs typeface="Times New Roman" panose="02020603050405020304" pitchFamily="18" charset="0"/>
            </a:endParaRPr>
          </a:p>
        </p:txBody>
      </p:sp>
      <p:pic>
        <p:nvPicPr>
          <p:cNvPr id="3" name="Google Shape;81;p2">
            <a:extLst>
              <a:ext uri="{FF2B5EF4-FFF2-40B4-BE49-F238E27FC236}">
                <a16:creationId xmlns:a16="http://schemas.microsoft.com/office/drawing/2014/main" id="{C5D498B4-BCE0-D968-5099-C56B50A461B2}"/>
              </a:ext>
            </a:extLst>
          </p:cNvPr>
          <p:cNvPicPr preferRelativeResize="0"/>
          <p:nvPr/>
        </p:nvPicPr>
        <p:blipFill rotWithShape="1">
          <a:blip r:embed="rId3" cstate="print">
            <a:alphaModFix/>
          </a:blip>
          <a:srcRect/>
          <a:stretch/>
        </p:blipFill>
        <p:spPr>
          <a:xfrm>
            <a:off x="395944" y="225766"/>
            <a:ext cx="830950" cy="810174"/>
          </a:xfrm>
          <a:prstGeom prst="rect">
            <a:avLst/>
          </a:prstGeom>
          <a:noFill/>
          <a:ln>
            <a:noFill/>
          </a:ln>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8588" t="5099" r="11498" b="3384"/>
          <a:stretch/>
        </p:blipFill>
        <p:spPr>
          <a:xfrm>
            <a:off x="6239066" y="1328129"/>
            <a:ext cx="4356184" cy="220405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7348" y="1594982"/>
            <a:ext cx="4684413" cy="2088697"/>
          </a:xfrm>
          <a:prstGeom prst="rect">
            <a:avLst/>
          </a:prstGeom>
        </p:spPr>
      </p:pic>
    </p:spTree>
    <p:extLst>
      <p:ext uri="{BB962C8B-B14F-4D97-AF65-F5344CB8AC3E}">
        <p14:creationId xmlns:p14="http://schemas.microsoft.com/office/powerpoint/2010/main" val="308393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1960</Words>
  <Application>Microsoft Office PowerPoint</Application>
  <PresentationFormat>Widescreen</PresentationFormat>
  <Paragraphs>243</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Yu Gothic Light</vt:lpstr>
      <vt:lpstr>Arial</vt:lpstr>
      <vt:lpstr>Arial Narrow</vt:lpstr>
      <vt:lpstr>Calibri</vt:lpstr>
      <vt:lpstr>Calibri Light</vt:lpstr>
      <vt:lpstr>Cambria</vt:lpstr>
      <vt:lpstr>Lucida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dc:creator>
  <cp:lastModifiedBy>Raghuveer K j</cp:lastModifiedBy>
  <cp:revision>57</cp:revision>
  <dcterms:created xsi:type="dcterms:W3CDTF">2024-05-13T17:17:16Z</dcterms:created>
  <dcterms:modified xsi:type="dcterms:W3CDTF">2025-04-15T11:23:08Z</dcterms:modified>
</cp:coreProperties>
</file>