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8" y="1435100"/>
            <a:ext cx="3008317"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10207625" y="3657600"/>
            <a:ext cx="7162800" cy="6629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94" name="TextBox 2"/>
          <p:cNvSpPr txBox="1"/>
          <p:nvPr/>
        </p:nvSpPr>
        <p:spPr>
          <a:xfrm>
            <a:off x="5621185" y="2443488"/>
            <a:ext cx="7965937" cy="33479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3700"/>
              </a:lnSpc>
              <a:defRPr b="1" i="1" sz="7400">
                <a:solidFill>
                  <a:srgbClr val="0F4662"/>
                </a:solidFill>
                <a:latin typeface="Cormorant Garamond Bold Italics"/>
                <a:ea typeface="Cormorant Garamond Bold Italics"/>
                <a:cs typeface="Cormorant Garamond Bold Italics"/>
                <a:sym typeface="Cormorant Garamond Bold Italics"/>
              </a:defRPr>
            </a:lvl1pPr>
          </a:lstStyle>
          <a:p>
            <a:pPr/>
            <a:r>
              <a:t>Unveiling Gender Inequality</a:t>
            </a:r>
          </a:p>
        </p:txBody>
      </p:sp>
      <p:sp>
        <p:nvSpPr>
          <p:cNvPr id="95" name="AutoShape 3"/>
          <p:cNvSpPr/>
          <p:nvPr/>
        </p:nvSpPr>
        <p:spPr>
          <a:xfrm>
            <a:off x="9158733" y="990600"/>
            <a:ext cx="8114974" cy="0"/>
          </a:xfrm>
          <a:prstGeom prst="line">
            <a:avLst/>
          </a:prstGeom>
          <a:ln w="76200">
            <a:solidFill>
              <a:srgbClr val="0F4662"/>
            </a:solidFill>
          </a:ln>
        </p:spPr>
        <p:txBody>
          <a:bodyPr lIns="45718" tIns="45718" rIns="45718" bIns="45718"/>
          <a:lstStyle/>
          <a:p>
            <a:pPr/>
          </a:p>
        </p:txBody>
      </p:sp>
      <p:sp>
        <p:nvSpPr>
          <p:cNvPr id="96" name="AutoShape 4"/>
          <p:cNvSpPr/>
          <p:nvPr/>
        </p:nvSpPr>
        <p:spPr>
          <a:xfrm>
            <a:off x="1043763" y="9296400"/>
            <a:ext cx="8114974" cy="0"/>
          </a:xfrm>
          <a:prstGeom prst="line">
            <a:avLst/>
          </a:prstGeom>
          <a:ln w="76200">
            <a:solidFill>
              <a:srgbClr val="0F4662"/>
            </a:solidFill>
          </a:ln>
        </p:spPr>
        <p:txBody>
          <a:bodyPr lIns="45718" tIns="45718" rIns="45718" bIns="45718"/>
          <a:lstStyle/>
          <a:p>
            <a:pPr/>
          </a:p>
        </p:txBody>
      </p:sp>
      <p:sp>
        <p:nvSpPr>
          <p:cNvPr id="97" name="Freeform 5"/>
          <p:cNvSpPr/>
          <p:nvPr/>
        </p:nvSpPr>
        <p:spPr>
          <a:xfrm>
            <a:off x="9618705" y="9037490"/>
            <a:ext cx="2968856" cy="441618"/>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98" name="TextBox 6"/>
          <p:cNvSpPr txBox="1"/>
          <p:nvPr/>
        </p:nvSpPr>
        <p:spPr>
          <a:xfrm>
            <a:off x="2737537" y="5908475"/>
            <a:ext cx="12812926" cy="8310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solidFill>
                  <a:srgbClr val="0F4662"/>
                </a:solidFill>
                <a:latin typeface="Quicksand"/>
                <a:ea typeface="Quicksand"/>
                <a:cs typeface="Quicksand"/>
                <a:sym typeface="Quicksand"/>
              </a:defRPr>
            </a:lvl1pPr>
          </a:lstStyle>
          <a:p>
            <a:pPr/>
            <a:r>
              <a:t>In Work space environment</a:t>
            </a:r>
          </a:p>
        </p:txBody>
      </p:sp>
      <p:sp>
        <p:nvSpPr>
          <p:cNvPr id="99" name="TextBox 7"/>
          <p:cNvSpPr txBox="1"/>
          <p:nvPr/>
        </p:nvSpPr>
        <p:spPr>
          <a:xfrm>
            <a:off x="3322177" y="1967581"/>
            <a:ext cx="11643646" cy="5274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300"/>
              </a:lnSpc>
              <a:defRPr sz="3100">
                <a:solidFill>
                  <a:srgbClr val="0F4662"/>
                </a:solidFill>
                <a:latin typeface="Quicksand"/>
                <a:ea typeface="Quicksand"/>
                <a:cs typeface="Quicksand"/>
                <a:sym typeface="Quicksand"/>
              </a:defRPr>
            </a:lvl1pPr>
          </a:lstStyle>
          <a:p>
            <a:pPr/>
            <a:r>
              <a:t>Prepared by group 6</a:t>
            </a:r>
          </a:p>
        </p:txBody>
      </p:sp>
      <p:sp>
        <p:nvSpPr>
          <p:cNvPr id="100" name="Freeform 8"/>
          <p:cNvSpPr/>
          <p:nvPr/>
        </p:nvSpPr>
        <p:spPr>
          <a:xfrm>
            <a:off x="5646742" y="807892"/>
            <a:ext cx="2968856" cy="441618"/>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Freeform 3"/>
          <p:cNvSpPr/>
          <p:nvPr/>
        </p:nvSpPr>
        <p:spPr>
          <a:xfrm>
            <a:off x="2" y="6445"/>
            <a:ext cx="18287996" cy="4099490"/>
          </a:xfrm>
          <a:prstGeom prst="rect">
            <a:avLst/>
          </a:prstGeom>
          <a:solidFill>
            <a:srgbClr val="DBE5EA"/>
          </a:solidFill>
          <a:ln w="12700">
            <a:miter lim="400000"/>
          </a:ln>
        </p:spPr>
        <p:txBody>
          <a:bodyPr lIns="45718" tIns="45718" rIns="45718" bIns="45718"/>
          <a:lstStyle/>
          <a:p>
            <a:pPr>
              <a:defRPr>
                <a:latin typeface="+mn-lt"/>
                <a:ea typeface="+mn-ea"/>
                <a:cs typeface="+mn-cs"/>
                <a:sym typeface="Calibri"/>
              </a:defRPr>
            </a:pPr>
          </a:p>
        </p:txBody>
      </p:sp>
      <p:sp>
        <p:nvSpPr>
          <p:cNvPr id="190" name="TextBox 5"/>
          <p:cNvSpPr txBox="1"/>
          <p:nvPr/>
        </p:nvSpPr>
        <p:spPr>
          <a:xfrm>
            <a:off x="1028700" y="599708"/>
            <a:ext cx="9914964" cy="1088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6300">
                <a:solidFill>
                  <a:srgbClr val="0F4662"/>
                </a:solidFill>
                <a:latin typeface="Cormorant Garamond Bold Italics"/>
                <a:ea typeface="Cormorant Garamond Bold Italics"/>
                <a:cs typeface="Cormorant Garamond Bold Italics"/>
                <a:sym typeface="Cormorant Garamond Bold Italics"/>
              </a:defRPr>
            </a:lvl1pPr>
          </a:lstStyle>
          <a:p>
            <a:pPr/>
            <a:r>
              <a:t>Team Members</a:t>
            </a:r>
          </a:p>
        </p:txBody>
      </p:sp>
      <p:sp>
        <p:nvSpPr>
          <p:cNvPr id="191" name="AutoShape 6"/>
          <p:cNvSpPr/>
          <p:nvPr/>
        </p:nvSpPr>
        <p:spPr>
          <a:xfrm>
            <a:off x="5897879" y="9220200"/>
            <a:ext cx="6492243" cy="0"/>
          </a:xfrm>
          <a:prstGeom prst="line">
            <a:avLst/>
          </a:prstGeom>
          <a:ln w="76200">
            <a:solidFill>
              <a:srgbClr val="0F4662"/>
            </a:solidFill>
          </a:ln>
        </p:spPr>
        <p:txBody>
          <a:bodyPr lIns="45718" tIns="45718" rIns="45718" bIns="45718"/>
          <a:lstStyle/>
          <a:p>
            <a:pPr/>
          </a:p>
        </p:txBody>
      </p:sp>
      <p:sp>
        <p:nvSpPr>
          <p:cNvPr id="192" name="Freeform 7"/>
          <p:cNvSpPr/>
          <p:nvPr/>
        </p:nvSpPr>
        <p:spPr>
          <a:xfrm>
            <a:off x="8304000" y="9529722"/>
            <a:ext cx="1680000" cy="249902"/>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93" name="TextBox 12"/>
          <p:cNvSpPr txBox="1"/>
          <p:nvPr/>
        </p:nvSpPr>
        <p:spPr>
          <a:xfrm>
            <a:off x="7107429" y="5880821"/>
            <a:ext cx="5017323" cy="5768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b="1" sz="3400">
                <a:solidFill>
                  <a:srgbClr val="0F4662"/>
                </a:solidFill>
                <a:latin typeface="Quicksand Bold"/>
                <a:ea typeface="Quicksand Bold"/>
                <a:cs typeface="Quicksand Bold"/>
                <a:sym typeface="Quicksand Bold"/>
              </a:defRPr>
            </a:lvl1pPr>
          </a:lstStyle>
          <a:p>
            <a:pPr/>
            <a:r>
              <a:t>Raghu</a:t>
            </a:r>
          </a:p>
        </p:txBody>
      </p:sp>
      <p:sp>
        <p:nvSpPr>
          <p:cNvPr id="194" name="TextBox 13"/>
          <p:cNvSpPr txBox="1"/>
          <p:nvPr/>
        </p:nvSpPr>
        <p:spPr>
          <a:xfrm>
            <a:off x="7107429" y="6495935"/>
            <a:ext cx="5017323" cy="11737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700"/>
              </a:lnSpc>
              <a:defRPr sz="3400">
                <a:solidFill>
                  <a:srgbClr val="0F4662"/>
                </a:solidFill>
                <a:latin typeface="Quicksand"/>
                <a:ea typeface="Quicksand"/>
                <a:cs typeface="Quicksand"/>
                <a:sym typeface="Quicksand"/>
              </a:defRPr>
            </a:pPr>
            <a:r>
              <a:t>Member</a:t>
            </a:r>
          </a:p>
          <a:p>
            <a:pPr algn="ctr">
              <a:lnSpc>
                <a:spcPts val="4700"/>
              </a:lnSpc>
              <a:defRPr sz="3400">
                <a:solidFill>
                  <a:srgbClr val="0F4662"/>
                </a:solidFill>
                <a:latin typeface="Quicksand"/>
                <a:ea typeface="Quicksand"/>
                <a:cs typeface="Quicksand"/>
                <a:sym typeface="Quicksand"/>
              </a:defRPr>
            </a:pPr>
            <a:r>
              <a:t>(RA2211003050165)</a:t>
            </a:r>
          </a:p>
        </p:txBody>
      </p:sp>
      <p:sp>
        <p:nvSpPr>
          <p:cNvPr id="195" name="TextBox 16"/>
          <p:cNvSpPr txBox="1"/>
          <p:nvPr/>
        </p:nvSpPr>
        <p:spPr>
          <a:xfrm>
            <a:off x="12433709" y="2913995"/>
            <a:ext cx="5017322" cy="5768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b="1" sz="3400">
                <a:solidFill>
                  <a:srgbClr val="0F4662"/>
                </a:solidFill>
                <a:latin typeface="Quicksand Bold"/>
                <a:ea typeface="Quicksand Bold"/>
                <a:cs typeface="Quicksand Bold"/>
                <a:sym typeface="Quicksand Bold"/>
              </a:defRPr>
            </a:lvl1pPr>
          </a:lstStyle>
          <a:p>
            <a:pPr/>
            <a:r>
              <a:t>Rithika</a:t>
            </a:r>
          </a:p>
        </p:txBody>
      </p:sp>
      <p:sp>
        <p:nvSpPr>
          <p:cNvPr id="196" name="TextBox 17"/>
          <p:cNvSpPr txBox="1"/>
          <p:nvPr/>
        </p:nvSpPr>
        <p:spPr>
          <a:xfrm>
            <a:off x="12433709" y="3529107"/>
            <a:ext cx="5017322" cy="1173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700"/>
              </a:lnSpc>
              <a:defRPr sz="3400">
                <a:solidFill>
                  <a:srgbClr val="0F4662"/>
                </a:solidFill>
                <a:latin typeface="Quicksand"/>
                <a:ea typeface="Quicksand"/>
                <a:cs typeface="Quicksand"/>
                <a:sym typeface="Quicksand"/>
              </a:defRPr>
            </a:pPr>
            <a:r>
              <a:t>Member</a:t>
            </a:r>
          </a:p>
          <a:p>
            <a:pPr algn="ctr">
              <a:lnSpc>
                <a:spcPts val="4700"/>
              </a:lnSpc>
              <a:defRPr sz="3400">
                <a:solidFill>
                  <a:srgbClr val="0F4662"/>
                </a:solidFill>
                <a:latin typeface="Quicksand"/>
                <a:ea typeface="Quicksand"/>
                <a:cs typeface="Quicksand"/>
                <a:sym typeface="Quicksand"/>
              </a:defRPr>
            </a:pPr>
            <a:r>
              <a:t>(RA2211003050169)</a:t>
            </a:r>
          </a:p>
        </p:txBody>
      </p:sp>
      <p:sp>
        <p:nvSpPr>
          <p:cNvPr id="197" name="TextBox 18"/>
          <p:cNvSpPr txBox="1"/>
          <p:nvPr/>
        </p:nvSpPr>
        <p:spPr>
          <a:xfrm>
            <a:off x="1028699" y="2913995"/>
            <a:ext cx="5017323" cy="5768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b="1" sz="3400">
                <a:solidFill>
                  <a:srgbClr val="0F4662"/>
                </a:solidFill>
                <a:latin typeface="Quicksand Bold"/>
                <a:ea typeface="Quicksand Bold"/>
                <a:cs typeface="Quicksand Bold"/>
                <a:sym typeface="Quicksand Bold"/>
              </a:defRPr>
            </a:lvl1pPr>
          </a:lstStyle>
          <a:p>
            <a:pPr/>
            <a:r>
              <a:t>Marcia Sherin</a:t>
            </a:r>
          </a:p>
        </p:txBody>
      </p:sp>
      <p:sp>
        <p:nvSpPr>
          <p:cNvPr id="198" name="TextBox 19"/>
          <p:cNvSpPr txBox="1"/>
          <p:nvPr/>
        </p:nvSpPr>
        <p:spPr>
          <a:xfrm>
            <a:off x="836970" y="3529107"/>
            <a:ext cx="5017323" cy="1173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700"/>
              </a:lnSpc>
              <a:defRPr sz="3400">
                <a:solidFill>
                  <a:srgbClr val="0F4662"/>
                </a:solidFill>
                <a:latin typeface="Quicksand"/>
                <a:ea typeface="Quicksand"/>
                <a:cs typeface="Quicksand"/>
                <a:sym typeface="Quicksand"/>
              </a:defRPr>
            </a:pPr>
            <a:r>
              <a:t>Member</a:t>
            </a:r>
          </a:p>
          <a:p>
            <a:pPr algn="ctr">
              <a:lnSpc>
                <a:spcPts val="4700"/>
              </a:lnSpc>
              <a:defRPr sz="3400">
                <a:solidFill>
                  <a:srgbClr val="0F4662"/>
                </a:solidFill>
                <a:latin typeface="Quicksand"/>
                <a:ea typeface="Quicksand"/>
                <a:cs typeface="Quicksand"/>
                <a:sym typeface="Quicksand"/>
              </a:defRPr>
            </a:pPr>
            <a:r>
              <a:t>(RA2211003050174)</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200" name="TextBox 2"/>
          <p:cNvSpPr txBox="1"/>
          <p:nvPr/>
        </p:nvSpPr>
        <p:spPr>
          <a:xfrm>
            <a:off x="3442710" y="1714042"/>
            <a:ext cx="11402580" cy="648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6000"/>
              </a:lnSpc>
              <a:defRPr b="1" i="1" sz="18500">
                <a:solidFill>
                  <a:srgbClr val="0F4662"/>
                </a:solidFill>
                <a:latin typeface="Cormorant Garamond Bold Italics"/>
                <a:ea typeface="Cormorant Garamond Bold Italics"/>
                <a:cs typeface="Cormorant Garamond Bold Italics"/>
                <a:sym typeface="Cormorant Garamond Bold Italics"/>
              </a:defRPr>
            </a:lvl1pPr>
          </a:lstStyle>
          <a:p>
            <a:pPr/>
            <a:r>
              <a:t>Thank you</a:t>
            </a:r>
          </a:p>
        </p:txBody>
      </p:sp>
      <p:sp>
        <p:nvSpPr>
          <p:cNvPr id="201" name="AutoShape 3"/>
          <p:cNvSpPr/>
          <p:nvPr/>
        </p:nvSpPr>
        <p:spPr>
          <a:xfrm>
            <a:off x="5897879" y="2215083"/>
            <a:ext cx="6492243" cy="1"/>
          </a:xfrm>
          <a:prstGeom prst="line">
            <a:avLst/>
          </a:prstGeom>
          <a:ln w="76200">
            <a:solidFill>
              <a:srgbClr val="0F4662"/>
            </a:solidFill>
          </a:ln>
        </p:spPr>
        <p:txBody>
          <a:bodyPr lIns="45718" tIns="45718" rIns="45718" bIns="45718"/>
          <a:lstStyle/>
          <a:p>
            <a:pPr/>
          </a:p>
        </p:txBody>
      </p:sp>
      <p:sp>
        <p:nvSpPr>
          <p:cNvPr id="202" name="Freeform 4"/>
          <p:cNvSpPr/>
          <p:nvPr/>
        </p:nvSpPr>
        <p:spPr>
          <a:xfrm>
            <a:off x="8304000" y="1116666"/>
            <a:ext cx="1680000" cy="249901"/>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203" name="AutoShape 5"/>
          <p:cNvSpPr/>
          <p:nvPr/>
        </p:nvSpPr>
        <p:spPr>
          <a:xfrm>
            <a:off x="5897879" y="8159884"/>
            <a:ext cx="6492243" cy="1"/>
          </a:xfrm>
          <a:prstGeom prst="line">
            <a:avLst/>
          </a:prstGeom>
          <a:ln w="76200">
            <a:solidFill>
              <a:srgbClr val="0F4662"/>
            </a:solidFill>
          </a:ln>
        </p:spPr>
        <p:txBody>
          <a:bodyPr lIns="45718" tIns="45718" rIns="45718" bIns="45718"/>
          <a:lstStyle/>
          <a:p>
            <a:pPr/>
          </a:p>
        </p:txBody>
      </p:sp>
      <p:sp>
        <p:nvSpPr>
          <p:cNvPr id="204" name="Freeform 6"/>
          <p:cNvSpPr/>
          <p:nvPr/>
        </p:nvSpPr>
        <p:spPr>
          <a:xfrm>
            <a:off x="8304000" y="9008398"/>
            <a:ext cx="1680000" cy="249902"/>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102" name="TextBox 2"/>
          <p:cNvSpPr txBox="1"/>
          <p:nvPr/>
        </p:nvSpPr>
        <p:spPr>
          <a:xfrm>
            <a:off x="4163752" y="3779315"/>
            <a:ext cx="9960494" cy="3016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000"/>
              </a:lnSpc>
              <a:defRPr sz="2400">
                <a:solidFill>
                  <a:srgbClr val="0F4662"/>
                </a:solidFill>
                <a:latin typeface="Quicksand"/>
                <a:ea typeface="Quicksand"/>
                <a:cs typeface="Quicksand"/>
                <a:sym typeface="Quicksand"/>
              </a:defRPr>
            </a:lvl1pPr>
          </a:lstStyle>
          <a:p>
            <a:pPr/>
            <a:r>
              <a:t>Gender inequality continues to be a critical issue affecting societies worldwide. This presentation explores key aspects of gender inequality through insights collected from survey responses. By examining the experiences and perspectives shared, we aim to deepen our understanding of the challenges and identify actionable steps toward creating a more equitable future for all.</a:t>
            </a:r>
          </a:p>
        </p:txBody>
      </p:sp>
      <p:sp>
        <p:nvSpPr>
          <p:cNvPr id="103" name="AutoShape 3"/>
          <p:cNvSpPr/>
          <p:nvPr/>
        </p:nvSpPr>
        <p:spPr>
          <a:xfrm>
            <a:off x="5897879" y="3568974"/>
            <a:ext cx="6492243" cy="1"/>
          </a:xfrm>
          <a:prstGeom prst="line">
            <a:avLst/>
          </a:prstGeom>
          <a:ln w="76200">
            <a:solidFill>
              <a:srgbClr val="0F4662"/>
            </a:solidFill>
          </a:ln>
        </p:spPr>
        <p:txBody>
          <a:bodyPr lIns="45718" tIns="45718" rIns="45718" bIns="45718"/>
          <a:lstStyle/>
          <a:p>
            <a:pPr/>
          </a:p>
        </p:txBody>
      </p:sp>
      <p:sp>
        <p:nvSpPr>
          <p:cNvPr id="104" name="AutoShape 4"/>
          <p:cNvSpPr/>
          <p:nvPr/>
        </p:nvSpPr>
        <p:spPr>
          <a:xfrm>
            <a:off x="5897879" y="7171008"/>
            <a:ext cx="6492243" cy="1"/>
          </a:xfrm>
          <a:prstGeom prst="line">
            <a:avLst/>
          </a:prstGeom>
          <a:ln w="76200">
            <a:solidFill>
              <a:srgbClr val="0F4662"/>
            </a:solidFill>
          </a:ln>
        </p:spPr>
        <p:txBody>
          <a:bodyPr lIns="45718" tIns="45718" rIns="45718" bIns="45718"/>
          <a:lstStyle/>
          <a:p>
            <a:pPr/>
          </a:p>
        </p:txBody>
      </p:sp>
      <p:sp>
        <p:nvSpPr>
          <p:cNvPr id="105" name="Freeform 5"/>
          <p:cNvSpPr/>
          <p:nvPr/>
        </p:nvSpPr>
        <p:spPr>
          <a:xfrm>
            <a:off x="8304000" y="2470555"/>
            <a:ext cx="1680000" cy="249901"/>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06" name="TextBox 6"/>
          <p:cNvSpPr txBox="1"/>
          <p:nvPr/>
        </p:nvSpPr>
        <p:spPr>
          <a:xfrm>
            <a:off x="1028699" y="599708"/>
            <a:ext cx="9169043" cy="1088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6300">
                <a:solidFill>
                  <a:srgbClr val="0F4662"/>
                </a:solidFill>
                <a:latin typeface="Cormorant Garamond Bold Italics"/>
                <a:ea typeface="Cormorant Garamond Bold Italics"/>
                <a:cs typeface="Cormorant Garamond Bold Italics"/>
                <a:sym typeface="Cormorant Garamond Bold Italics"/>
              </a:defRPr>
            </a:lvl1pPr>
          </a:lstStyle>
          <a:p>
            <a:pPr/>
            <a:r>
              <a:t>Goal - 5 </a:t>
            </a:r>
          </a:p>
        </p:txBody>
      </p:sp>
      <p:sp>
        <p:nvSpPr>
          <p:cNvPr id="107" name="Freeform 7"/>
          <p:cNvSpPr/>
          <p:nvPr/>
        </p:nvSpPr>
        <p:spPr>
          <a:xfrm>
            <a:off x="8304000" y="8019526"/>
            <a:ext cx="1680000" cy="249902"/>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109" name="Freeform 3"/>
          <p:cNvSpPr/>
          <p:nvPr/>
        </p:nvSpPr>
        <p:spPr>
          <a:xfrm>
            <a:off x="1664771" y="1809451"/>
            <a:ext cx="5539942" cy="7448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9" y="0"/>
                </a:moveTo>
                <a:lnTo>
                  <a:pt x="20791" y="0"/>
                </a:lnTo>
                <a:cubicBezTo>
                  <a:pt x="21238" y="0"/>
                  <a:pt x="21600" y="269"/>
                  <a:pt x="21600" y="602"/>
                </a:cubicBezTo>
                <a:lnTo>
                  <a:pt x="21600" y="20998"/>
                </a:lnTo>
                <a:cubicBezTo>
                  <a:pt x="21600" y="21158"/>
                  <a:pt x="21515" y="21311"/>
                  <a:pt x="21363" y="21424"/>
                </a:cubicBezTo>
                <a:cubicBezTo>
                  <a:pt x="21211" y="21537"/>
                  <a:pt x="21006" y="21600"/>
                  <a:pt x="20791" y="21600"/>
                </a:cubicBezTo>
                <a:lnTo>
                  <a:pt x="809" y="21600"/>
                </a:lnTo>
                <a:cubicBezTo>
                  <a:pt x="594" y="21600"/>
                  <a:pt x="389" y="21537"/>
                  <a:pt x="237" y="21424"/>
                </a:cubicBezTo>
                <a:cubicBezTo>
                  <a:pt x="85" y="21311"/>
                  <a:pt x="0" y="21158"/>
                  <a:pt x="0" y="20998"/>
                </a:cubicBezTo>
                <a:lnTo>
                  <a:pt x="0" y="602"/>
                </a:lnTo>
                <a:cubicBezTo>
                  <a:pt x="0" y="269"/>
                  <a:pt x="362" y="0"/>
                  <a:pt x="809" y="0"/>
                </a:cubicBezTo>
                <a:close/>
              </a:path>
            </a:pathLst>
          </a:cu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10" name="Freeform 5"/>
          <p:cNvSpPr/>
          <p:nvPr/>
        </p:nvSpPr>
        <p:spPr>
          <a:xfrm>
            <a:off x="8449760" y="0"/>
            <a:ext cx="9838240" cy="10287001"/>
          </a:xfrm>
          <a:prstGeom prst="rect">
            <a:avLst/>
          </a:prstGeom>
          <a:solidFill>
            <a:srgbClr val="DBE5EA"/>
          </a:solidFill>
          <a:ln w="12700">
            <a:miter lim="400000"/>
          </a:ln>
        </p:spPr>
        <p:txBody>
          <a:bodyPr lIns="45718" tIns="45718" rIns="45718" bIns="45718"/>
          <a:lstStyle/>
          <a:p>
            <a:pPr>
              <a:defRPr>
                <a:latin typeface="+mn-lt"/>
                <a:ea typeface="+mn-ea"/>
                <a:cs typeface="+mn-cs"/>
                <a:sym typeface="Calibri"/>
              </a:defRPr>
            </a:pPr>
          </a:p>
        </p:txBody>
      </p:sp>
      <p:sp>
        <p:nvSpPr>
          <p:cNvPr id="111" name="TextBox 7"/>
          <p:cNvSpPr txBox="1"/>
          <p:nvPr/>
        </p:nvSpPr>
        <p:spPr>
          <a:xfrm>
            <a:off x="1028699" y="599708"/>
            <a:ext cx="9480751" cy="10561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5200">
                <a:solidFill>
                  <a:srgbClr val="0F4662"/>
                </a:solidFill>
                <a:latin typeface="Cormorant Garamond Bold Italics"/>
                <a:ea typeface="Cormorant Garamond Bold Italics"/>
                <a:cs typeface="Cormorant Garamond Bold Italics"/>
                <a:sym typeface="Cormorant Garamond Bold Italics"/>
              </a:defRPr>
            </a:lvl1pPr>
          </a:lstStyle>
          <a:p>
            <a:pPr/>
            <a:r>
              <a:t>Problem Identification </a:t>
            </a:r>
          </a:p>
        </p:txBody>
      </p:sp>
      <p:sp>
        <p:nvSpPr>
          <p:cNvPr id="112" name="TextBox 8"/>
          <p:cNvSpPr txBox="1"/>
          <p:nvPr/>
        </p:nvSpPr>
        <p:spPr>
          <a:xfrm>
            <a:off x="8652616" y="2551060"/>
            <a:ext cx="8606684" cy="1492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Gender disparities in the workplace persist, with women facing wage gaps, underrepresentation in leadership roles, and systemic barriers that hinder their professional growth.</a:t>
            </a:r>
          </a:p>
        </p:txBody>
      </p:sp>
      <p:sp>
        <p:nvSpPr>
          <p:cNvPr id="113" name="TextBox 9"/>
          <p:cNvSpPr txBox="1"/>
          <p:nvPr/>
        </p:nvSpPr>
        <p:spPr>
          <a:xfrm>
            <a:off x="8652616" y="6973392"/>
            <a:ext cx="8606684" cy="200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Addressing these disparities is essential for economic growth, as gender equality in the workplace leads to diverse perspectives, improved decision-making, and enhanced organizational performance.</a:t>
            </a:r>
          </a:p>
        </p:txBody>
      </p:sp>
      <p:sp>
        <p:nvSpPr>
          <p:cNvPr id="114" name="TextBox 10"/>
          <p:cNvSpPr txBox="1"/>
          <p:nvPr/>
        </p:nvSpPr>
        <p:spPr>
          <a:xfrm>
            <a:off x="8652616" y="1688594"/>
            <a:ext cx="8606684" cy="5229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400"/>
              </a:lnSpc>
              <a:defRPr b="1" sz="2600">
                <a:solidFill>
                  <a:srgbClr val="0F4662"/>
                </a:solidFill>
                <a:latin typeface="Quicksand Bold"/>
                <a:ea typeface="Quicksand Bold"/>
                <a:cs typeface="Quicksand Bold"/>
                <a:sym typeface="Quicksand Bold"/>
              </a:defRPr>
            </a:lvl1pPr>
          </a:lstStyle>
          <a:p>
            <a:pPr/>
            <a:r>
              <a:t>Gender Disparities in the Workplace</a:t>
            </a:r>
          </a:p>
        </p:txBody>
      </p:sp>
      <p:sp>
        <p:nvSpPr>
          <p:cNvPr id="115" name="TextBox 11"/>
          <p:cNvSpPr txBox="1"/>
          <p:nvPr/>
        </p:nvSpPr>
        <p:spPr>
          <a:xfrm>
            <a:off x="8652616" y="6064148"/>
            <a:ext cx="8606684" cy="5229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400"/>
              </a:lnSpc>
              <a:defRPr b="1" sz="2600">
                <a:solidFill>
                  <a:srgbClr val="0F4662"/>
                </a:solidFill>
                <a:latin typeface="Quicksand Bold"/>
                <a:ea typeface="Quicksand Bold"/>
                <a:cs typeface="Quicksand Bold"/>
                <a:sym typeface="Quicksand Bold"/>
              </a:defRPr>
            </a:lvl1pPr>
          </a:lstStyle>
          <a:p>
            <a:pPr/>
            <a:r>
              <a:t>Justification: </a:t>
            </a:r>
          </a:p>
        </p:txBody>
      </p:sp>
      <p:sp>
        <p:nvSpPr>
          <p:cNvPr id="116" name="AutoShape 12"/>
          <p:cNvSpPr/>
          <p:nvPr/>
        </p:nvSpPr>
        <p:spPr>
          <a:xfrm>
            <a:off x="1028699" y="9741523"/>
            <a:ext cx="6492243" cy="1"/>
          </a:xfrm>
          <a:prstGeom prst="line">
            <a:avLst/>
          </a:prstGeom>
          <a:ln w="76200">
            <a:solidFill>
              <a:srgbClr val="0F4662"/>
            </a:solidFill>
          </a:ln>
        </p:spPr>
        <p:txBody>
          <a:bodyPr lIns="45718" tIns="45718" rIns="45718" bIns="45718"/>
          <a:lstStyle/>
          <a:p>
            <a:pPr/>
          </a:p>
        </p:txBody>
      </p:sp>
      <p:sp>
        <p:nvSpPr>
          <p:cNvPr id="117" name="AutoShape 13"/>
          <p:cNvSpPr/>
          <p:nvPr/>
        </p:nvSpPr>
        <p:spPr>
          <a:xfrm>
            <a:off x="10767059" y="1028700"/>
            <a:ext cx="6492241" cy="0"/>
          </a:xfrm>
          <a:prstGeom prst="line">
            <a:avLst/>
          </a:prstGeom>
          <a:ln w="76200">
            <a:solidFill>
              <a:srgbClr val="0F4662"/>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reeform 2"/>
          <p:cNvSpPr/>
          <p:nvPr/>
        </p:nvSpPr>
        <p:spPr>
          <a:xfrm>
            <a:off x="0" y="7182390"/>
            <a:ext cx="7328478" cy="3104612"/>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20" name="Freeform 3"/>
          <p:cNvSpPr/>
          <p:nvPr/>
        </p:nvSpPr>
        <p:spPr>
          <a:xfrm>
            <a:off x="7677604" y="2663376"/>
            <a:ext cx="1466398" cy="1239107"/>
          </a:xfrm>
          <a:prstGeom prst="rect">
            <a:avLst/>
          </a:prstGeom>
          <a:blipFill>
            <a:blip r:embed="rId3"/>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21" name="Freeform 4"/>
          <p:cNvSpPr/>
          <p:nvPr/>
        </p:nvSpPr>
        <p:spPr>
          <a:xfrm>
            <a:off x="7677604" y="4570305"/>
            <a:ext cx="1466398" cy="1466398"/>
          </a:xfrm>
          <a:prstGeom prst="rect">
            <a:avLst/>
          </a:prstGeom>
          <a:blipFill>
            <a:blip r:embed="rId4"/>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22" name="Freeform 5"/>
          <p:cNvSpPr/>
          <p:nvPr/>
        </p:nvSpPr>
        <p:spPr>
          <a:xfrm>
            <a:off x="7755387" y="6986920"/>
            <a:ext cx="1466398" cy="1466398"/>
          </a:xfrm>
          <a:prstGeom prst="rect">
            <a:avLst/>
          </a:prstGeom>
          <a:blipFill>
            <a:blip r:embed="rId5"/>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23" name="TextBox 6"/>
          <p:cNvSpPr txBox="1"/>
          <p:nvPr/>
        </p:nvSpPr>
        <p:spPr>
          <a:xfrm>
            <a:off x="942353" y="118239"/>
            <a:ext cx="7955330" cy="24962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000"/>
              </a:lnSpc>
              <a:defRPr b="1" i="1" sz="7200">
                <a:solidFill>
                  <a:srgbClr val="2D3880"/>
                </a:solidFill>
                <a:latin typeface="Cormorant Garamond Bold Italics"/>
                <a:ea typeface="Cormorant Garamond Bold Italics"/>
                <a:cs typeface="Cormorant Garamond Bold Italics"/>
                <a:sym typeface="Cormorant Garamond Bold Italics"/>
              </a:defRPr>
            </a:lvl1pPr>
          </a:lstStyle>
          <a:p>
            <a:pPr/>
            <a:r>
              <a:t>Problem Statement</a:t>
            </a:r>
          </a:p>
        </p:txBody>
      </p:sp>
      <p:sp>
        <p:nvSpPr>
          <p:cNvPr id="124" name="TextBox 7"/>
          <p:cNvSpPr txBox="1"/>
          <p:nvPr/>
        </p:nvSpPr>
        <p:spPr>
          <a:xfrm>
            <a:off x="1028699" y="2539551"/>
            <a:ext cx="5320227" cy="454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2400">
                <a:solidFill>
                  <a:srgbClr val="2D3880"/>
                </a:solidFill>
                <a:latin typeface="Glacial Indifference"/>
                <a:ea typeface="Glacial Indifference"/>
                <a:cs typeface="Glacial Indifference"/>
                <a:sym typeface="Glacial Indifference"/>
              </a:defRPr>
            </a:lvl1pPr>
          </a:lstStyle>
          <a:p>
            <a:pPr/>
            <a:r>
              <a:t>Despite progress in gender equality, significant workplace disparities remain, hindering women's access to equal opportunities, fair pay, and career advancement. Women are underrepresented in leadership roles, face wage gaps, and encounter systemic barriers that limit their professional growth.</a:t>
            </a:r>
          </a:p>
        </p:txBody>
      </p:sp>
      <p:sp>
        <p:nvSpPr>
          <p:cNvPr id="125" name="TextBox 8"/>
          <p:cNvSpPr txBox="1"/>
          <p:nvPr/>
        </p:nvSpPr>
        <p:spPr>
          <a:xfrm>
            <a:off x="9676338" y="2902356"/>
            <a:ext cx="7582962" cy="984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2400">
                <a:solidFill>
                  <a:srgbClr val="2D3880"/>
                </a:solidFill>
                <a:latin typeface="Glacial Indifference"/>
                <a:ea typeface="Glacial Indifference"/>
                <a:cs typeface="Glacial Indifference"/>
                <a:sym typeface="Glacial Indifference"/>
              </a:defRPr>
            </a:lvl1pPr>
          </a:lstStyle>
          <a:p>
            <a:pPr/>
            <a:r>
              <a:t>Gender disparities in the workplace result in wage gaps and underrepresentation of women in leadership roles.</a:t>
            </a:r>
          </a:p>
        </p:txBody>
      </p:sp>
      <p:sp>
        <p:nvSpPr>
          <p:cNvPr id="126" name="TextBox 9"/>
          <p:cNvSpPr txBox="1"/>
          <p:nvPr/>
        </p:nvSpPr>
        <p:spPr>
          <a:xfrm>
            <a:off x="9676338" y="2539551"/>
            <a:ext cx="7582962" cy="476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b="1" sz="2400">
                <a:solidFill>
                  <a:srgbClr val="2D3880"/>
                </a:solidFill>
                <a:latin typeface="Glacial Indifference Bold"/>
                <a:ea typeface="Glacial Indifference Bold"/>
                <a:cs typeface="Glacial Indifference Bold"/>
                <a:sym typeface="Glacial Indifference Bold"/>
              </a:defRPr>
            </a:lvl1pPr>
          </a:lstStyle>
          <a:p>
            <a:pPr/>
            <a:r>
              <a:t>Problem </a:t>
            </a:r>
          </a:p>
        </p:txBody>
      </p:sp>
      <p:sp>
        <p:nvSpPr>
          <p:cNvPr id="127" name="TextBox 10"/>
          <p:cNvSpPr txBox="1"/>
          <p:nvPr/>
        </p:nvSpPr>
        <p:spPr>
          <a:xfrm>
            <a:off x="9648694" y="4882724"/>
            <a:ext cx="7582962" cy="984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2400">
                <a:solidFill>
                  <a:srgbClr val="2D3880"/>
                </a:solidFill>
                <a:latin typeface="Glacial Indifference"/>
                <a:ea typeface="Glacial Indifference"/>
                <a:cs typeface="Glacial Indifference"/>
                <a:sym typeface="Glacial Indifference"/>
              </a:defRPr>
            </a:lvl1pPr>
          </a:lstStyle>
          <a:p>
            <a:pPr/>
            <a:r>
              <a:t> Addressing these issues is crucial for economic growth and improved organizational performance.</a:t>
            </a:r>
          </a:p>
        </p:txBody>
      </p:sp>
      <p:sp>
        <p:nvSpPr>
          <p:cNvPr id="128" name="TextBox 11"/>
          <p:cNvSpPr txBox="1"/>
          <p:nvPr/>
        </p:nvSpPr>
        <p:spPr>
          <a:xfrm>
            <a:off x="9676338" y="4513155"/>
            <a:ext cx="7582962" cy="4053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b="1" sz="2400">
                <a:solidFill>
                  <a:srgbClr val="2D3880"/>
                </a:solidFill>
                <a:latin typeface="Glacial Indifference Bold"/>
                <a:ea typeface="Glacial Indifference Bold"/>
                <a:cs typeface="Glacial Indifference Bold"/>
                <a:sym typeface="Glacial Indifference Bold"/>
              </a:defRPr>
            </a:lvl1pPr>
          </a:lstStyle>
          <a:p>
            <a:pPr/>
            <a:r>
              <a:t>Justification</a:t>
            </a:r>
          </a:p>
        </p:txBody>
      </p:sp>
      <p:sp>
        <p:nvSpPr>
          <p:cNvPr id="129" name="TextBox 12"/>
          <p:cNvSpPr txBox="1"/>
          <p:nvPr/>
        </p:nvSpPr>
        <p:spPr>
          <a:xfrm>
            <a:off x="9648694" y="7297435"/>
            <a:ext cx="7582962" cy="1492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2400">
                <a:solidFill>
                  <a:srgbClr val="2D3880"/>
                </a:solidFill>
                <a:latin typeface="Glacial Indifference"/>
                <a:ea typeface="Glacial Indifference"/>
                <a:cs typeface="Glacial Indifference"/>
                <a:sym typeface="Glacial Indifference"/>
              </a:defRPr>
            </a:lvl1pPr>
          </a:lstStyle>
          <a:p>
            <a:pPr/>
            <a:r>
              <a:t>Women are disproportionately responsible for unpaid care work, which can limit their availability for full-time employment or career advancement.</a:t>
            </a:r>
          </a:p>
        </p:txBody>
      </p:sp>
      <p:sp>
        <p:nvSpPr>
          <p:cNvPr id="130" name="TextBox 13"/>
          <p:cNvSpPr txBox="1"/>
          <p:nvPr/>
        </p:nvSpPr>
        <p:spPr>
          <a:xfrm>
            <a:off x="9648694" y="6929770"/>
            <a:ext cx="7582962" cy="4053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b="1" sz="2400">
                <a:solidFill>
                  <a:srgbClr val="2D3880"/>
                </a:solidFill>
                <a:latin typeface="Glacial Indifference Bold"/>
                <a:ea typeface="Glacial Indifference Bold"/>
                <a:cs typeface="Glacial Indifference Bold"/>
                <a:sym typeface="Glacial Indifference Bold"/>
              </a:defRPr>
            </a:lvl1pPr>
          </a:lstStyle>
          <a:p>
            <a:pPr/>
            <a:r>
              <a:t>Work-Life Balance Challenges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132" name="Freeform 2"/>
          <p:cNvSpPr/>
          <p:nvPr/>
        </p:nvSpPr>
        <p:spPr>
          <a:xfrm>
            <a:off x="7038622" y="4099271"/>
            <a:ext cx="4210758" cy="3273865"/>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33" name="AutoShape 3"/>
          <p:cNvSpPr/>
          <p:nvPr/>
        </p:nvSpPr>
        <p:spPr>
          <a:xfrm>
            <a:off x="2027697" y="5114925"/>
            <a:ext cx="4344918" cy="0"/>
          </a:xfrm>
          <a:prstGeom prst="line">
            <a:avLst/>
          </a:prstGeom>
          <a:ln w="57150">
            <a:solidFill>
              <a:srgbClr val="7994A0"/>
            </a:solidFill>
          </a:ln>
        </p:spPr>
        <p:txBody>
          <a:bodyPr lIns="45718" tIns="45718" rIns="45718" bIns="45718"/>
          <a:lstStyle/>
          <a:p>
            <a:pPr/>
          </a:p>
        </p:txBody>
      </p:sp>
      <p:sp>
        <p:nvSpPr>
          <p:cNvPr id="134" name="AutoShape 4"/>
          <p:cNvSpPr/>
          <p:nvPr/>
        </p:nvSpPr>
        <p:spPr>
          <a:xfrm>
            <a:off x="12072549" y="7076148"/>
            <a:ext cx="4346755" cy="1"/>
          </a:xfrm>
          <a:prstGeom prst="line">
            <a:avLst/>
          </a:prstGeom>
          <a:ln w="57150">
            <a:solidFill>
              <a:srgbClr val="7994A0"/>
            </a:solidFill>
          </a:ln>
        </p:spPr>
        <p:txBody>
          <a:bodyPr lIns="45718" tIns="45718" rIns="45718" bIns="45718"/>
          <a:lstStyle/>
          <a:p>
            <a:pPr/>
          </a:p>
        </p:txBody>
      </p:sp>
      <p:sp>
        <p:nvSpPr>
          <p:cNvPr id="135" name="AutoShape 5"/>
          <p:cNvSpPr/>
          <p:nvPr/>
        </p:nvSpPr>
        <p:spPr>
          <a:xfrm>
            <a:off x="1660538" y="8930983"/>
            <a:ext cx="4716393" cy="1"/>
          </a:xfrm>
          <a:prstGeom prst="line">
            <a:avLst/>
          </a:prstGeom>
          <a:ln w="57150">
            <a:solidFill>
              <a:srgbClr val="7994A0"/>
            </a:solidFill>
          </a:ln>
        </p:spPr>
        <p:txBody>
          <a:bodyPr lIns="45718" tIns="45718" rIns="45718" bIns="45718"/>
          <a:lstStyle/>
          <a:p>
            <a:pPr/>
          </a:p>
        </p:txBody>
      </p:sp>
      <p:sp>
        <p:nvSpPr>
          <p:cNvPr id="136" name="TextBox 6"/>
          <p:cNvSpPr txBox="1"/>
          <p:nvPr/>
        </p:nvSpPr>
        <p:spPr>
          <a:xfrm>
            <a:off x="1024384" y="599708"/>
            <a:ext cx="14072064" cy="1088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6300">
                <a:solidFill>
                  <a:srgbClr val="0F4662"/>
                </a:solidFill>
                <a:latin typeface="Cormorant Garamond Bold Italics"/>
                <a:ea typeface="Cormorant Garamond Bold Italics"/>
                <a:cs typeface="Cormorant Garamond Bold Italics"/>
                <a:sym typeface="Cormorant Garamond Bold Italics"/>
              </a:defRPr>
            </a:lvl1pPr>
          </a:lstStyle>
          <a:p>
            <a:pPr/>
            <a:r>
              <a:t>Current scenario</a:t>
            </a:r>
          </a:p>
        </p:txBody>
      </p:sp>
      <p:sp>
        <p:nvSpPr>
          <p:cNvPr id="137" name="TextBox 7"/>
          <p:cNvSpPr txBox="1"/>
          <p:nvPr/>
        </p:nvSpPr>
        <p:spPr>
          <a:xfrm>
            <a:off x="1024382" y="3595523"/>
            <a:ext cx="5348232" cy="12435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3300"/>
              </a:lnSpc>
              <a:defRPr sz="2400">
                <a:solidFill>
                  <a:srgbClr val="0F4662"/>
                </a:solidFill>
                <a:latin typeface="Quicksand"/>
                <a:ea typeface="Quicksand"/>
                <a:cs typeface="Quicksand"/>
                <a:sym typeface="Quicksand"/>
              </a:defRPr>
            </a:lvl1pPr>
          </a:lstStyle>
          <a:p>
            <a:pPr/>
            <a:r>
              <a:t>Women earn less than men and face barriers to higher-paying roles, particularly in leadership and STEM.</a:t>
            </a:r>
          </a:p>
        </p:txBody>
      </p:sp>
      <p:sp>
        <p:nvSpPr>
          <p:cNvPr id="138" name="TextBox 8"/>
          <p:cNvSpPr txBox="1"/>
          <p:nvPr/>
        </p:nvSpPr>
        <p:spPr>
          <a:xfrm>
            <a:off x="1024382" y="3161819"/>
            <a:ext cx="5348232"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3900"/>
              </a:lnSpc>
              <a:defRPr b="1" sz="2700">
                <a:solidFill>
                  <a:srgbClr val="0F4662"/>
                </a:solidFill>
                <a:latin typeface="Quicksand Bold"/>
                <a:ea typeface="Quicksand Bold"/>
                <a:cs typeface="Quicksand Bold"/>
                <a:sym typeface="Quicksand Bold"/>
              </a:defRPr>
            </a:lvl1pPr>
          </a:lstStyle>
          <a:p>
            <a:pPr/>
            <a:r>
              <a:t>Economic Inequality </a:t>
            </a:r>
          </a:p>
        </p:txBody>
      </p:sp>
      <p:sp>
        <p:nvSpPr>
          <p:cNvPr id="139" name="TextBox 9"/>
          <p:cNvSpPr txBox="1"/>
          <p:nvPr/>
        </p:nvSpPr>
        <p:spPr>
          <a:xfrm>
            <a:off x="11906753" y="5222059"/>
            <a:ext cx="5352547" cy="16626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sz="2400">
                <a:solidFill>
                  <a:srgbClr val="0F4662"/>
                </a:solidFill>
                <a:latin typeface="Quicksand"/>
                <a:ea typeface="Quicksand"/>
                <a:cs typeface="Quicksand"/>
                <a:sym typeface="Quicksand"/>
              </a:defRPr>
            </a:lvl1pPr>
          </a:lstStyle>
          <a:p>
            <a:pPr/>
            <a:r>
              <a:t>Cultural norms and stereotypes restrict women's opportunities and freedoms, leading to discrimination and unequal domestic responsibilities.</a:t>
            </a:r>
          </a:p>
        </p:txBody>
      </p:sp>
      <p:sp>
        <p:nvSpPr>
          <p:cNvPr id="140" name="TextBox 10"/>
          <p:cNvSpPr txBox="1"/>
          <p:nvPr/>
        </p:nvSpPr>
        <p:spPr>
          <a:xfrm>
            <a:off x="11754515" y="4635431"/>
            <a:ext cx="5352547"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ts val="3900"/>
              </a:lnSpc>
              <a:defRPr b="1" sz="2700">
                <a:solidFill>
                  <a:srgbClr val="0F4662"/>
                </a:solidFill>
                <a:latin typeface="Quicksand Bold"/>
                <a:ea typeface="Quicksand Bold"/>
                <a:cs typeface="Quicksand Bold"/>
                <a:sym typeface="Quicksand Bold"/>
              </a:defRPr>
            </a:lvl1pPr>
          </a:lstStyle>
          <a:p>
            <a:pPr/>
            <a:r>
              <a:t>Political Representation</a:t>
            </a:r>
          </a:p>
        </p:txBody>
      </p:sp>
      <p:sp>
        <p:nvSpPr>
          <p:cNvPr id="141" name="Freeform 11"/>
          <p:cNvSpPr/>
          <p:nvPr/>
        </p:nvSpPr>
        <p:spPr>
          <a:xfrm>
            <a:off x="15579303" y="714008"/>
            <a:ext cx="1679999" cy="249902"/>
          </a:xfrm>
          <a:prstGeom prst="rect">
            <a:avLst/>
          </a:prstGeom>
          <a:blipFill>
            <a:blip r:embed="rId3"/>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42" name="Freeform 12"/>
          <p:cNvSpPr/>
          <p:nvPr/>
        </p:nvSpPr>
        <p:spPr>
          <a:xfrm>
            <a:off x="1024384" y="9529722"/>
            <a:ext cx="1679997" cy="249902"/>
          </a:xfrm>
          <a:prstGeom prst="rect">
            <a:avLst/>
          </a:prstGeom>
          <a:blipFill>
            <a:blip r:embed="rId3"/>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43" name="TextBox 13"/>
          <p:cNvSpPr txBox="1"/>
          <p:nvPr/>
        </p:nvSpPr>
        <p:spPr>
          <a:xfrm>
            <a:off x="1028700" y="7088675"/>
            <a:ext cx="5348229" cy="16626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3300"/>
              </a:lnSpc>
              <a:defRPr sz="2400">
                <a:solidFill>
                  <a:srgbClr val="0F4662"/>
                </a:solidFill>
                <a:latin typeface="Quicksand"/>
                <a:ea typeface="Quicksand"/>
                <a:cs typeface="Quicksand"/>
                <a:sym typeface="Quicksand"/>
              </a:defRPr>
            </a:lvl1pPr>
          </a:lstStyle>
          <a:p>
            <a:pPr/>
            <a:r>
              <a:t>Women are underrepresented in politics, affecting policies on healthcare, childcare, and workplace rights.</a:t>
            </a:r>
          </a:p>
        </p:txBody>
      </p:sp>
      <p:sp>
        <p:nvSpPr>
          <p:cNvPr id="144" name="TextBox 14"/>
          <p:cNvSpPr txBox="1"/>
          <p:nvPr/>
        </p:nvSpPr>
        <p:spPr>
          <a:xfrm>
            <a:off x="1180508" y="6515100"/>
            <a:ext cx="5348232"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900"/>
              </a:lnSpc>
              <a:defRPr b="1" sz="2700">
                <a:solidFill>
                  <a:srgbClr val="0F4662"/>
                </a:solidFill>
                <a:latin typeface="Quicksand Bold"/>
                <a:ea typeface="Quicksand Bold"/>
                <a:cs typeface="Quicksand Bold"/>
                <a:sym typeface="Quicksand Bold"/>
              </a:defRPr>
            </a:lvl1pPr>
          </a:lstStyle>
          <a:p>
            <a:pPr/>
            <a:r>
              <a:t>Social Norms and Stereotypes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146" name="Freeform 3"/>
          <p:cNvSpPr/>
          <p:nvPr/>
        </p:nvSpPr>
        <p:spPr>
          <a:xfrm>
            <a:off x="886760" y="2456695"/>
            <a:ext cx="5385767" cy="6426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6" y="0"/>
                </a:moveTo>
                <a:lnTo>
                  <a:pt x="20484" y="0"/>
                </a:lnTo>
                <a:cubicBezTo>
                  <a:pt x="20780" y="0"/>
                  <a:pt x="21064" y="99"/>
                  <a:pt x="21273" y="274"/>
                </a:cubicBezTo>
                <a:cubicBezTo>
                  <a:pt x="21482" y="449"/>
                  <a:pt x="21600" y="687"/>
                  <a:pt x="21600" y="936"/>
                </a:cubicBezTo>
                <a:lnTo>
                  <a:pt x="21600" y="20664"/>
                </a:lnTo>
                <a:cubicBezTo>
                  <a:pt x="21600" y="20913"/>
                  <a:pt x="21482" y="21151"/>
                  <a:pt x="21273" y="21326"/>
                </a:cubicBezTo>
                <a:cubicBezTo>
                  <a:pt x="21064" y="21501"/>
                  <a:pt x="20780" y="21600"/>
                  <a:pt x="20484" y="21600"/>
                </a:cubicBezTo>
                <a:lnTo>
                  <a:pt x="1116" y="21600"/>
                </a:lnTo>
                <a:cubicBezTo>
                  <a:pt x="500" y="21600"/>
                  <a:pt x="0" y="21181"/>
                  <a:pt x="0" y="20664"/>
                </a:cubicBezTo>
                <a:lnTo>
                  <a:pt x="0" y="936"/>
                </a:lnTo>
                <a:cubicBezTo>
                  <a:pt x="0" y="687"/>
                  <a:pt x="118" y="449"/>
                  <a:pt x="327" y="274"/>
                </a:cubicBezTo>
                <a:cubicBezTo>
                  <a:pt x="536" y="99"/>
                  <a:pt x="820" y="0"/>
                  <a:pt x="1116" y="0"/>
                </a:cubicBezTo>
                <a:close/>
              </a:path>
            </a:pathLst>
          </a:custGeom>
          <a:solidFill>
            <a:srgbClr val="DBE5EA"/>
          </a:solidFill>
          <a:ln w="12700">
            <a:miter lim="400000"/>
          </a:ln>
        </p:spPr>
        <p:txBody>
          <a:bodyPr lIns="45718" tIns="45718" rIns="45718" bIns="45718"/>
          <a:lstStyle/>
          <a:p>
            <a:pPr>
              <a:defRPr>
                <a:latin typeface="+mn-lt"/>
                <a:ea typeface="+mn-ea"/>
                <a:cs typeface="+mn-cs"/>
                <a:sym typeface="Calibri"/>
              </a:defRPr>
            </a:pPr>
          </a:p>
        </p:txBody>
      </p:sp>
      <p:sp>
        <p:nvSpPr>
          <p:cNvPr id="147" name="Freeform 5"/>
          <p:cNvSpPr/>
          <p:nvPr/>
        </p:nvSpPr>
        <p:spPr>
          <a:xfrm>
            <a:off x="2405197" y="2877486"/>
            <a:ext cx="2348891" cy="2348891"/>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48" name="Freeform 7"/>
          <p:cNvSpPr/>
          <p:nvPr/>
        </p:nvSpPr>
        <p:spPr>
          <a:xfrm>
            <a:off x="6451117" y="2456695"/>
            <a:ext cx="5385766" cy="6426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6" y="0"/>
                </a:moveTo>
                <a:lnTo>
                  <a:pt x="20484" y="0"/>
                </a:lnTo>
                <a:cubicBezTo>
                  <a:pt x="20780" y="0"/>
                  <a:pt x="21064" y="99"/>
                  <a:pt x="21273" y="274"/>
                </a:cubicBezTo>
                <a:cubicBezTo>
                  <a:pt x="21482" y="449"/>
                  <a:pt x="21600" y="687"/>
                  <a:pt x="21600" y="936"/>
                </a:cubicBezTo>
                <a:lnTo>
                  <a:pt x="21600" y="20664"/>
                </a:lnTo>
                <a:cubicBezTo>
                  <a:pt x="21600" y="20913"/>
                  <a:pt x="21482" y="21151"/>
                  <a:pt x="21273" y="21326"/>
                </a:cubicBezTo>
                <a:cubicBezTo>
                  <a:pt x="21064" y="21501"/>
                  <a:pt x="20780" y="21600"/>
                  <a:pt x="20484" y="21600"/>
                </a:cubicBezTo>
                <a:lnTo>
                  <a:pt x="1116" y="21600"/>
                </a:lnTo>
                <a:cubicBezTo>
                  <a:pt x="500" y="21600"/>
                  <a:pt x="0" y="21181"/>
                  <a:pt x="0" y="20664"/>
                </a:cubicBezTo>
                <a:lnTo>
                  <a:pt x="0" y="936"/>
                </a:lnTo>
                <a:cubicBezTo>
                  <a:pt x="0" y="687"/>
                  <a:pt x="118" y="449"/>
                  <a:pt x="327" y="274"/>
                </a:cubicBezTo>
                <a:cubicBezTo>
                  <a:pt x="536" y="99"/>
                  <a:pt x="820" y="0"/>
                  <a:pt x="1116" y="0"/>
                </a:cubicBezTo>
                <a:close/>
              </a:path>
            </a:pathLst>
          </a:custGeom>
          <a:solidFill>
            <a:srgbClr val="A9BECB"/>
          </a:solidFill>
          <a:ln w="12700">
            <a:miter lim="400000"/>
          </a:ln>
        </p:spPr>
        <p:txBody>
          <a:bodyPr lIns="45718" tIns="45718" rIns="45718" bIns="45718"/>
          <a:lstStyle/>
          <a:p>
            <a:pPr>
              <a:defRPr>
                <a:latin typeface="+mn-lt"/>
                <a:ea typeface="+mn-ea"/>
                <a:cs typeface="+mn-cs"/>
                <a:sym typeface="Calibri"/>
              </a:defRPr>
            </a:pPr>
          </a:p>
        </p:txBody>
      </p:sp>
      <p:sp>
        <p:nvSpPr>
          <p:cNvPr id="149" name="Freeform 9"/>
          <p:cNvSpPr/>
          <p:nvPr/>
        </p:nvSpPr>
        <p:spPr>
          <a:xfrm>
            <a:off x="7984503" y="2877486"/>
            <a:ext cx="2318995" cy="2348891"/>
          </a:xfrm>
          <a:prstGeom prst="rect">
            <a:avLst/>
          </a:prstGeom>
          <a:blipFill>
            <a:blip r:embed="rId3"/>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50" name="Freeform 11"/>
          <p:cNvSpPr/>
          <p:nvPr/>
        </p:nvSpPr>
        <p:spPr>
          <a:xfrm>
            <a:off x="12015475" y="2456695"/>
            <a:ext cx="5385766" cy="6426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6" y="0"/>
                </a:moveTo>
                <a:lnTo>
                  <a:pt x="20484" y="0"/>
                </a:lnTo>
                <a:cubicBezTo>
                  <a:pt x="20780" y="0"/>
                  <a:pt x="21064" y="99"/>
                  <a:pt x="21273" y="274"/>
                </a:cubicBezTo>
                <a:cubicBezTo>
                  <a:pt x="21482" y="449"/>
                  <a:pt x="21600" y="687"/>
                  <a:pt x="21600" y="936"/>
                </a:cubicBezTo>
                <a:lnTo>
                  <a:pt x="21600" y="20664"/>
                </a:lnTo>
                <a:cubicBezTo>
                  <a:pt x="21600" y="20913"/>
                  <a:pt x="21482" y="21151"/>
                  <a:pt x="21273" y="21326"/>
                </a:cubicBezTo>
                <a:cubicBezTo>
                  <a:pt x="21064" y="21501"/>
                  <a:pt x="20780" y="21600"/>
                  <a:pt x="20484" y="21600"/>
                </a:cubicBezTo>
                <a:lnTo>
                  <a:pt x="1116" y="21600"/>
                </a:lnTo>
                <a:cubicBezTo>
                  <a:pt x="500" y="21600"/>
                  <a:pt x="0" y="21181"/>
                  <a:pt x="0" y="20664"/>
                </a:cubicBezTo>
                <a:lnTo>
                  <a:pt x="0" y="936"/>
                </a:lnTo>
                <a:cubicBezTo>
                  <a:pt x="0" y="687"/>
                  <a:pt x="118" y="449"/>
                  <a:pt x="327" y="274"/>
                </a:cubicBezTo>
                <a:cubicBezTo>
                  <a:pt x="536" y="99"/>
                  <a:pt x="820" y="0"/>
                  <a:pt x="1116" y="0"/>
                </a:cubicBezTo>
                <a:close/>
              </a:path>
            </a:pathLst>
          </a:custGeom>
          <a:solidFill>
            <a:srgbClr val="DBE5EA"/>
          </a:solidFill>
          <a:ln w="12700">
            <a:miter lim="400000"/>
          </a:ln>
        </p:spPr>
        <p:txBody>
          <a:bodyPr lIns="45718" tIns="45718" rIns="45718" bIns="45718"/>
          <a:lstStyle/>
          <a:p>
            <a:pPr>
              <a:defRPr>
                <a:latin typeface="+mn-lt"/>
                <a:ea typeface="+mn-ea"/>
                <a:cs typeface="+mn-cs"/>
                <a:sym typeface="Calibri"/>
              </a:defRPr>
            </a:pPr>
          </a:p>
        </p:txBody>
      </p:sp>
      <p:sp>
        <p:nvSpPr>
          <p:cNvPr id="151" name="Freeform 13"/>
          <p:cNvSpPr/>
          <p:nvPr/>
        </p:nvSpPr>
        <p:spPr>
          <a:xfrm>
            <a:off x="13595029" y="3088463"/>
            <a:ext cx="2226657" cy="2226656"/>
          </a:xfrm>
          <a:prstGeom prst="rect">
            <a:avLst/>
          </a:prstGeom>
          <a:blipFill>
            <a:blip r:embed="rId4"/>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52" name="TextBox 14"/>
          <p:cNvSpPr txBox="1"/>
          <p:nvPr/>
        </p:nvSpPr>
        <p:spPr>
          <a:xfrm>
            <a:off x="994161" y="116173"/>
            <a:ext cx="8115301" cy="22185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6300">
                <a:solidFill>
                  <a:srgbClr val="0F4662"/>
                </a:solidFill>
                <a:latin typeface="Cormorant Garamond Bold Italics"/>
                <a:ea typeface="Cormorant Garamond Bold Italics"/>
                <a:cs typeface="Cormorant Garamond Bold Italics"/>
                <a:sym typeface="Cormorant Garamond Bold Italics"/>
              </a:defRPr>
            </a:lvl1pPr>
          </a:lstStyle>
          <a:p>
            <a:pPr/>
            <a:r>
              <a:t>Survey Based Observation </a:t>
            </a:r>
          </a:p>
        </p:txBody>
      </p:sp>
      <p:sp>
        <p:nvSpPr>
          <p:cNvPr id="153" name="TextBox 15"/>
          <p:cNvSpPr txBox="1"/>
          <p:nvPr/>
        </p:nvSpPr>
        <p:spPr>
          <a:xfrm>
            <a:off x="1028700" y="6035149"/>
            <a:ext cx="5101888" cy="2508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Equal access to mentorship opportunities across genders</a:t>
            </a:r>
          </a:p>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Experience with gender sensitivity and unconscious bias training</a:t>
            </a:r>
          </a:p>
        </p:txBody>
      </p:sp>
      <p:sp>
        <p:nvSpPr>
          <p:cNvPr id="154" name="TextBox 16"/>
          <p:cNvSpPr txBox="1"/>
          <p:nvPr/>
        </p:nvSpPr>
        <p:spPr>
          <a:xfrm>
            <a:off x="1028700" y="5580493"/>
            <a:ext cx="5101888"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900"/>
              </a:lnSpc>
              <a:defRPr b="1" sz="2700">
                <a:solidFill>
                  <a:srgbClr val="0F4662"/>
                </a:solidFill>
                <a:latin typeface="Quicksand Bold"/>
                <a:ea typeface="Quicksand Bold"/>
                <a:cs typeface="Quicksand Bold"/>
                <a:sym typeface="Quicksand Bold"/>
              </a:defRPr>
            </a:lvl1pPr>
          </a:lstStyle>
          <a:p>
            <a:pPr/>
            <a:r>
              <a:t>Workplace Policies</a:t>
            </a:r>
          </a:p>
        </p:txBody>
      </p:sp>
      <p:sp>
        <p:nvSpPr>
          <p:cNvPr id="155" name="TextBox 17"/>
          <p:cNvSpPr txBox="1"/>
          <p:nvPr/>
        </p:nvSpPr>
        <p:spPr>
          <a:xfrm>
            <a:off x="6593057" y="6035149"/>
            <a:ext cx="5101888" cy="2000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Impact of gender on career advancement opportunities</a:t>
            </a:r>
          </a:p>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Personal experience with gender-based job/promotion denial</a:t>
            </a:r>
          </a:p>
        </p:txBody>
      </p:sp>
      <p:sp>
        <p:nvSpPr>
          <p:cNvPr id="156" name="TextBox 18"/>
          <p:cNvSpPr txBox="1"/>
          <p:nvPr/>
        </p:nvSpPr>
        <p:spPr>
          <a:xfrm>
            <a:off x="6593057" y="5580493"/>
            <a:ext cx="5101888"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900"/>
              </a:lnSpc>
              <a:defRPr b="1" sz="2700">
                <a:solidFill>
                  <a:srgbClr val="0F4662"/>
                </a:solidFill>
                <a:latin typeface="Quicksand Bold"/>
                <a:ea typeface="Quicksand Bold"/>
                <a:cs typeface="Quicksand Bold"/>
                <a:sym typeface="Quicksand Bold"/>
              </a:defRPr>
            </a:lvl1pPr>
          </a:lstStyle>
          <a:p>
            <a:pPr/>
            <a:r>
              <a:t>Leadership Career </a:t>
            </a:r>
          </a:p>
        </p:txBody>
      </p:sp>
      <p:sp>
        <p:nvSpPr>
          <p:cNvPr id="157" name="TextBox 19"/>
          <p:cNvSpPr txBox="1"/>
          <p:nvPr/>
        </p:nvSpPr>
        <p:spPr>
          <a:xfrm>
            <a:off x="12157412" y="6222767"/>
            <a:ext cx="4496350" cy="2508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Comfort level in reporting gender discrimination incidents</a:t>
            </a:r>
          </a:p>
          <a:p>
            <a:pPr lvl="1" marL="518159" indent="-259079">
              <a:lnSpc>
                <a:spcPts val="4000"/>
              </a:lnSpc>
              <a:buSzPct val="100000"/>
              <a:buFont typeface="Arial"/>
              <a:buChar char="•"/>
              <a:defRPr sz="2400">
                <a:solidFill>
                  <a:srgbClr val="0F4662"/>
                </a:solidFill>
                <a:latin typeface="Quicksand"/>
                <a:ea typeface="Quicksand"/>
                <a:cs typeface="Quicksand"/>
                <a:sym typeface="Quicksand"/>
              </a:defRPr>
            </a:pPr>
            <a:r>
              <a:t>Frequency of witnessed gender discrimination</a:t>
            </a:r>
          </a:p>
        </p:txBody>
      </p:sp>
      <p:sp>
        <p:nvSpPr>
          <p:cNvPr id="158" name="TextBox 20"/>
          <p:cNvSpPr txBox="1"/>
          <p:nvPr/>
        </p:nvSpPr>
        <p:spPr>
          <a:xfrm>
            <a:off x="12157412" y="5880210"/>
            <a:ext cx="5101888"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900"/>
              </a:lnSpc>
              <a:defRPr b="1" sz="2700">
                <a:solidFill>
                  <a:srgbClr val="0F4662"/>
                </a:solidFill>
                <a:latin typeface="Quicksand Bold"/>
                <a:ea typeface="Quicksand Bold"/>
                <a:cs typeface="Quicksand Bold"/>
                <a:sym typeface="Quicksand Bold"/>
              </a:defRPr>
            </a:lvl1pPr>
          </a:lstStyle>
          <a:p>
            <a:pPr/>
            <a:r>
              <a:t>Workplace Discrimination</a:t>
            </a:r>
          </a:p>
        </p:txBody>
      </p:sp>
      <p:sp>
        <p:nvSpPr>
          <p:cNvPr id="159" name="AutoShape 21"/>
          <p:cNvSpPr/>
          <p:nvPr/>
        </p:nvSpPr>
        <p:spPr>
          <a:xfrm>
            <a:off x="10767059" y="990600"/>
            <a:ext cx="6492241" cy="0"/>
          </a:xfrm>
          <a:prstGeom prst="line">
            <a:avLst/>
          </a:prstGeom>
          <a:ln w="76200">
            <a:solidFill>
              <a:srgbClr val="0F4662"/>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161" name="Freeform 3"/>
          <p:cNvSpPr/>
          <p:nvPr/>
        </p:nvSpPr>
        <p:spPr>
          <a:xfrm>
            <a:off x="13660651" y="0"/>
            <a:ext cx="4627351" cy="10287001"/>
          </a:xfrm>
          <a:prstGeom prst="rect">
            <a:avLst/>
          </a:prstGeom>
          <a:solidFill>
            <a:srgbClr val="7994A0"/>
          </a:solidFill>
          <a:ln w="12700">
            <a:miter lim="400000"/>
          </a:ln>
        </p:spPr>
        <p:txBody>
          <a:bodyPr lIns="45718" tIns="45718" rIns="45718" bIns="45718"/>
          <a:lstStyle/>
          <a:p>
            <a:pPr>
              <a:defRPr>
                <a:latin typeface="+mn-lt"/>
                <a:ea typeface="+mn-ea"/>
                <a:cs typeface="+mn-cs"/>
                <a:sym typeface="Calibri"/>
              </a:defRPr>
            </a:pPr>
          </a:p>
        </p:txBody>
      </p:sp>
      <p:sp>
        <p:nvSpPr>
          <p:cNvPr id="162" name="Freeform 6"/>
          <p:cNvSpPr/>
          <p:nvPr/>
        </p:nvSpPr>
        <p:spPr>
          <a:xfrm>
            <a:off x="11915071" y="1684922"/>
            <a:ext cx="5344229" cy="757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9" y="0"/>
                </a:moveTo>
                <a:lnTo>
                  <a:pt x="20731" y="0"/>
                </a:lnTo>
                <a:cubicBezTo>
                  <a:pt x="21211" y="0"/>
                  <a:pt x="21600" y="275"/>
                  <a:pt x="21600" y="613"/>
                </a:cubicBezTo>
                <a:lnTo>
                  <a:pt x="21600" y="20987"/>
                </a:lnTo>
                <a:cubicBezTo>
                  <a:pt x="21600" y="21325"/>
                  <a:pt x="21211" y="21600"/>
                  <a:pt x="20731" y="21600"/>
                </a:cubicBezTo>
                <a:lnTo>
                  <a:pt x="869" y="21600"/>
                </a:lnTo>
                <a:cubicBezTo>
                  <a:pt x="389" y="21600"/>
                  <a:pt x="0" y="21325"/>
                  <a:pt x="0" y="20987"/>
                </a:cubicBezTo>
                <a:lnTo>
                  <a:pt x="0" y="613"/>
                </a:lnTo>
                <a:cubicBezTo>
                  <a:pt x="0" y="275"/>
                  <a:pt x="389" y="0"/>
                  <a:pt x="869" y="0"/>
                </a:cubicBezTo>
                <a:close/>
              </a:path>
            </a:pathLst>
          </a:cu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63" name="TextBox 7"/>
          <p:cNvSpPr txBox="1"/>
          <p:nvPr/>
        </p:nvSpPr>
        <p:spPr>
          <a:xfrm>
            <a:off x="1028700" y="599708"/>
            <a:ext cx="5702843" cy="1088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6300">
                <a:solidFill>
                  <a:srgbClr val="0F4662"/>
                </a:solidFill>
                <a:latin typeface="Cormorant Garamond Bold Italics"/>
                <a:ea typeface="Cormorant Garamond Bold Italics"/>
                <a:cs typeface="Cormorant Garamond Bold Italics"/>
                <a:sym typeface="Cormorant Garamond Bold Italics"/>
              </a:defRPr>
            </a:lvl1pPr>
          </a:lstStyle>
          <a:p>
            <a:pPr/>
            <a:r>
              <a:t>Methodology</a:t>
            </a:r>
          </a:p>
        </p:txBody>
      </p:sp>
      <p:sp>
        <p:nvSpPr>
          <p:cNvPr id="164" name="TextBox 8"/>
          <p:cNvSpPr txBox="1"/>
          <p:nvPr/>
        </p:nvSpPr>
        <p:spPr>
          <a:xfrm>
            <a:off x="1028700" y="1914818"/>
            <a:ext cx="10527757"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900"/>
              </a:lnSpc>
              <a:defRPr b="1" sz="2700">
                <a:solidFill>
                  <a:srgbClr val="0F4662"/>
                </a:solidFill>
                <a:latin typeface="Quicksand Bold"/>
                <a:ea typeface="Quicksand Bold"/>
                <a:cs typeface="Quicksand Bold"/>
                <a:sym typeface="Quicksand Bold"/>
              </a:defRPr>
            </a:lvl1pPr>
          </a:lstStyle>
          <a:p>
            <a:pPr/>
            <a:r>
              <a:t>Data Collection:</a:t>
            </a:r>
          </a:p>
        </p:txBody>
      </p:sp>
      <p:pic>
        <p:nvPicPr>
          <p:cNvPr id="165" name="unknown.png" descr="unknown.png"/>
          <p:cNvPicPr>
            <a:picLocks noChangeAspect="1"/>
          </p:cNvPicPr>
          <p:nvPr/>
        </p:nvPicPr>
        <p:blipFill>
          <a:blip r:embed="rId3">
            <a:extLst/>
          </a:blip>
          <a:stretch>
            <a:fillRect/>
          </a:stretch>
        </p:blipFill>
        <p:spPr>
          <a:xfrm>
            <a:off x="708605" y="2571081"/>
            <a:ext cx="4088632" cy="1720354"/>
          </a:xfrm>
          <a:prstGeom prst="rect">
            <a:avLst/>
          </a:prstGeom>
          <a:ln w="12700">
            <a:miter lim="400000"/>
          </a:ln>
        </p:spPr>
      </p:pic>
      <p:pic>
        <p:nvPicPr>
          <p:cNvPr id="166" name="unknown.png" descr="unknown.png"/>
          <p:cNvPicPr>
            <a:picLocks noChangeAspect="1"/>
          </p:cNvPicPr>
          <p:nvPr/>
        </p:nvPicPr>
        <p:blipFill>
          <a:blip r:embed="rId4">
            <a:extLst/>
          </a:blip>
          <a:stretch>
            <a:fillRect/>
          </a:stretch>
        </p:blipFill>
        <p:spPr>
          <a:xfrm>
            <a:off x="6582612" y="2616780"/>
            <a:ext cx="4088632" cy="1720353"/>
          </a:xfrm>
          <a:prstGeom prst="rect">
            <a:avLst/>
          </a:prstGeom>
          <a:ln w="12700">
            <a:miter lim="400000"/>
          </a:ln>
        </p:spPr>
      </p:pic>
      <p:pic>
        <p:nvPicPr>
          <p:cNvPr id="167" name="unknown.png" descr="unknown.png"/>
          <p:cNvPicPr>
            <a:picLocks noChangeAspect="1"/>
          </p:cNvPicPr>
          <p:nvPr/>
        </p:nvPicPr>
        <p:blipFill>
          <a:blip r:embed="rId5">
            <a:extLst/>
          </a:blip>
          <a:stretch>
            <a:fillRect/>
          </a:stretch>
        </p:blipFill>
        <p:spPr>
          <a:xfrm>
            <a:off x="719842" y="4795232"/>
            <a:ext cx="4088634" cy="1720355"/>
          </a:xfrm>
          <a:prstGeom prst="rect">
            <a:avLst/>
          </a:prstGeom>
          <a:ln w="12700">
            <a:miter lim="400000"/>
          </a:ln>
        </p:spPr>
      </p:pic>
      <p:pic>
        <p:nvPicPr>
          <p:cNvPr id="168" name="unknown.png" descr="unknown.png"/>
          <p:cNvPicPr>
            <a:picLocks noChangeAspect="1"/>
          </p:cNvPicPr>
          <p:nvPr/>
        </p:nvPicPr>
        <p:blipFill>
          <a:blip r:embed="rId6">
            <a:extLst/>
          </a:blip>
          <a:stretch>
            <a:fillRect/>
          </a:stretch>
        </p:blipFill>
        <p:spPr>
          <a:xfrm>
            <a:off x="684549" y="7019383"/>
            <a:ext cx="4088633" cy="1720355"/>
          </a:xfrm>
          <a:prstGeom prst="rect">
            <a:avLst/>
          </a:prstGeom>
          <a:ln w="12700">
            <a:miter lim="400000"/>
          </a:ln>
        </p:spPr>
      </p:pic>
      <p:pic>
        <p:nvPicPr>
          <p:cNvPr id="169" name="unknown.png" descr="unknown.png"/>
          <p:cNvPicPr>
            <a:picLocks noChangeAspect="1"/>
          </p:cNvPicPr>
          <p:nvPr/>
        </p:nvPicPr>
        <p:blipFill>
          <a:blip r:embed="rId7">
            <a:extLst/>
          </a:blip>
          <a:stretch>
            <a:fillRect/>
          </a:stretch>
        </p:blipFill>
        <p:spPr>
          <a:xfrm>
            <a:off x="6557281" y="7019383"/>
            <a:ext cx="4344750" cy="1828120"/>
          </a:xfrm>
          <a:prstGeom prst="rect">
            <a:avLst/>
          </a:prstGeom>
          <a:ln w="12700">
            <a:miter lim="400000"/>
          </a:ln>
        </p:spPr>
      </p:pic>
      <p:pic>
        <p:nvPicPr>
          <p:cNvPr id="170" name="unknown.png" descr="unknown.png"/>
          <p:cNvPicPr>
            <a:picLocks noChangeAspect="1"/>
          </p:cNvPicPr>
          <p:nvPr/>
        </p:nvPicPr>
        <p:blipFill>
          <a:blip r:embed="rId8">
            <a:extLst/>
          </a:blip>
          <a:stretch>
            <a:fillRect/>
          </a:stretch>
        </p:blipFill>
        <p:spPr>
          <a:xfrm>
            <a:off x="6557281" y="4741348"/>
            <a:ext cx="4344750" cy="182812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pic>
        <p:nvPicPr>
          <p:cNvPr id="172" name="Picture 2" descr="Picture 2"/>
          <p:cNvPicPr>
            <a:picLocks noChangeAspect="1"/>
          </p:cNvPicPr>
          <p:nvPr/>
        </p:nvPicPr>
        <p:blipFill>
          <a:blip r:embed="rId2">
            <a:extLst/>
          </a:blip>
          <a:stretch>
            <a:fillRect/>
          </a:stretch>
        </p:blipFill>
        <p:spPr>
          <a:xfrm>
            <a:off x="8396" y="1028659"/>
            <a:ext cx="11844964" cy="9216722"/>
          </a:xfrm>
          <a:prstGeom prst="rect">
            <a:avLst/>
          </a:prstGeom>
          <a:ln w="12700">
            <a:miter lim="400000"/>
          </a:ln>
        </p:spPr>
      </p:pic>
      <p:sp>
        <p:nvSpPr>
          <p:cNvPr id="173" name="Freeform 4"/>
          <p:cNvSpPr/>
          <p:nvPr/>
        </p:nvSpPr>
        <p:spPr>
          <a:xfrm>
            <a:off x="11355291" y="6038650"/>
            <a:ext cx="810925" cy="810925"/>
          </a:xfrm>
          <a:prstGeom prst="ellipse">
            <a:avLst/>
          </a:prstGeom>
          <a:solidFill>
            <a:srgbClr val="7994A0"/>
          </a:solidFill>
          <a:ln w="12700">
            <a:miter lim="400000"/>
          </a:ln>
        </p:spPr>
        <p:txBody>
          <a:bodyPr lIns="45718" tIns="45718" rIns="45718" bIns="45718"/>
          <a:lstStyle/>
          <a:p>
            <a:pPr>
              <a:defRPr>
                <a:latin typeface="+mn-lt"/>
                <a:ea typeface="+mn-ea"/>
                <a:cs typeface="+mn-cs"/>
                <a:sym typeface="Calibri"/>
              </a:defRPr>
            </a:pPr>
          </a:p>
        </p:txBody>
      </p:sp>
      <p:sp>
        <p:nvSpPr>
          <p:cNvPr id="174" name="TextBox 6"/>
          <p:cNvSpPr txBox="1"/>
          <p:nvPr/>
        </p:nvSpPr>
        <p:spPr>
          <a:xfrm>
            <a:off x="1028698" y="599708"/>
            <a:ext cx="11537529" cy="1088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6300">
                <a:solidFill>
                  <a:srgbClr val="0F4662"/>
                </a:solidFill>
                <a:latin typeface="Cormorant Garamond Bold Italics"/>
                <a:ea typeface="Cormorant Garamond Bold Italics"/>
                <a:cs typeface="Cormorant Garamond Bold Italics"/>
                <a:sym typeface="Cormorant Garamond Bold Italics"/>
              </a:defRPr>
            </a:lvl1pPr>
          </a:lstStyle>
          <a:p>
            <a:pPr/>
            <a:r>
              <a:t>Data Analysis</a:t>
            </a:r>
          </a:p>
        </p:txBody>
      </p:sp>
      <p:sp>
        <p:nvSpPr>
          <p:cNvPr id="175" name="TextBox 7"/>
          <p:cNvSpPr txBox="1"/>
          <p:nvPr/>
        </p:nvSpPr>
        <p:spPr>
          <a:xfrm>
            <a:off x="11355291" y="1891914"/>
            <a:ext cx="5904011" cy="2508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2400">
                <a:solidFill>
                  <a:srgbClr val="0F4662"/>
                </a:solidFill>
                <a:latin typeface="Quicksand"/>
                <a:ea typeface="Quicksand"/>
                <a:cs typeface="Quicksand"/>
                <a:sym typeface="Quicksand"/>
              </a:defRPr>
            </a:lvl1pPr>
          </a:lstStyle>
          <a:p>
            <a:pPr/>
            <a:r>
              <a:t>The cultural landscape of organizations demonstrates concerning patterns in gender-based discrimination and inclusivity. Reporting mechanisms for discrimination incidents, </a:t>
            </a:r>
          </a:p>
        </p:txBody>
      </p:sp>
      <p:sp>
        <p:nvSpPr>
          <p:cNvPr id="176" name="Freeform 9"/>
          <p:cNvSpPr/>
          <p:nvPr/>
        </p:nvSpPr>
        <p:spPr>
          <a:xfrm>
            <a:off x="11355291" y="7243012"/>
            <a:ext cx="810925" cy="810925"/>
          </a:xfrm>
          <a:prstGeom prst="ellipse">
            <a:avLst/>
          </a:prstGeom>
          <a:solidFill>
            <a:srgbClr val="A9BECB"/>
          </a:solidFill>
          <a:ln w="12700">
            <a:miter lim="400000"/>
          </a:ln>
        </p:spPr>
        <p:txBody>
          <a:bodyPr lIns="45718" tIns="45718" rIns="45718" bIns="45718"/>
          <a:lstStyle/>
          <a:p>
            <a:pPr>
              <a:defRPr>
                <a:latin typeface="+mn-lt"/>
                <a:ea typeface="+mn-ea"/>
                <a:cs typeface="+mn-cs"/>
                <a:sym typeface="Calibri"/>
              </a:defRPr>
            </a:pPr>
          </a:p>
        </p:txBody>
      </p:sp>
      <p:sp>
        <p:nvSpPr>
          <p:cNvPr id="177" name="Freeform 12"/>
          <p:cNvSpPr/>
          <p:nvPr/>
        </p:nvSpPr>
        <p:spPr>
          <a:xfrm>
            <a:off x="11355291" y="8447375"/>
            <a:ext cx="810925" cy="810925"/>
          </a:xfrm>
          <a:prstGeom prst="ellipse">
            <a:avLst/>
          </a:prstGeom>
          <a:solidFill>
            <a:srgbClr val="A9BECB"/>
          </a:solidFill>
          <a:ln w="12700">
            <a:miter lim="400000"/>
          </a:ln>
        </p:spPr>
        <p:txBody>
          <a:bodyPr lIns="45718" tIns="45718" rIns="45718" bIns="45718"/>
          <a:lstStyle/>
          <a:p>
            <a:pPr>
              <a:defRPr>
                <a:latin typeface="+mn-lt"/>
                <a:ea typeface="+mn-ea"/>
                <a:cs typeface="+mn-cs"/>
                <a:sym typeface="Calibri"/>
              </a:defRPr>
            </a:pPr>
          </a:p>
        </p:txBody>
      </p:sp>
      <p:sp>
        <p:nvSpPr>
          <p:cNvPr id="178" name="TextBox 14"/>
          <p:cNvSpPr txBox="1"/>
          <p:nvPr/>
        </p:nvSpPr>
        <p:spPr>
          <a:xfrm>
            <a:off x="12566225" y="6207890"/>
            <a:ext cx="4693077" cy="4053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sz="2400">
                <a:solidFill>
                  <a:srgbClr val="0F4662"/>
                </a:solidFill>
                <a:latin typeface="Quicksand"/>
                <a:ea typeface="Quicksand"/>
                <a:cs typeface="Quicksand"/>
                <a:sym typeface="Quicksand"/>
              </a:defRPr>
            </a:lvl1pPr>
          </a:lstStyle>
          <a:p>
            <a:pPr/>
            <a:r>
              <a:t>Workplace Discrimination</a:t>
            </a:r>
          </a:p>
        </p:txBody>
      </p:sp>
      <p:sp>
        <p:nvSpPr>
          <p:cNvPr id="179" name="TextBox 15"/>
          <p:cNvSpPr txBox="1"/>
          <p:nvPr/>
        </p:nvSpPr>
        <p:spPr>
          <a:xfrm>
            <a:off x="12566225" y="7412255"/>
            <a:ext cx="4693077" cy="4053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sz="2400">
                <a:solidFill>
                  <a:srgbClr val="0F4662"/>
                </a:solidFill>
                <a:latin typeface="Quicksand"/>
                <a:ea typeface="Quicksand"/>
                <a:cs typeface="Quicksand"/>
                <a:sym typeface="Quicksand"/>
              </a:defRPr>
            </a:lvl1pPr>
          </a:lstStyle>
          <a:p>
            <a:pPr/>
            <a:r>
              <a:t>Leadership Career </a:t>
            </a:r>
          </a:p>
        </p:txBody>
      </p:sp>
      <p:sp>
        <p:nvSpPr>
          <p:cNvPr id="180" name="TextBox 16"/>
          <p:cNvSpPr txBox="1"/>
          <p:nvPr/>
        </p:nvSpPr>
        <p:spPr>
          <a:xfrm>
            <a:off x="12566225" y="8616619"/>
            <a:ext cx="4693077" cy="4053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sz="2400">
                <a:solidFill>
                  <a:srgbClr val="0F4662"/>
                </a:solidFill>
                <a:latin typeface="Quicksand"/>
                <a:ea typeface="Quicksand"/>
                <a:cs typeface="Quicksand"/>
                <a:sym typeface="Quicksand"/>
              </a:defRPr>
            </a:lvl1pPr>
          </a:lstStyle>
          <a:p>
            <a:pPr/>
            <a:r>
              <a:t>Workplace Discrimination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8F8"/>
        </a:solidFill>
      </p:bgPr>
    </p:bg>
    <p:spTree>
      <p:nvGrpSpPr>
        <p:cNvPr id="1" name=""/>
        <p:cNvGrpSpPr/>
        <p:nvPr/>
      </p:nvGrpSpPr>
      <p:grpSpPr>
        <a:xfrm>
          <a:off x="0" y="0"/>
          <a:ext cx="0" cy="0"/>
          <a:chOff x="0" y="0"/>
          <a:chExt cx="0" cy="0"/>
        </a:xfrm>
      </p:grpSpPr>
      <p:sp>
        <p:nvSpPr>
          <p:cNvPr id="182" name="TextBox 2"/>
          <p:cNvSpPr txBox="1"/>
          <p:nvPr/>
        </p:nvSpPr>
        <p:spPr>
          <a:xfrm>
            <a:off x="1028699" y="599708"/>
            <a:ext cx="11534824" cy="1088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900"/>
              </a:lnSpc>
              <a:defRPr b="1" i="1" sz="6300">
                <a:solidFill>
                  <a:srgbClr val="0F4662"/>
                </a:solidFill>
                <a:latin typeface="Cormorant Garamond Bold Italics"/>
                <a:ea typeface="Cormorant Garamond Bold Italics"/>
                <a:cs typeface="Cormorant Garamond Bold Italics"/>
                <a:sym typeface="Cormorant Garamond Bold Italics"/>
              </a:defRPr>
            </a:lvl1pPr>
          </a:lstStyle>
          <a:p>
            <a:pPr/>
            <a:r>
              <a:t>Conclusion</a:t>
            </a:r>
          </a:p>
        </p:txBody>
      </p:sp>
      <p:sp>
        <p:nvSpPr>
          <p:cNvPr id="183" name="TextBox 3"/>
          <p:cNvSpPr txBox="1"/>
          <p:nvPr/>
        </p:nvSpPr>
        <p:spPr>
          <a:xfrm>
            <a:off x="3816255" y="3779315"/>
            <a:ext cx="10655489" cy="30164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000"/>
              </a:lnSpc>
              <a:defRPr sz="2400">
                <a:solidFill>
                  <a:srgbClr val="0F4662"/>
                </a:solidFill>
                <a:latin typeface="Quicksand"/>
                <a:ea typeface="Quicksand"/>
                <a:cs typeface="Quicksand"/>
                <a:sym typeface="Quicksand"/>
              </a:defRPr>
            </a:lvl1pPr>
          </a:lstStyle>
          <a:p>
            <a:pPr/>
            <a:r>
              <a:t>Sustainable Development Goal 5 (SDG 5) aims to achieve gender equality and empower all women and girls. It focuses on ending discrimination, violence, and harmful practices against women, ensuring equal rights to economic resources, and promoting their full participation in leadership and decision-making. Gender equality is essential for sustainable development and is linked to various other SDGs.</a:t>
            </a:r>
          </a:p>
        </p:txBody>
      </p:sp>
      <p:sp>
        <p:nvSpPr>
          <p:cNvPr id="184" name="AutoShape 4"/>
          <p:cNvSpPr/>
          <p:nvPr/>
        </p:nvSpPr>
        <p:spPr>
          <a:xfrm>
            <a:off x="5897879" y="3568974"/>
            <a:ext cx="6492243" cy="1"/>
          </a:xfrm>
          <a:prstGeom prst="line">
            <a:avLst/>
          </a:prstGeom>
          <a:ln w="76200">
            <a:solidFill>
              <a:srgbClr val="0F4662"/>
            </a:solidFill>
          </a:ln>
        </p:spPr>
        <p:txBody>
          <a:bodyPr lIns="45718" tIns="45718" rIns="45718" bIns="45718"/>
          <a:lstStyle/>
          <a:p>
            <a:pPr/>
          </a:p>
        </p:txBody>
      </p:sp>
      <p:sp>
        <p:nvSpPr>
          <p:cNvPr id="185" name="AutoShape 5"/>
          <p:cNvSpPr/>
          <p:nvPr/>
        </p:nvSpPr>
        <p:spPr>
          <a:xfrm>
            <a:off x="5897879" y="7171008"/>
            <a:ext cx="6492243" cy="1"/>
          </a:xfrm>
          <a:prstGeom prst="line">
            <a:avLst/>
          </a:prstGeom>
          <a:ln w="76200">
            <a:solidFill>
              <a:srgbClr val="0F4662"/>
            </a:solidFill>
          </a:ln>
        </p:spPr>
        <p:txBody>
          <a:bodyPr lIns="45718" tIns="45718" rIns="45718" bIns="45718"/>
          <a:lstStyle/>
          <a:p>
            <a:pPr/>
          </a:p>
        </p:txBody>
      </p:sp>
      <p:sp>
        <p:nvSpPr>
          <p:cNvPr id="186" name="Freeform 6"/>
          <p:cNvSpPr/>
          <p:nvPr/>
        </p:nvSpPr>
        <p:spPr>
          <a:xfrm>
            <a:off x="8304000" y="2470555"/>
            <a:ext cx="1680000" cy="249901"/>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
        <p:nvSpPr>
          <p:cNvPr id="187" name="Freeform 7"/>
          <p:cNvSpPr/>
          <p:nvPr/>
        </p:nvSpPr>
        <p:spPr>
          <a:xfrm>
            <a:off x="8304000" y="8019526"/>
            <a:ext cx="1680000" cy="249902"/>
          </a:xfrm>
          <a:prstGeom prst="rect">
            <a:avLst/>
          </a:prstGeom>
          <a:blipFill>
            <a:blip r:embed="rId2"/>
            <a:stretch>
              <a:fillRect/>
            </a:stretch>
          </a:blipFill>
          <a:ln w="12700">
            <a:miter lim="400000"/>
          </a:ln>
        </p:spPr>
        <p:txBody>
          <a:bodyPr lIns="45718" tIns="45718" rIns="45718" bIns="45718"/>
          <a:lstStyle/>
          <a:p>
            <a:pPr>
              <a:defRPr>
                <a:latin typeface="+mn-lt"/>
                <a:ea typeface="+mn-ea"/>
                <a:cs typeface="+mn-cs"/>
                <a:sym typeface="Calibri"/>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