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6D2E7-9A41-4619-8BED-91A7FEB786FC}" v="15" dt="2024-12-29T12:31:29.308"/>
    <p1510:client id="{F6AD00CC-94A0-49F2-ADDF-2332BBAADAF5}" v="900" dt="2024-12-29T12:14:19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86424" autoAdjust="0"/>
  </p:normalViewPr>
  <p:slideViewPr>
    <p:cSldViewPr snapToGrid="0">
      <p:cViewPr varScale="1">
        <p:scale>
          <a:sx n="71" d="100"/>
          <a:sy n="71" d="100"/>
        </p:scale>
        <p:origin x="141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4A49-7079-480A-A2ED-8927CBA3290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48D49-685D-4603-B5CA-0A9F8EF7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2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48D49-685D-4603-B5CA-0A9F8EF74C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15607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0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4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3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28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8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83661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19735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03022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81442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0806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43650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22047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08308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40716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36904"/>
      </p:ext>
    </p:extLst>
  </p:cSld>
  <p:clrMapOvr>
    <a:masterClrMapping/>
  </p:clrMapOvr>
  <p:transition spd="med">
    <p:pull/>
    <p:sndAc>
      <p:stSnd>
        <p:snd r:embed="rId1" name="breez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BC7086-74A7-4F84-B20A-CC5B4D2319A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DB1BDE7-3B99-465D-A740-A539F34A0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97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</p:sldLayoutIdLst>
  <p:transition spd="med">
    <p:pull/>
    <p:sndAc>
      <p:stSnd>
        <p:snd r:embed="rId19" name="breeze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Another_Airplane!_(4676723312).jpg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B087-67F7-51A1-C939-05CF3140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054" y="75788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C00000"/>
                </a:solidFill>
                <a:highlight>
                  <a:srgbClr val="FFFF00"/>
                </a:highlight>
              </a:rPr>
              <a:t>Online </a:t>
            </a:r>
            <a:r>
              <a:rPr lang="en-US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Aeroplane</a:t>
            </a:r>
            <a:r>
              <a:rPr lang="en-US" b="1" i="1" dirty="0">
                <a:solidFill>
                  <a:srgbClr val="C00000"/>
                </a:solidFill>
                <a:highlight>
                  <a:srgbClr val="FFFF00"/>
                </a:highlight>
              </a:rPr>
              <a:t> BOOKING  system</a:t>
            </a:r>
            <a:endParaRPr lang="en-IN" b="1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6B60F-567A-FA0C-B8C4-54B45A75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435" y="4198837"/>
            <a:ext cx="4757195" cy="1655762"/>
          </a:xfrm>
          <a:effectLst>
            <a:reflection endPos="65000" dist="50800" dir="5400000" sy="-100000" algn="bl" rotWithShape="0"/>
          </a:effectLst>
        </p:spPr>
        <p:txBody>
          <a:bodyPr>
            <a:normAutofit fontScale="25000" lnSpcReduction="20000"/>
          </a:bodyPr>
          <a:lstStyle/>
          <a:p>
            <a:r>
              <a:rPr lang="en-US" sz="6400" dirty="0" err="1">
                <a:latin typeface="Algerian" panose="04020705040A02060702" pitchFamily="82" charset="0"/>
              </a:rPr>
              <a:t>Raghuraj</a:t>
            </a:r>
            <a:r>
              <a:rPr lang="en-US" sz="6400" dirty="0">
                <a:latin typeface="Algerian" panose="04020705040A02060702" pitchFamily="82" charset="0"/>
              </a:rPr>
              <a:t> Pratap Singh----23SCSE1180562</a:t>
            </a:r>
          </a:p>
          <a:p>
            <a:r>
              <a:rPr lang="en-US" sz="6400" dirty="0">
                <a:latin typeface="Algerian" panose="04020705040A02060702" pitchFamily="82" charset="0"/>
              </a:rPr>
              <a:t>Mukund rai---</a:t>
            </a:r>
          </a:p>
          <a:p>
            <a:pPr marL="808038" indent="-808038"/>
            <a:r>
              <a:rPr lang="en-US" sz="6400" dirty="0">
                <a:latin typeface="Algerian" panose="04020705040A02060702" pitchFamily="82" charset="0"/>
              </a:rPr>
              <a:t>Atul Kumar Dubey----</a:t>
            </a:r>
          </a:p>
          <a:p>
            <a:pPr marL="808038" indent="-808038"/>
            <a:r>
              <a:rPr lang="en-US" sz="6400" dirty="0">
                <a:latin typeface="Algerian" panose="04020705040A02060702" pitchFamily="82" charset="0"/>
              </a:rPr>
              <a:t>Prakhar Pratap Singh-----</a:t>
            </a:r>
          </a:p>
          <a:p>
            <a:pPr marL="808038" indent="-808038"/>
            <a:r>
              <a:rPr lang="en-US" sz="6400" dirty="0">
                <a:latin typeface="Algerian" panose="04020705040A02060702" pitchFamily="82" charset="0"/>
              </a:rPr>
              <a:t>    </a:t>
            </a:r>
          </a:p>
          <a:p>
            <a:pPr marL="808038" indent="-808038"/>
            <a:r>
              <a:rPr lang="en-US" dirty="0"/>
              <a:t>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1F7A9-8281-F2F0-3DCE-7118B430E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777" y="3088179"/>
            <a:ext cx="4969434" cy="2907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AFFAB-C317-9007-A828-67AD6107B7EB}"/>
              </a:ext>
            </a:extLst>
          </p:cNvPr>
          <p:cNvSpPr txBox="1"/>
          <p:nvPr/>
        </p:nvSpPr>
        <p:spPr>
          <a:xfrm>
            <a:off x="0" y="685694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commons.wikimedia.org/wiki/File:Another_Airplane!_(4676723312)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91696018"/>
      </p:ext>
    </p:extLst>
  </p:cSld>
  <p:clrMapOvr>
    <a:masterClrMapping/>
  </p:clrMapOvr>
  <p:transition spd="med">
    <p:pull/>
    <p:sndAc>
      <p:stSnd>
        <p:snd r:embed="rId3" name="breez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B4EA-2773-CA9A-6F4A-B9CF12A0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D7B5-D9FC-8570-46C3-644E5A8F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font-size: 24px;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: #333;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input, select, button {</a:t>
            </a:r>
          </a:p>
          <a:p>
            <a:r>
              <a:rPr lang="en-IN" dirty="0"/>
              <a:t>            width: 100%;</a:t>
            </a:r>
          </a:p>
          <a:p>
            <a:r>
              <a:rPr lang="en-IN" dirty="0"/>
              <a:t>            margin: 10px 0;</a:t>
            </a:r>
          </a:p>
          <a:p>
            <a:r>
              <a:rPr lang="en-IN" dirty="0"/>
              <a:t>            padding: 10px;</a:t>
            </a:r>
          </a:p>
          <a:p>
            <a:r>
              <a:rPr lang="en-IN" dirty="0"/>
              <a:t>            font-size: 16px;</a:t>
            </a:r>
          </a:p>
          <a:p>
            <a:r>
              <a:rPr lang="en-IN" dirty="0"/>
              <a:t>            border: 1px solid #ccc;</a:t>
            </a:r>
          </a:p>
          <a:p>
            <a:r>
              <a:rPr lang="en-IN" dirty="0"/>
              <a:t>            border-radius: 5px;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button {</a:t>
            </a:r>
          </a:p>
          <a:p>
            <a:r>
              <a:rPr lang="en-IN" dirty="0"/>
              <a:t>            background: #007bff;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          border: none;</a:t>
            </a:r>
          </a:p>
          <a:p>
            <a:r>
              <a:rPr lang="en-IN" dirty="0"/>
              <a:t>            cursor: pointer;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button:hover</a:t>
            </a:r>
            <a:r>
              <a:rPr lang="en-IN" dirty="0"/>
              <a:t> {</a:t>
            </a:r>
          </a:p>
          <a:p>
            <a:r>
              <a:rPr lang="en-IN" dirty="0"/>
              <a:t>            background: #0056b3;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.hidden {</a:t>
            </a:r>
          </a:p>
          <a:p>
            <a:r>
              <a:rPr lang="en-IN" dirty="0"/>
              <a:t>            display: none;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062491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9705-7F74-2632-51C2-62820EE5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3438-D569-8384-FFFF-0FE4D7F9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    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&lt;div class="container"&gt;</a:t>
            </a:r>
          </a:p>
          <a:p>
            <a:r>
              <a:rPr lang="en-IN" dirty="0"/>
              <a:t>        &lt;h1&gt;Airplane Booking&lt;/h1&gt;</a:t>
            </a:r>
          </a:p>
          <a:p>
            <a:r>
              <a:rPr lang="en-IN" dirty="0"/>
              <a:t>        &lt;div id="login-section"&gt;</a:t>
            </a:r>
          </a:p>
          <a:p>
            <a:r>
              <a:rPr lang="en-IN" dirty="0"/>
              <a:t>            &lt;h2&gt;Login&lt;/h2&gt;</a:t>
            </a:r>
          </a:p>
          <a:p>
            <a:r>
              <a:rPr lang="en-IN" dirty="0"/>
              <a:t>            &lt;input id="email" type="email" placeholder="Email"&gt;</a:t>
            </a:r>
          </a:p>
          <a:p>
            <a:r>
              <a:rPr lang="en-IN" dirty="0"/>
              <a:t>            &lt;input id="password" type="password" placeholder="Password"&gt;</a:t>
            </a:r>
          </a:p>
          <a:p>
            <a:r>
              <a:rPr lang="en-IN" dirty="0"/>
              <a:t>            &lt;button onclick="login()"&gt;Login&lt;/button&gt;</a:t>
            </a:r>
          </a:p>
          <a:p>
            <a:r>
              <a:rPr lang="en-IN" dirty="0"/>
              <a:t>        &lt;/div&gt;</a:t>
            </a:r>
          </a:p>
          <a:p>
            <a:r>
              <a:rPr lang="en-IN" dirty="0"/>
              <a:t>        &lt;div id="booking-section" class="hidden"&gt;</a:t>
            </a:r>
          </a:p>
          <a:p>
            <a:r>
              <a:rPr lang="en-IN" dirty="0"/>
              <a:t>            &lt;h2&gt;Book a Flight&lt;/h2&gt;</a:t>
            </a:r>
          </a:p>
          <a:p>
            <a:r>
              <a:rPr lang="en-IN" dirty="0"/>
              <a:t>            &lt;input id="destination" type="text" placeholder="Destination"&gt;</a:t>
            </a:r>
          </a:p>
          <a:p>
            <a:r>
              <a:rPr lang="en-IN" dirty="0"/>
              <a:t>            &lt;input id="date" type="date"&gt;</a:t>
            </a:r>
          </a:p>
          <a:p>
            <a:r>
              <a:rPr lang="en-IN" dirty="0"/>
              <a:t>            &lt;select id="class"&gt;</a:t>
            </a:r>
          </a:p>
          <a:p>
            <a:r>
              <a:rPr lang="en-IN" dirty="0"/>
              <a:t>                &lt;option value="economy"&gt;Economy&lt;/option&gt;</a:t>
            </a:r>
          </a:p>
          <a:p>
            <a:r>
              <a:rPr lang="en-IN" dirty="0"/>
              <a:t>                &lt;option value="business"&gt;Business&lt;/option&gt;</a:t>
            </a:r>
          </a:p>
          <a:p>
            <a:r>
              <a:rPr lang="en-IN" dirty="0"/>
              <a:t>                &lt;option value="first"&gt;First Class&lt;/option&gt;</a:t>
            </a:r>
          </a:p>
          <a:p>
            <a:r>
              <a:rPr lang="en-IN" dirty="0"/>
              <a:t>            &lt;/select&gt;</a:t>
            </a:r>
          </a:p>
          <a:p>
            <a:r>
              <a:rPr lang="en-IN" dirty="0"/>
              <a:t>            &lt;h3&gt;Payment Details&lt;/h3&gt;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02387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C1AD-8FB0-9AD6-56A3-0B44E005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2DA2-00B6-EC6D-B0FA-44D2B382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&lt;input id="card-name" type="text" placeholder="Card Name"&gt;</a:t>
            </a:r>
          </a:p>
          <a:p>
            <a:r>
              <a:rPr lang="en-IN" dirty="0"/>
              <a:t>            &lt;input id="card-number" type="text" placeholder="Card Number"&gt;</a:t>
            </a:r>
          </a:p>
          <a:p>
            <a:r>
              <a:rPr lang="en-IN" dirty="0"/>
              <a:t>            &lt;input id="expiry" type="text" placeholder="Expiry (MM/YY)"&gt;</a:t>
            </a:r>
          </a:p>
          <a:p>
            <a:r>
              <a:rPr lang="en-IN" dirty="0"/>
              <a:t>            &lt;input id="</a:t>
            </a:r>
            <a:r>
              <a:rPr lang="en-IN" dirty="0" err="1"/>
              <a:t>cvv</a:t>
            </a:r>
            <a:r>
              <a:rPr lang="en-IN" dirty="0"/>
              <a:t>" type="text" placeholder="CVV"&gt;</a:t>
            </a:r>
          </a:p>
          <a:p>
            <a:r>
              <a:rPr lang="en-IN" dirty="0"/>
              <a:t>            &lt;button onclick="book()"&gt;Book &amp; Pay&lt;/button&gt;</a:t>
            </a:r>
          </a:p>
          <a:p>
            <a:r>
              <a:rPr lang="en-IN" dirty="0"/>
              <a:t>        &lt;/div&gt;</a:t>
            </a:r>
          </a:p>
          <a:p>
            <a:r>
              <a:rPr lang="en-IN" dirty="0"/>
              <a:t>    &lt;/div&gt;</a:t>
            </a:r>
          </a:p>
          <a:p>
            <a:endParaRPr lang="en-IN" dirty="0"/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validUser</a:t>
            </a:r>
            <a:r>
              <a:rPr lang="en-IN" dirty="0"/>
              <a:t> = { email: “raghuraj@234.com", password: "password123" };</a:t>
            </a:r>
          </a:p>
          <a:p>
            <a:r>
              <a:rPr lang="en-IN" dirty="0"/>
              <a:t>        function login() {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email = </a:t>
            </a:r>
            <a:r>
              <a:rPr lang="en-IN" dirty="0" err="1"/>
              <a:t>document.getElementById</a:t>
            </a:r>
            <a:r>
              <a:rPr lang="en-IN" dirty="0"/>
              <a:t>("email").value;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password = </a:t>
            </a:r>
            <a:r>
              <a:rPr lang="en-IN" dirty="0" err="1"/>
              <a:t>document.getElementById</a:t>
            </a:r>
            <a:r>
              <a:rPr lang="en-IN" dirty="0"/>
              <a:t>("password").value;</a:t>
            </a:r>
          </a:p>
          <a:p>
            <a:r>
              <a:rPr lang="en-IN" dirty="0"/>
              <a:t>            if (email === </a:t>
            </a:r>
            <a:r>
              <a:rPr lang="en-IN" dirty="0" err="1"/>
              <a:t>validUser.email</a:t>
            </a:r>
            <a:r>
              <a:rPr lang="en-IN" dirty="0"/>
              <a:t> &amp;&amp; password === </a:t>
            </a:r>
            <a:r>
              <a:rPr lang="en-IN" dirty="0" err="1"/>
              <a:t>validUser.password</a:t>
            </a:r>
            <a:r>
              <a:rPr lang="en-IN" dirty="0"/>
              <a:t>) {</a:t>
            </a:r>
          </a:p>
          <a:p>
            <a:r>
              <a:rPr lang="en-IN" dirty="0"/>
              <a:t>                alert("Login Successful!");</a:t>
            </a:r>
          </a:p>
          <a:p>
            <a:r>
              <a:rPr lang="en-IN" dirty="0"/>
              <a:t>                </a:t>
            </a:r>
            <a:r>
              <a:rPr lang="en-IN" dirty="0" err="1"/>
              <a:t>document.getElementById</a:t>
            </a:r>
            <a:r>
              <a:rPr lang="en-IN" dirty="0"/>
              <a:t>("login-section").</a:t>
            </a:r>
            <a:r>
              <a:rPr lang="en-IN" dirty="0" err="1"/>
              <a:t>classList.add</a:t>
            </a:r>
            <a:r>
              <a:rPr lang="en-IN" dirty="0"/>
              <a:t>("hidden");</a:t>
            </a:r>
          </a:p>
          <a:p>
            <a:r>
              <a:rPr lang="en-IN" dirty="0"/>
              <a:t>                </a:t>
            </a:r>
            <a:r>
              <a:rPr lang="en-IN" dirty="0" err="1"/>
              <a:t>document.getElementById</a:t>
            </a:r>
            <a:r>
              <a:rPr lang="en-IN" dirty="0"/>
              <a:t>("booking-section").</a:t>
            </a:r>
            <a:r>
              <a:rPr lang="en-IN" dirty="0" err="1"/>
              <a:t>classList.remove</a:t>
            </a:r>
            <a:r>
              <a:rPr lang="en-IN" dirty="0"/>
              <a:t>("hidden");</a:t>
            </a:r>
          </a:p>
          <a:p>
            <a:r>
              <a:rPr lang="en-IN" dirty="0"/>
              <a:t>            } else {</a:t>
            </a:r>
          </a:p>
          <a:p>
            <a:r>
              <a:rPr lang="en-IN" dirty="0"/>
              <a:t>                alert("Invalid Credentials");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function book() 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929069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94C-5FE2-5F95-B778-371817EF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3B79-71AC-FA50-5725-6A8BEE5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 </a:t>
            </a:r>
            <a:r>
              <a:rPr lang="en-IN" dirty="0" err="1"/>
              <a:t>const</a:t>
            </a:r>
            <a:r>
              <a:rPr lang="en-IN" dirty="0"/>
              <a:t> destination = </a:t>
            </a:r>
            <a:r>
              <a:rPr lang="en-IN" dirty="0" err="1"/>
              <a:t>document.getElementById</a:t>
            </a:r>
            <a:r>
              <a:rPr lang="en-IN" dirty="0"/>
              <a:t>("destination").value;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date = </a:t>
            </a:r>
            <a:r>
              <a:rPr lang="en-IN" dirty="0" err="1"/>
              <a:t>document.getElementById</a:t>
            </a:r>
            <a:r>
              <a:rPr lang="en-IN" dirty="0"/>
              <a:t>("date").value;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flightClass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("class").value;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cardName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("card-name").value;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cardNumber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("card-number").value;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expiry = </a:t>
            </a:r>
            <a:r>
              <a:rPr lang="en-IN" dirty="0" err="1"/>
              <a:t>document.getElementById</a:t>
            </a:r>
            <a:r>
              <a:rPr lang="en-IN" dirty="0"/>
              <a:t>("expiry").value;</a:t>
            </a:r>
          </a:p>
          <a:p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cvv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cvv</a:t>
            </a:r>
            <a:r>
              <a:rPr lang="en-IN" dirty="0"/>
              <a:t>").value;</a:t>
            </a:r>
          </a:p>
          <a:p>
            <a:r>
              <a:rPr lang="en-IN" dirty="0"/>
              <a:t>            if (destination &amp;&amp; date &amp;&amp; </a:t>
            </a:r>
            <a:r>
              <a:rPr lang="en-IN" dirty="0" err="1"/>
              <a:t>flightClass</a:t>
            </a:r>
            <a:r>
              <a:rPr lang="en-IN" dirty="0"/>
              <a:t> &amp;&amp; </a:t>
            </a:r>
            <a:r>
              <a:rPr lang="en-IN" dirty="0" err="1"/>
              <a:t>cardName</a:t>
            </a:r>
            <a:r>
              <a:rPr lang="en-IN" dirty="0"/>
              <a:t> &amp;&amp; </a:t>
            </a:r>
            <a:r>
              <a:rPr lang="en-IN" dirty="0" err="1"/>
              <a:t>cardNumber</a:t>
            </a:r>
            <a:r>
              <a:rPr lang="en-IN" dirty="0"/>
              <a:t> &amp;&amp; expiry &amp;&amp; </a:t>
            </a:r>
            <a:r>
              <a:rPr lang="en-IN" dirty="0" err="1"/>
              <a:t>cvv</a:t>
            </a:r>
            <a:r>
              <a:rPr lang="en-IN" dirty="0"/>
              <a:t>) {</a:t>
            </a:r>
          </a:p>
          <a:p>
            <a:r>
              <a:rPr lang="en-IN" dirty="0"/>
              <a:t>                alert(`Flight booked successfully!\</a:t>
            </a:r>
            <a:r>
              <a:rPr lang="en-IN" dirty="0" err="1"/>
              <a:t>nDestination</a:t>
            </a:r>
            <a:r>
              <a:rPr lang="en-IN" dirty="0"/>
              <a:t>: ${destination}\</a:t>
            </a:r>
            <a:r>
              <a:rPr lang="en-IN" dirty="0" err="1"/>
              <a:t>nDate</a:t>
            </a:r>
            <a:r>
              <a:rPr lang="en-IN" dirty="0"/>
              <a:t>: ${date}\</a:t>
            </a:r>
            <a:r>
              <a:rPr lang="en-IN" dirty="0" err="1"/>
              <a:t>nClass</a:t>
            </a:r>
            <a:r>
              <a:rPr lang="en-IN" dirty="0"/>
              <a:t>: ${</a:t>
            </a:r>
            <a:r>
              <a:rPr lang="en-IN" dirty="0" err="1"/>
              <a:t>flightClass</a:t>
            </a:r>
            <a:r>
              <a:rPr lang="en-IN" dirty="0"/>
              <a:t>}\</a:t>
            </a:r>
            <a:r>
              <a:rPr lang="en-IN" dirty="0" err="1"/>
              <a:t>nPayment</a:t>
            </a:r>
            <a:r>
              <a:rPr lang="en-IN" dirty="0"/>
              <a:t> by: ${</a:t>
            </a:r>
            <a:r>
              <a:rPr lang="en-IN" dirty="0" err="1"/>
              <a:t>cardName</a:t>
            </a:r>
            <a:r>
              <a:rPr lang="en-IN" dirty="0"/>
              <a:t>}`);</a:t>
            </a:r>
          </a:p>
          <a:p>
            <a:r>
              <a:rPr lang="en-IN" dirty="0"/>
              <a:t>            } else {</a:t>
            </a:r>
          </a:p>
          <a:p>
            <a:r>
              <a:rPr lang="en-IN" dirty="0"/>
              <a:t>                alert("Please fill all fields.");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10949094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987-31F0-FD32-17CE-5205ECC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137BC-69AE-A9E8-34C8-4CC79BC75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" y="1909823"/>
            <a:ext cx="4677111" cy="2257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90D07-8832-136C-2122-0D4FCEE7D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81" y="191504"/>
            <a:ext cx="4537203" cy="237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1DDE0-61ED-47B6-C095-AA21FF421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77" y="3627642"/>
            <a:ext cx="532521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22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29B2-4D1C-7924-5C35-7A9D505C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0514F-4145-5985-7260-DE7AFF270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0" y="2452293"/>
            <a:ext cx="4189320" cy="2757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3245D-44CF-18D4-FC0C-4D397D1BE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68" y="4228733"/>
            <a:ext cx="5334744" cy="2629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96257-E9F9-9978-3A36-A16D3AE2D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28" y="92597"/>
            <a:ext cx="6810376" cy="40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8087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3397-7851-4735-C467-190E0016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CODE FOR FLIGHT BOOING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4B51-7026-2115-609E-E2759BD5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 class Flight {</a:t>
            </a:r>
          </a:p>
          <a:p>
            <a:r>
              <a:rPr lang="en-IN" dirty="0"/>
              <a:t>    private String </a:t>
            </a:r>
            <a:r>
              <a:rPr lang="en-IN" dirty="0" err="1"/>
              <a:t>flightNumber</a:t>
            </a:r>
            <a:r>
              <a:rPr lang="en-IN" dirty="0"/>
              <a:t>;</a:t>
            </a:r>
          </a:p>
          <a:p>
            <a:r>
              <a:rPr lang="en-IN" dirty="0"/>
              <a:t>    private String source;</a:t>
            </a:r>
          </a:p>
          <a:p>
            <a:r>
              <a:rPr lang="en-IN" dirty="0"/>
              <a:t>    private String destination;</a:t>
            </a:r>
          </a:p>
          <a:p>
            <a:r>
              <a:rPr lang="en-IN" dirty="0"/>
              <a:t>    private double price;</a:t>
            </a:r>
          </a:p>
          <a:p>
            <a:r>
              <a:rPr lang="en-IN" dirty="0"/>
              <a:t>    private int </a:t>
            </a:r>
            <a:r>
              <a:rPr lang="en-IN" dirty="0" err="1"/>
              <a:t>availableSeats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public Flight(String </a:t>
            </a:r>
            <a:r>
              <a:rPr lang="en-IN" dirty="0" err="1"/>
              <a:t>flightNumber</a:t>
            </a:r>
            <a:r>
              <a:rPr lang="en-IN" dirty="0"/>
              <a:t>, String source, String destination, double price, int </a:t>
            </a:r>
            <a:r>
              <a:rPr lang="en-IN" dirty="0" err="1"/>
              <a:t>availableSeats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this.flightNumber</a:t>
            </a:r>
            <a:r>
              <a:rPr lang="en-IN" dirty="0"/>
              <a:t> = </a:t>
            </a:r>
            <a:r>
              <a:rPr lang="en-IN" dirty="0" err="1"/>
              <a:t>flightNumber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this.source</a:t>
            </a:r>
            <a:r>
              <a:rPr lang="en-IN" dirty="0"/>
              <a:t> = source;</a:t>
            </a:r>
          </a:p>
          <a:p>
            <a:r>
              <a:rPr lang="en-IN" dirty="0"/>
              <a:t>        </a:t>
            </a:r>
            <a:r>
              <a:rPr lang="en-IN" dirty="0" err="1"/>
              <a:t>this.destination</a:t>
            </a:r>
            <a:r>
              <a:rPr lang="en-IN" dirty="0"/>
              <a:t> = destination;</a:t>
            </a:r>
          </a:p>
          <a:p>
            <a:r>
              <a:rPr lang="en-IN" dirty="0"/>
              <a:t>        </a:t>
            </a:r>
            <a:r>
              <a:rPr lang="en-IN" dirty="0" err="1"/>
              <a:t>this.price</a:t>
            </a:r>
            <a:r>
              <a:rPr lang="en-IN" dirty="0"/>
              <a:t> = price;</a:t>
            </a:r>
          </a:p>
          <a:p>
            <a:r>
              <a:rPr lang="en-IN" dirty="0"/>
              <a:t>        </a:t>
            </a:r>
            <a:r>
              <a:rPr lang="en-IN" dirty="0" err="1"/>
              <a:t>this.availableSeats</a:t>
            </a:r>
            <a:r>
              <a:rPr lang="en-IN" dirty="0"/>
              <a:t> = </a:t>
            </a:r>
            <a:r>
              <a:rPr lang="en-IN" dirty="0" err="1"/>
              <a:t>availableSeats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String </a:t>
            </a:r>
            <a:r>
              <a:rPr lang="en-IN" dirty="0" err="1"/>
              <a:t>getFlightNumber</a:t>
            </a:r>
            <a:r>
              <a:rPr lang="en-IN" dirty="0"/>
              <a:t>() {</a:t>
            </a:r>
          </a:p>
          <a:p>
            <a:r>
              <a:rPr lang="en-IN" dirty="0"/>
              <a:t>        return </a:t>
            </a:r>
            <a:r>
              <a:rPr lang="en-IN" dirty="0" err="1"/>
              <a:t>flightNumber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String </a:t>
            </a:r>
            <a:r>
              <a:rPr lang="en-IN" dirty="0" err="1"/>
              <a:t>getSource</a:t>
            </a:r>
            <a:r>
              <a:rPr lang="en-IN" dirty="0"/>
              <a:t>() {</a:t>
            </a:r>
          </a:p>
          <a:p>
            <a:r>
              <a:rPr lang="en-IN" dirty="0"/>
              <a:t>        return source;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067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5F52-6D9D-0848-95B5-76ED2EF9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CC88-93FF-6B0E-673F-DF9E7988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    public String </a:t>
            </a:r>
            <a:r>
              <a:rPr lang="en-IN" dirty="0" err="1"/>
              <a:t>getDestination</a:t>
            </a:r>
            <a:r>
              <a:rPr lang="en-IN" dirty="0"/>
              <a:t>() {</a:t>
            </a:r>
          </a:p>
          <a:p>
            <a:r>
              <a:rPr lang="en-IN" dirty="0"/>
              <a:t>        return destination;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double </a:t>
            </a:r>
            <a:r>
              <a:rPr lang="en-IN" dirty="0" err="1"/>
              <a:t>getPrice</a:t>
            </a:r>
            <a:r>
              <a:rPr lang="en-IN" dirty="0"/>
              <a:t>() {</a:t>
            </a:r>
          </a:p>
          <a:p>
            <a:r>
              <a:rPr lang="en-IN" dirty="0"/>
              <a:t>        return price;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int </a:t>
            </a:r>
            <a:r>
              <a:rPr lang="en-IN" dirty="0" err="1"/>
              <a:t>getAvailableSeats</a:t>
            </a:r>
            <a:r>
              <a:rPr lang="en-IN" dirty="0"/>
              <a:t>() {</a:t>
            </a:r>
          </a:p>
          <a:p>
            <a:r>
              <a:rPr lang="en-IN" dirty="0"/>
              <a:t>        return </a:t>
            </a:r>
            <a:r>
              <a:rPr lang="en-IN" dirty="0" err="1"/>
              <a:t>availableSeats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bookSeat</a:t>
            </a:r>
            <a:r>
              <a:rPr lang="en-IN" dirty="0"/>
              <a:t>() {</a:t>
            </a:r>
          </a:p>
          <a:p>
            <a:r>
              <a:rPr lang="en-IN" dirty="0"/>
              <a:t>        if (</a:t>
            </a:r>
            <a:r>
              <a:rPr lang="en-IN" dirty="0" err="1"/>
              <a:t>availableSeats</a:t>
            </a:r>
            <a:r>
              <a:rPr lang="en-IN" dirty="0"/>
              <a:t> &gt; 0) {</a:t>
            </a:r>
          </a:p>
          <a:p>
            <a:r>
              <a:rPr lang="en-IN" dirty="0"/>
              <a:t>            </a:t>
            </a:r>
            <a:r>
              <a:rPr lang="en-IN" dirty="0" err="1"/>
              <a:t>availableSeats</a:t>
            </a:r>
            <a:r>
              <a:rPr lang="en-IN" dirty="0"/>
              <a:t>--;</a:t>
            </a:r>
          </a:p>
          <a:p>
            <a:r>
              <a:rPr lang="en-IN" dirty="0"/>
              <a:t>            return true;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return false;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38533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1CC4-338C-55D8-0885-921EDF94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E2BD-531F-587E-B997-2DD369E5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Booking {</a:t>
            </a:r>
          </a:p>
          <a:p>
            <a:r>
              <a:rPr lang="en-IN" dirty="0"/>
              <a:t>    private String </a:t>
            </a:r>
            <a:r>
              <a:rPr lang="en-IN" dirty="0" err="1"/>
              <a:t>customerName</a:t>
            </a:r>
            <a:r>
              <a:rPr lang="en-IN" dirty="0"/>
              <a:t>;</a:t>
            </a:r>
          </a:p>
          <a:p>
            <a:r>
              <a:rPr lang="en-IN" dirty="0"/>
              <a:t>    private Flight </a:t>
            </a:r>
            <a:r>
              <a:rPr lang="en-IN" dirty="0" err="1"/>
              <a:t>flight</a:t>
            </a:r>
            <a:r>
              <a:rPr lang="en-IN" dirty="0"/>
              <a:t>;</a:t>
            </a:r>
          </a:p>
          <a:p>
            <a:r>
              <a:rPr lang="en-IN" dirty="0"/>
              <a:t>    private int </a:t>
            </a:r>
            <a:r>
              <a:rPr lang="en-IN" dirty="0" err="1"/>
              <a:t>numberOfSeats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public Booking(String </a:t>
            </a:r>
            <a:r>
              <a:rPr lang="en-IN" dirty="0" err="1"/>
              <a:t>customerName</a:t>
            </a:r>
            <a:r>
              <a:rPr lang="en-IN" dirty="0"/>
              <a:t>, Flight </a:t>
            </a:r>
            <a:r>
              <a:rPr lang="en-IN" dirty="0" err="1"/>
              <a:t>flight</a:t>
            </a:r>
            <a:r>
              <a:rPr lang="en-IN" dirty="0"/>
              <a:t>, int </a:t>
            </a:r>
            <a:r>
              <a:rPr lang="en-IN" dirty="0" err="1"/>
              <a:t>numberOfSeats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this.customerName</a:t>
            </a:r>
            <a:r>
              <a:rPr lang="en-IN" dirty="0"/>
              <a:t> = </a:t>
            </a:r>
            <a:r>
              <a:rPr lang="en-IN" dirty="0" err="1"/>
              <a:t>customerName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this.flight</a:t>
            </a:r>
            <a:r>
              <a:rPr lang="en-IN" dirty="0"/>
              <a:t> = flight;</a:t>
            </a:r>
          </a:p>
          <a:p>
            <a:r>
              <a:rPr lang="en-IN" dirty="0"/>
              <a:t>        </a:t>
            </a:r>
            <a:r>
              <a:rPr lang="en-IN" dirty="0" err="1"/>
              <a:t>this.numberOfSeats</a:t>
            </a:r>
            <a:r>
              <a:rPr lang="en-IN" dirty="0"/>
              <a:t> = </a:t>
            </a:r>
            <a:r>
              <a:rPr lang="en-IN" dirty="0" err="1"/>
              <a:t>numberOfSeats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void </a:t>
            </a:r>
            <a:r>
              <a:rPr lang="en-IN" dirty="0" err="1"/>
              <a:t>displayBookingDetails</a:t>
            </a:r>
            <a:r>
              <a:rPr lang="en-IN" dirty="0"/>
              <a:t>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("Booking Confirmation:");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("Customer Name: " + </a:t>
            </a:r>
            <a:r>
              <a:rPr lang="en-IN" dirty="0" err="1"/>
              <a:t>customerName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("Flight Number: " + </a:t>
            </a:r>
            <a:r>
              <a:rPr lang="en-IN" dirty="0" err="1"/>
              <a:t>flight.getFlightNumber</a:t>
            </a:r>
            <a:r>
              <a:rPr lang="en-IN" dirty="0"/>
              <a:t>());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("From: " + </a:t>
            </a:r>
            <a:r>
              <a:rPr lang="en-IN" dirty="0" err="1"/>
              <a:t>flight.getSource</a:t>
            </a:r>
            <a:r>
              <a:rPr lang="en-IN" dirty="0"/>
              <a:t>());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("To: " + </a:t>
            </a:r>
            <a:r>
              <a:rPr lang="en-IN" dirty="0" err="1"/>
              <a:t>flight.getDestination</a:t>
            </a:r>
            <a:r>
              <a:rPr lang="en-IN" dirty="0"/>
              <a:t>());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("Seats Booked: " + </a:t>
            </a:r>
            <a:r>
              <a:rPr lang="en-IN" dirty="0" err="1"/>
              <a:t>numberOfSeats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("Total Price: " + (</a:t>
            </a:r>
            <a:r>
              <a:rPr lang="en-IN" dirty="0" err="1"/>
              <a:t>numberOfSeats</a:t>
            </a:r>
            <a:r>
              <a:rPr lang="en-IN" dirty="0"/>
              <a:t> * </a:t>
            </a:r>
            <a:r>
              <a:rPr lang="en-IN" dirty="0" err="1"/>
              <a:t>flight.getPrice</a:t>
            </a:r>
            <a:r>
              <a:rPr lang="en-IN" dirty="0"/>
              <a:t>()));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9161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82EF-23DE-A2C7-A727-779EC1B0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AA00-E61B-FE83-ECA6-BD2B8FB8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Main {</a:t>
            </a:r>
          </a:p>
          <a:p>
            <a:r>
              <a:rPr lang="en-IN" dirty="0"/>
              <a:t>    private static List&lt;Flight&gt; flights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r>
              <a:rPr lang="en-IN" dirty="0"/>
              <a:t>    private static Scanner </a:t>
            </a:r>
            <a:r>
              <a:rPr lang="en-IN" dirty="0" err="1"/>
              <a:t>scanner</a:t>
            </a:r>
            <a:r>
              <a:rPr lang="en-IN" dirty="0"/>
              <a:t> = new Scanner(System.in);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// Sample Flights</a:t>
            </a:r>
          </a:p>
          <a:p>
            <a:r>
              <a:rPr lang="en-IN" dirty="0"/>
              <a:t>        </a:t>
            </a:r>
            <a:r>
              <a:rPr lang="en-IN" dirty="0" err="1"/>
              <a:t>flights.add</a:t>
            </a:r>
            <a:r>
              <a:rPr lang="en-IN" dirty="0"/>
              <a:t>(new Flight("AI101", "New York", "London", 500.0, 50));</a:t>
            </a:r>
          </a:p>
          <a:p>
            <a:r>
              <a:rPr lang="en-IN" dirty="0"/>
              <a:t>        </a:t>
            </a:r>
            <a:r>
              <a:rPr lang="en-IN" dirty="0" err="1"/>
              <a:t>flights.add</a:t>
            </a:r>
            <a:r>
              <a:rPr lang="en-IN" dirty="0"/>
              <a:t>(new Flight("AI102", "London", "Paris", 300.0, 60));</a:t>
            </a:r>
          </a:p>
          <a:p>
            <a:r>
              <a:rPr lang="en-IN" dirty="0"/>
              <a:t>        </a:t>
            </a:r>
            <a:r>
              <a:rPr lang="en-IN" dirty="0" err="1"/>
              <a:t>flights.add</a:t>
            </a:r>
            <a:r>
              <a:rPr lang="en-IN" dirty="0"/>
              <a:t>(new Flight("AI103", "Paris", "Tokyo", 800.0, 40));</a:t>
            </a:r>
          </a:p>
          <a:p>
            <a:endParaRPr lang="en-IN" dirty="0"/>
          </a:p>
          <a:p>
            <a:r>
              <a:rPr lang="en-IN" dirty="0"/>
              <a:t>        while (true)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nAirplane</a:t>
            </a:r>
            <a:r>
              <a:rPr lang="en-IN" dirty="0"/>
              <a:t> Booking System");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("1. View Available Flights");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("2. Book a Flight");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("3. Exit");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("Enter choice: ");</a:t>
            </a:r>
          </a:p>
          <a:p>
            <a:r>
              <a:rPr lang="en-IN" dirty="0"/>
              <a:t>            int choice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scanner.nextLine</a:t>
            </a:r>
            <a:r>
              <a:rPr lang="en-IN" dirty="0"/>
              <a:t>();  // Consume newline</a:t>
            </a:r>
          </a:p>
          <a:p>
            <a:endParaRPr lang="en-IN" dirty="0"/>
          </a:p>
          <a:p>
            <a:r>
              <a:rPr lang="en-IN" dirty="0"/>
              <a:t>            switch (choice) 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06028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EAA-E78D-DA42-4250-DC649232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64593"/>
            <a:ext cx="12344400" cy="914400"/>
          </a:xfrm>
        </p:spPr>
        <p:txBody>
          <a:bodyPr>
            <a:normAutofit/>
          </a:bodyPr>
          <a:lstStyle/>
          <a:p>
            <a:r>
              <a:rPr lang="en-US" b="1" i="1" u="sng" dirty="0"/>
              <a:t>How to Book an Airplane Ticket Online?</a:t>
            </a:r>
            <a:endParaRPr lang="en-IN" b="1" i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02DFE-5932-2B51-9C85-1A1F5C5FC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89305"/>
            <a:ext cx="10515600" cy="4671657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alpha val="57000"/>
                  <a:lumMod val="36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r>
              <a:rPr lang="en-IN" sz="3600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Choose a Booking Platform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Start by selecting a platform to book your flight. You have two main options: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Airline Websites</a:t>
            </a:r>
            <a:r>
              <a:rPr lang="en-US" sz="2800" dirty="0">
                <a:solidFill>
                  <a:schemeClr val="tx1"/>
                </a:solidFill>
              </a:rPr>
              <a:t>: Visit the official website of the airline you prefer, like American Airlines, Delta, Air </a:t>
            </a:r>
            <a:r>
              <a:rPr lang="en-US" sz="2800" dirty="0" err="1">
                <a:solidFill>
                  <a:schemeClr val="tx1"/>
                </a:solidFill>
              </a:rPr>
              <a:t>india</a:t>
            </a:r>
            <a:r>
              <a:rPr lang="en-US" sz="2800" dirty="0">
                <a:solidFill>
                  <a:schemeClr val="tx1"/>
                </a:solidFill>
              </a:rPr>
              <a:t> or Emirates.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Travel Booking Websites</a:t>
            </a:r>
            <a:r>
              <a:rPr lang="en-US" sz="2800" dirty="0">
                <a:solidFill>
                  <a:schemeClr val="tx1"/>
                </a:solidFill>
              </a:rPr>
              <a:t>: Use third-party travel platforms like Expedia, Kayak, or Google Flights to compare prices across airlines and find the best deals.</a:t>
            </a:r>
          </a:p>
          <a:p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713435245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72B-C61E-AC5E-9FE2-20707F5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CODE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533A-B776-6BA8-4144-5B2A75E6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case 1: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viewAvailableFlights</a:t>
            </a:r>
            <a:r>
              <a:rPr lang="en-IN" dirty="0"/>
              <a:t>();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2: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bookAFlight</a:t>
            </a:r>
            <a:r>
              <a:rPr lang="en-IN" dirty="0"/>
              <a:t>();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3: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System.out.println</a:t>
            </a:r>
            <a:r>
              <a:rPr lang="en-IN" dirty="0"/>
              <a:t>("Exiting system...");</a:t>
            </a:r>
          </a:p>
          <a:p>
            <a:r>
              <a:rPr lang="en-IN" dirty="0"/>
              <a:t>                    return;</a:t>
            </a:r>
          </a:p>
          <a:p>
            <a:r>
              <a:rPr lang="en-IN" dirty="0"/>
              <a:t>                default: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System.out.println</a:t>
            </a:r>
            <a:r>
              <a:rPr lang="en-IN" dirty="0"/>
              <a:t>("Invalid choice, please try again.");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</a:t>
            </a:r>
            <a:r>
              <a:rPr lang="en-IN" dirty="0" err="1"/>
              <a:t>viewAvailableFlights</a:t>
            </a:r>
            <a:r>
              <a:rPr lang="en-IN" dirty="0"/>
              <a:t>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nAvailable</a:t>
            </a:r>
            <a:r>
              <a:rPr lang="en-IN" dirty="0"/>
              <a:t> Flights:");</a:t>
            </a:r>
          </a:p>
          <a:p>
            <a:r>
              <a:rPr lang="en-IN" dirty="0"/>
              <a:t>        for (Flight </a:t>
            </a:r>
            <a:r>
              <a:rPr lang="en-IN" dirty="0" err="1"/>
              <a:t>flight</a:t>
            </a:r>
            <a:r>
              <a:rPr lang="en-IN" dirty="0"/>
              <a:t> : flights)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("Flight Number: " + </a:t>
            </a:r>
            <a:r>
              <a:rPr lang="en-IN" dirty="0" err="1"/>
              <a:t>flight.getFlightNumber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("From: " + </a:t>
            </a:r>
            <a:r>
              <a:rPr lang="en-IN" dirty="0" err="1"/>
              <a:t>flight.getSource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("To: " + </a:t>
            </a:r>
            <a:r>
              <a:rPr lang="en-IN" dirty="0" err="1"/>
              <a:t>flight.getDestination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("Price: " + </a:t>
            </a:r>
            <a:r>
              <a:rPr lang="en-IN" dirty="0" err="1"/>
              <a:t>flight.getPrice</a:t>
            </a:r>
            <a:r>
              <a:rPr lang="en-IN" dirty="0"/>
              <a:t>());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5122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4620-9A23-F7BD-075A-CF1EBB20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JAVA CODE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15F9-7744-778F-EE20-79879293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("Available Seats: " + </a:t>
            </a:r>
            <a:r>
              <a:rPr lang="en-IN" dirty="0" err="1"/>
              <a:t>flight.getAvailableSeats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("---------------------------");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</a:t>
            </a:r>
            <a:r>
              <a:rPr lang="en-IN" dirty="0" err="1"/>
              <a:t>bookAFlight</a:t>
            </a:r>
            <a:r>
              <a:rPr lang="en-IN" dirty="0"/>
              <a:t>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Customer Name: ");</a:t>
            </a:r>
          </a:p>
          <a:p>
            <a:r>
              <a:rPr lang="en-IN" dirty="0"/>
              <a:t>        String </a:t>
            </a:r>
            <a:r>
              <a:rPr lang="en-IN" dirty="0" err="1"/>
              <a:t>customerName</a:t>
            </a:r>
            <a:r>
              <a:rPr lang="en-IN" dirty="0"/>
              <a:t> = </a:t>
            </a:r>
            <a:r>
              <a:rPr lang="en-IN" dirty="0" err="1"/>
              <a:t>scanner.nextLine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Flight Number to book: ");</a:t>
            </a:r>
          </a:p>
          <a:p>
            <a:r>
              <a:rPr lang="en-IN" dirty="0"/>
              <a:t>        String </a:t>
            </a:r>
            <a:r>
              <a:rPr lang="en-IN" dirty="0" err="1"/>
              <a:t>flightNumber</a:t>
            </a:r>
            <a:r>
              <a:rPr lang="en-IN" dirty="0"/>
              <a:t> = </a:t>
            </a:r>
            <a:r>
              <a:rPr lang="en-IN" dirty="0" err="1"/>
              <a:t>scanner.nextLine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Flight </a:t>
            </a:r>
            <a:r>
              <a:rPr lang="en-IN" dirty="0" err="1"/>
              <a:t>selectedFlight</a:t>
            </a:r>
            <a:r>
              <a:rPr lang="en-IN" dirty="0"/>
              <a:t> = null;</a:t>
            </a:r>
          </a:p>
          <a:p>
            <a:r>
              <a:rPr lang="en-IN" dirty="0"/>
              <a:t>        for (Flight </a:t>
            </a:r>
            <a:r>
              <a:rPr lang="en-IN" dirty="0" err="1"/>
              <a:t>flight</a:t>
            </a:r>
            <a:r>
              <a:rPr lang="en-IN" dirty="0"/>
              <a:t> : flights) {</a:t>
            </a:r>
          </a:p>
          <a:p>
            <a:r>
              <a:rPr lang="en-IN" dirty="0"/>
              <a:t>            if (</a:t>
            </a:r>
            <a:r>
              <a:rPr lang="en-IN" dirty="0" err="1"/>
              <a:t>flight.getFlightNumber</a:t>
            </a:r>
            <a:r>
              <a:rPr lang="en-IN" dirty="0"/>
              <a:t>().equals(</a:t>
            </a:r>
            <a:r>
              <a:rPr lang="en-IN" dirty="0" err="1"/>
              <a:t>flightNumber</a:t>
            </a:r>
            <a:r>
              <a:rPr lang="en-IN" dirty="0"/>
              <a:t>)) {</a:t>
            </a:r>
          </a:p>
          <a:p>
            <a:r>
              <a:rPr lang="en-IN" dirty="0"/>
              <a:t>                </a:t>
            </a:r>
            <a:r>
              <a:rPr lang="en-IN" dirty="0" err="1"/>
              <a:t>selectedFlight</a:t>
            </a:r>
            <a:r>
              <a:rPr lang="en-IN" dirty="0"/>
              <a:t> = flight;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if (</a:t>
            </a:r>
            <a:r>
              <a:rPr lang="en-IN" dirty="0" err="1"/>
              <a:t>selectedFlight</a:t>
            </a:r>
            <a:r>
              <a:rPr lang="en-IN" dirty="0"/>
              <a:t> != null &amp;&amp; </a:t>
            </a:r>
            <a:r>
              <a:rPr lang="en-IN" dirty="0" err="1"/>
              <a:t>selectedFlight.getAvailableSeats</a:t>
            </a:r>
            <a:r>
              <a:rPr lang="en-IN" dirty="0"/>
              <a:t>() &gt; 0)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("Enter number of seats to book: ");</a:t>
            </a:r>
          </a:p>
        </p:txBody>
      </p:sp>
    </p:spTree>
    <p:extLst>
      <p:ext uri="{BB962C8B-B14F-4D97-AF65-F5344CB8AC3E}">
        <p14:creationId xmlns:p14="http://schemas.microsoft.com/office/powerpoint/2010/main" val="107807516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9841-E4A0-D625-BCA9-5F961698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CODE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9BD-E9AC-D949-04C4-98C5363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int </a:t>
            </a:r>
            <a:r>
              <a:rPr lang="en-IN" dirty="0" err="1"/>
              <a:t>seatsToBook</a:t>
            </a:r>
            <a:r>
              <a:rPr lang="en-IN" dirty="0"/>
              <a:t>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    if (</a:t>
            </a:r>
            <a:r>
              <a:rPr lang="en-IN" dirty="0" err="1"/>
              <a:t>seatsToBook</a:t>
            </a:r>
            <a:r>
              <a:rPr lang="en-IN" dirty="0"/>
              <a:t> &lt;= </a:t>
            </a:r>
            <a:r>
              <a:rPr lang="en-IN" dirty="0" err="1"/>
              <a:t>selectedFlight.getAvailableSeats</a:t>
            </a:r>
            <a:r>
              <a:rPr lang="en-IN" dirty="0"/>
              <a:t>()) {</a:t>
            </a:r>
          </a:p>
          <a:p>
            <a:r>
              <a:rPr lang="en-IN" dirty="0"/>
              <a:t>                </a:t>
            </a:r>
            <a:r>
              <a:rPr lang="en-IN" dirty="0" err="1"/>
              <a:t>selectedFlight.bookSeat</a:t>
            </a:r>
            <a:r>
              <a:rPr lang="en-IN" dirty="0"/>
              <a:t>();</a:t>
            </a:r>
          </a:p>
          <a:p>
            <a:r>
              <a:rPr lang="en-IN" dirty="0"/>
              <a:t>                Booking </a:t>
            </a:r>
            <a:r>
              <a:rPr lang="en-IN" dirty="0" err="1"/>
              <a:t>booking</a:t>
            </a:r>
            <a:r>
              <a:rPr lang="en-IN" dirty="0"/>
              <a:t> = new Booking(</a:t>
            </a:r>
            <a:r>
              <a:rPr lang="en-IN" dirty="0" err="1"/>
              <a:t>customerName</a:t>
            </a:r>
            <a:r>
              <a:rPr lang="en-IN" dirty="0"/>
              <a:t>, </a:t>
            </a:r>
            <a:r>
              <a:rPr lang="en-IN" dirty="0" err="1"/>
              <a:t>selectedFlight</a:t>
            </a:r>
            <a:r>
              <a:rPr lang="en-IN" dirty="0"/>
              <a:t>, </a:t>
            </a:r>
            <a:r>
              <a:rPr lang="en-IN" dirty="0" err="1"/>
              <a:t>seatsToBook</a:t>
            </a:r>
            <a:r>
              <a:rPr lang="en-IN" dirty="0"/>
              <a:t>);</a:t>
            </a:r>
          </a:p>
          <a:p>
            <a:r>
              <a:rPr lang="en-IN" dirty="0"/>
              <a:t>                </a:t>
            </a:r>
            <a:r>
              <a:rPr lang="en-IN" dirty="0" err="1"/>
              <a:t>booking.displayBookingDetails</a:t>
            </a:r>
            <a:r>
              <a:rPr lang="en-IN" dirty="0"/>
              <a:t>();</a:t>
            </a:r>
          </a:p>
          <a:p>
            <a:r>
              <a:rPr lang="en-IN" dirty="0"/>
              <a:t>            } else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("Not enough seats available.");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("Flight not found or no available seats.");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35434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45C-5BA9-6070-66B4-B568109088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39E9D-22DD-90F9-2316-890BB90C9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" y="1857898"/>
            <a:ext cx="664792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F9223-31B4-92E7-F6DF-45F4A8FC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63" y="1857898"/>
            <a:ext cx="7068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7251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ACD-0B26-65E5-5456-6EA01C2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FAA9CBF-ECC1-DECD-A3E3-4900FDBFB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8" y="1690688"/>
            <a:ext cx="5240706" cy="435133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84C1B6-73C3-1065-3C6F-555747B21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89" y="1570512"/>
            <a:ext cx="593437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6355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E223-FC75-762D-9AE2-7E512538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 OF PROJECT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user database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4CCFF-4099-561A-6414-4200A86A80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4503" y="2603499"/>
          <a:ext cx="7983807" cy="3416303"/>
        </p:xfrm>
        <a:graphic>
          <a:graphicData uri="http://schemas.openxmlformats.org/drawingml/2006/table">
            <a:tbl>
              <a:tblPr/>
              <a:tblGrid>
                <a:gridCol w="2661269">
                  <a:extLst>
                    <a:ext uri="{9D8B030D-6E8A-4147-A177-3AD203B41FA5}">
                      <a16:colId xmlns:a16="http://schemas.microsoft.com/office/drawing/2014/main" val="3008954951"/>
                    </a:ext>
                  </a:extLst>
                </a:gridCol>
                <a:gridCol w="2661269">
                  <a:extLst>
                    <a:ext uri="{9D8B030D-6E8A-4147-A177-3AD203B41FA5}">
                      <a16:colId xmlns:a16="http://schemas.microsoft.com/office/drawing/2014/main" val="3017978629"/>
                    </a:ext>
                  </a:extLst>
                </a:gridCol>
                <a:gridCol w="2661269">
                  <a:extLst>
                    <a:ext uri="{9D8B030D-6E8A-4147-A177-3AD203B41FA5}">
                      <a16:colId xmlns:a16="http://schemas.microsoft.com/office/drawing/2014/main" val="4158507108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r>
                        <a:rPr lang="en-IN" sz="1600"/>
                        <a:t>Field Name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Data Type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Description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76829"/>
                  </a:ext>
                </a:extLst>
              </a:tr>
              <a:tr h="583271">
                <a:tc>
                  <a:txBody>
                    <a:bodyPr/>
                    <a:lstStyle/>
                    <a:p>
                      <a:r>
                        <a:rPr lang="en-IN" sz="1600"/>
                        <a:t>user_id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INT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Unique identifier for the user (Primary Key)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3144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r>
                        <a:rPr lang="en-IN" sz="1600"/>
                        <a:t>first_name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Customer's first name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449987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r>
                        <a:rPr lang="en-IN" sz="1600"/>
                        <a:t>last_name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Customer's last name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32846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r>
                        <a:rPr lang="en-IN" sz="1600"/>
                        <a:t>email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User's email address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53490"/>
                  </a:ext>
                </a:extLst>
              </a:tr>
              <a:tr h="583271">
                <a:tc>
                  <a:txBody>
                    <a:bodyPr/>
                    <a:lstStyle/>
                    <a:p>
                      <a:r>
                        <a:rPr lang="en-IN" sz="1600"/>
                        <a:t>password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User's password (hashed)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305803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r>
                        <a:rPr lang="en-IN" sz="1600"/>
                        <a:t>phone_number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User's phone number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433655"/>
                  </a:ext>
                </a:extLst>
              </a:tr>
              <a:tr h="583271">
                <a:tc>
                  <a:txBody>
                    <a:bodyPr/>
                    <a:lstStyle/>
                    <a:p>
                      <a:r>
                        <a:rPr lang="en-IN" sz="1600"/>
                        <a:t>role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VARCHAR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Role of the user (admin, customer)</a:t>
                      </a:r>
                    </a:p>
                  </a:txBody>
                  <a:tcPr marL="83324" marR="83324" marT="41662" marB="416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31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BDC670-4955-E146-89F2-BEC591F0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Users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information about customers and administrators.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3894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0AE1-8EB8-9875-7C2E-4B50B03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1A4BAF-BD1C-7EEF-C6D4-E1F4EF239D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6580634"/>
              </p:ext>
            </p:extLst>
          </p:nvPr>
        </p:nvGraphicFramePr>
        <p:xfrm>
          <a:off x="1154953" y="2944764"/>
          <a:ext cx="4824414" cy="2281950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1380862157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923292816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1679163282"/>
                    </a:ext>
                  </a:extLst>
                </a:gridCol>
              </a:tblGrid>
              <a:tr h="201403">
                <a:tc>
                  <a:txBody>
                    <a:bodyPr/>
                    <a:lstStyle/>
                    <a:p>
                      <a:r>
                        <a:rPr lang="en-IN" sz="1000" dirty="0"/>
                        <a:t>Field 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Data Type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Description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42601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flight_id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Unique identifier for the flight (Primary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814447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flight_number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Flight number (e.g., AA123)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4651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airline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Airline 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737854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departure_city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Departure city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938929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arrival_city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Arrival city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69981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departure_time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DATETIME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Flight departure 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728073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arrival_time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DATETIME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Flight arrival 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22999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 dirty="0" err="1"/>
                        <a:t>seats_available</a:t>
                      </a:r>
                      <a:endParaRPr lang="en-IN" sz="1000" dirty="0"/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Number of available seats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9124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68A93A42-5AD5-1CAE-2807-BEE9616A995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08713" y="3144825"/>
          <a:ext cx="4824411" cy="2333650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196478804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70016350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728431067"/>
                    </a:ext>
                  </a:extLst>
                </a:gridCol>
              </a:tblGrid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Field 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Data Type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Description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069035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payment_id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Unique identifier for the payment (Primary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49063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booking_id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Associated booking ID (Foreign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866323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payment_date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DATETIME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Payment date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71318"/>
                  </a:ext>
                </a:extLst>
              </a:tr>
              <a:tr h="503508">
                <a:tc>
                  <a:txBody>
                    <a:bodyPr/>
                    <a:lstStyle/>
                    <a:p>
                      <a:r>
                        <a:rPr lang="en-IN" sz="1000"/>
                        <a:t>payment_method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Payment method (Credit card, PayPal, etc.)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288156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amount_paid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DECIMAL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Amount paid for the booking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145792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payment_status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 of the payment (paid, pending)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83340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7075869-1939-ACAC-C5FE-8D3918DB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Flights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information about available flights.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40014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7FB-7ED2-781F-FB7A-D11D627E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704727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FA04F8-BFD3-4BBD-DFC2-4F7DED0FB1A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5700" y="3576175"/>
          <a:ext cx="4824414" cy="1470950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33414119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3708995072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668951757"/>
                    </a:ext>
                  </a:extLst>
                </a:gridCol>
              </a:tblGrid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Field 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Data Type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Description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926507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airport_id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Unique identifier for the airport (Primary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83890"/>
                  </a:ext>
                </a:extLst>
              </a:tr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airport_name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Name of the airport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289867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city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City where the airport is located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684440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country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 where the airport is located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4570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0817668-E5E7-0CB9-B910-2E3A6CC2ED7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08713" y="3246200"/>
          <a:ext cx="4824411" cy="2130900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347283440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62624578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943706190"/>
                    </a:ext>
                  </a:extLst>
                </a:gridCol>
              </a:tblGrid>
              <a:tr h="201403">
                <a:tc>
                  <a:txBody>
                    <a:bodyPr/>
                    <a:lstStyle/>
                    <a:p>
                      <a:r>
                        <a:rPr lang="en-IN" sz="1000"/>
                        <a:t>Field Name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Data Type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Description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14286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seat_id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Unique identifier for the seat (Primary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90396"/>
                  </a:ext>
                </a:extLst>
              </a:tr>
              <a:tr h="503508">
                <a:tc>
                  <a:txBody>
                    <a:bodyPr/>
                    <a:lstStyle/>
                    <a:p>
                      <a:r>
                        <a:rPr lang="en-IN" sz="1000"/>
                        <a:t>flight_id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Flight ID the seat is associated with (Foreign Key)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12273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seat_number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Seat number (e.g., 1A, 12B)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900510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seat_class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VARCHAR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Seat class (Economy, Business, First)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16150"/>
                  </a:ext>
                </a:extLst>
              </a:tr>
              <a:tr h="352456">
                <a:tc>
                  <a:txBody>
                    <a:bodyPr/>
                    <a:lstStyle/>
                    <a:p>
                      <a:r>
                        <a:rPr lang="en-IN" sz="1000"/>
                        <a:t>is_reserved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BOOLEAN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Indicates if the seat is reserved</a:t>
                      </a:r>
                    </a:p>
                  </a:txBody>
                  <a:tcPr marL="50351" marR="50351" marT="25175" marB="25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5865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CA89E3D-A6A1-D7C7-3070-428DE39C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Airports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details about airports.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5342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2169-6A66-E153-B5C2-343A9FD3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We Faced &amp; How We Solved It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85BF6-B237-A61A-AE61-C5CB3EAA7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large datasets for real-time seat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payment security and PCI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an intuitive and responsive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database queries and indexing.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industry-standard payment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user testing for UI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66289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4D66-42A9-88F4-DBB5-C81A8CD4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10551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C18E8-187D-20BB-A7FB-78AB3D315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the project’s value to users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alignment of the system with project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how the project addresses real-world challenges. </a:t>
            </a:r>
          </a:p>
        </p:txBody>
      </p:sp>
    </p:spTree>
    <p:extLst>
      <p:ext uri="{BB962C8B-B14F-4D97-AF65-F5344CB8AC3E}">
        <p14:creationId xmlns:p14="http://schemas.microsoft.com/office/powerpoint/2010/main" val="303045513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43DF-25F3-E3A0-039F-C922C81594E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2803">
                <a:srgbClr val="FFFBF9"/>
              </a:gs>
              <a:gs pos="76000">
                <a:srgbClr val="FCE7DA"/>
              </a:gs>
              <a:gs pos="0">
                <a:schemeClr val="accent2">
                  <a:lumMod val="0"/>
                  <a:lumOff val="100000"/>
                  <a:alpha val="24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Enter Your Travel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64BD-9012-7FA0-B899-B26D9983B711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803">
                <a:srgbClr val="FFFBF9"/>
              </a:gs>
              <a:gs pos="76000">
                <a:srgbClr val="FCE7DA"/>
              </a:gs>
              <a:gs pos="0">
                <a:schemeClr val="accent2">
                  <a:lumMod val="0"/>
                  <a:lumOff val="100000"/>
                  <a:alpha val="24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Once on your chosen website or app, enter your travel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Departure and Destination Airports</a:t>
            </a:r>
            <a:r>
              <a:rPr lang="en-US" dirty="0">
                <a:highlight>
                  <a:srgbClr val="000000"/>
                </a:highlight>
              </a:rPr>
              <a:t>: Select your starting airport and your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Travel Dates</a:t>
            </a:r>
            <a:r>
              <a:rPr lang="en-US" dirty="0">
                <a:highlight>
                  <a:srgbClr val="000000"/>
                </a:highlight>
              </a:rPr>
              <a:t>: Pick your departure date and, if booking a round trip, your return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Number of Passengers</a:t>
            </a:r>
            <a:r>
              <a:rPr lang="en-US" dirty="0">
                <a:highlight>
                  <a:srgbClr val="000000"/>
                </a:highlight>
              </a:rPr>
              <a:t>: Choose the number of travelers and specify adults, children, or infants.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Class Preference</a:t>
            </a:r>
            <a:r>
              <a:rPr lang="en-US" dirty="0">
                <a:highlight>
                  <a:srgbClr val="000000"/>
                </a:highlight>
              </a:rPr>
              <a:t> (Optional): If available, choose a cabin class (Economy</a:t>
            </a:r>
            <a:r>
              <a:rPr lang="en-US" dirty="0"/>
              <a:t>, Premium Economy, Business, First Clas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56475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A6D3-F8E6-20E0-9DAD-5AF3A71F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0" y="365125"/>
            <a:ext cx="10613019" cy="1325563"/>
          </a:xfrm>
          <a:gradFill>
            <a:gsLst>
              <a:gs pos="2803">
                <a:srgbClr val="FFFBF9"/>
              </a:gs>
              <a:gs pos="76000">
                <a:srgbClr val="FCE7DA"/>
              </a:gs>
              <a:gs pos="0">
                <a:schemeClr val="accent2">
                  <a:lumMod val="0"/>
                  <a:lumOff val="100000"/>
                  <a:alpha val="24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Browse and Select a Flight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05B7-6B66-7373-2D2C-29C6DF9E04D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803">
                <a:srgbClr val="FFFBF9"/>
              </a:gs>
              <a:gs pos="76000">
                <a:srgbClr val="FCE7DA"/>
              </a:gs>
              <a:gs pos="0">
                <a:schemeClr val="accent2">
                  <a:lumMod val="0"/>
                  <a:lumOff val="100000"/>
                  <a:alpha val="24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The site will show you various flight options based on your search. Here’s what to consider: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Price</a:t>
            </a:r>
            <a:r>
              <a:rPr lang="en-US" dirty="0">
                <a:highlight>
                  <a:srgbClr val="000000"/>
                </a:highlight>
              </a:rPr>
              <a:t>: Check if the price fits your budget.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Flight Duration</a:t>
            </a:r>
            <a:r>
              <a:rPr lang="en-US" dirty="0">
                <a:highlight>
                  <a:srgbClr val="000000"/>
                </a:highlight>
              </a:rPr>
              <a:t>: Direct flights are faster but may cost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Layovers</a:t>
            </a:r>
            <a:r>
              <a:rPr lang="en-US" dirty="0">
                <a:highlight>
                  <a:srgbClr val="000000"/>
                </a:highlight>
              </a:rPr>
              <a:t>: If there are layovers, note the location and duration. Some prefer direct flights, while others are fine with layovers for a lower fare.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0000"/>
                </a:highlight>
              </a:rPr>
              <a:t>Departure and Arrival Times</a:t>
            </a:r>
            <a:r>
              <a:rPr lang="en-US" dirty="0">
                <a:highlight>
                  <a:srgbClr val="000000"/>
                </a:highlight>
              </a:rPr>
              <a:t>: Choose timings that fit your schedule.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501335"/>
      </p:ext>
    </p:extLst>
  </p:cSld>
  <p:clrMapOvr>
    <a:masterClrMapping/>
  </p:clrMapOvr>
  <p:transition spd="slow">
    <p:wipe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6AC994-1EF8-18C3-D51E-D4F39CF5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8BC-8CC5-F31E-D5F2-D54CA5CD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Issues in Existing Booking Systems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Long Queues and Waiting Times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Traditional booking methods require users to wait in physical lines or deal with time-consuming processes.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Accessibility and Outdated Interfaces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Many existing systems are not mobile-friendly or user-friendly, making navigation cumbersome.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Lack of Real-Time Updates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Information on seat availability and pricing is often outdated, leading to booking errors or delays.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 Concerns in Payment and Data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Insufficient protection of sensitive user data can lead to fraud and unauthorized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42159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1A3A-025E-06D8-5DBE-47D7637A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8447-C3B4-7B4F-4FED-2D1AA956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 the flight booking process with an intuitive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secure and seamless payment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real-time updates on flight availability and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users to manage bookings and cancellations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an admin panel for managing flight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056812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7DE1-272E-1A3D-CA08-8081D128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A038-0460-F76C-4D99-C1F736BD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9402183" cy="3450613"/>
          </a:xfr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diagram </a:t>
            </a:r>
            <a:r>
              <a:rPr lang="en-US" dirty="0" err="1"/>
              <a:t>showing:User</a:t>
            </a:r>
            <a:r>
              <a:rPr lang="en-US" dirty="0"/>
              <a:t> Interaction: Search flights, book tickets, make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 Processes: APIs, payment gateway, and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Layers: Storing user, flight, and booking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95443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A520-9355-D530-77E9-5240390F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140B-DA8B-19E5-CAAB-506C457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Flight Search and Filter</a:t>
            </a:r>
            <a:r>
              <a:rPr lang="en-US" dirty="0"/>
              <a:t>: Search flights by destination, date, airline, etc.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Seat Availability</a:t>
            </a:r>
            <a:r>
              <a:rPr lang="en-US" dirty="0"/>
              <a:t>: Real-time updates on available seats.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Booking and Payment</a:t>
            </a:r>
            <a:r>
              <a:rPr lang="en-US" dirty="0"/>
              <a:t>: Secure payment integration with receipt generation.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Account Management</a:t>
            </a:r>
            <a:r>
              <a:rPr lang="en-US" dirty="0"/>
              <a:t>: Login, registration, and booking history.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 Panel</a:t>
            </a:r>
            <a:r>
              <a:rPr lang="en-US" dirty="0"/>
              <a:t>: Manage flight schedules, pricing, and user bookings.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749263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9F29-3172-DFA0-E124-065620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3" cy="9519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 STACK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HTML PAGE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55ED-DF3B-E073-3B17-377D0AA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&lt;meta name="viewport" content="width=device-width, initial-scale=1.0"&gt;</a:t>
            </a:r>
          </a:p>
          <a:p>
            <a:r>
              <a:rPr lang="en-IN" dirty="0"/>
              <a:t>    &lt;title&gt;Airplane Booking&lt;/title&gt;</a:t>
            </a:r>
          </a:p>
          <a:p>
            <a:r>
              <a:rPr lang="en-IN" dirty="0"/>
              <a:t>    &lt;style&gt;</a:t>
            </a:r>
          </a:p>
          <a:p>
            <a:r>
              <a:rPr lang="en-IN" dirty="0"/>
              <a:t>        body {</a:t>
            </a:r>
          </a:p>
          <a:p>
            <a:r>
              <a:rPr lang="en-IN" dirty="0"/>
              <a:t>            font-family: Arial, sans-serif;</a:t>
            </a:r>
          </a:p>
          <a:p>
            <a:r>
              <a:rPr lang="en-IN" dirty="0"/>
              <a:t>            margin: 0;</a:t>
            </a:r>
          </a:p>
          <a:p>
            <a:r>
              <a:rPr lang="en-IN" dirty="0"/>
              <a:t>            background: #f4f4f9;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.container {</a:t>
            </a:r>
          </a:p>
          <a:p>
            <a:r>
              <a:rPr lang="en-IN" dirty="0"/>
              <a:t>            max-width: 600px;</a:t>
            </a:r>
          </a:p>
          <a:p>
            <a:r>
              <a:rPr lang="en-IN" dirty="0"/>
              <a:t>            margin: 50px auto;</a:t>
            </a:r>
          </a:p>
          <a:p>
            <a:r>
              <a:rPr lang="en-IN" dirty="0"/>
              <a:t>            padding: 20px;</a:t>
            </a:r>
          </a:p>
          <a:p>
            <a:r>
              <a:rPr lang="en-IN" dirty="0"/>
              <a:t>            background: #fff;</a:t>
            </a:r>
          </a:p>
          <a:p>
            <a:r>
              <a:rPr lang="en-IN" dirty="0"/>
              <a:t>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          border-radius: 8px;</a:t>
            </a:r>
          </a:p>
          <a:p>
            <a:r>
              <a:rPr lang="en-IN" dirty="0"/>
              <a:t>            box-shadow: 0 4px 10px </a:t>
            </a:r>
            <a:r>
              <a:rPr lang="en-IN" dirty="0" err="1"/>
              <a:t>rgba</a:t>
            </a:r>
            <a:r>
              <a:rPr lang="en-IN" dirty="0"/>
              <a:t>(0, 0, 0, 0.1);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h1 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22130"/>
      </p:ext>
    </p:extLst>
  </p:cSld>
  <p:clrMapOvr>
    <a:masterClrMapping/>
  </p:clrMapOvr>
  <p:transition spd="med">
    <p:pull/>
    <p:sndAc>
      <p:stSnd>
        <p:snd r:embed="rId2" name="breeze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2698</Words>
  <Application>Microsoft Office PowerPoint</Application>
  <PresentationFormat>Widescreen</PresentationFormat>
  <Paragraphs>447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Century Gothic</vt:lpstr>
      <vt:lpstr>Wingdings 3</vt:lpstr>
      <vt:lpstr>Ion Boardroom</vt:lpstr>
      <vt:lpstr>Online Aeroplane BOOKING  system</vt:lpstr>
      <vt:lpstr>How to Book an Airplane Ticket Online?</vt:lpstr>
      <vt:lpstr>Enter Your Travel Information</vt:lpstr>
      <vt:lpstr>Browse and Select a Flight</vt:lpstr>
      <vt:lpstr>challenges</vt:lpstr>
      <vt:lpstr>Our goal</vt:lpstr>
      <vt:lpstr>A system flow</vt:lpstr>
      <vt:lpstr>Key feature</vt:lpstr>
      <vt:lpstr>TECH STACK              HTML PAGE </vt:lpstr>
      <vt:lpstr>HTML CODE</vt:lpstr>
      <vt:lpstr>HTML CODE</vt:lpstr>
      <vt:lpstr>HTML CODE</vt:lpstr>
      <vt:lpstr>HTML CODE</vt:lpstr>
      <vt:lpstr>OUTPUT </vt:lpstr>
      <vt:lpstr>OUTPUT</vt:lpstr>
      <vt:lpstr>JAVA CODE FOR FLIGHT BOOING</vt:lpstr>
      <vt:lpstr>JAVA CODE</vt:lpstr>
      <vt:lpstr>JAVA CODE</vt:lpstr>
      <vt:lpstr>JAVA CODE</vt:lpstr>
      <vt:lpstr>JAVA CODE</vt:lpstr>
      <vt:lpstr>JAVA CODE</vt:lpstr>
      <vt:lpstr>JAVA CODE</vt:lpstr>
      <vt:lpstr>OUTPUT</vt:lpstr>
      <vt:lpstr>OUTPUT</vt:lpstr>
      <vt:lpstr>DATABASE OF PROJECT      user database</vt:lpstr>
      <vt:lpstr>DATABASE</vt:lpstr>
      <vt:lpstr>DATABASE</vt:lpstr>
      <vt:lpstr>What We Faced &amp; How We Solved 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RAGHURAJ PRATAP SINGH</dc:creator>
  <cp:lastModifiedBy>RAGHURAJ PRATAP SINGH</cp:lastModifiedBy>
  <cp:revision>3</cp:revision>
  <dcterms:created xsi:type="dcterms:W3CDTF">2024-11-05T14:16:30Z</dcterms:created>
  <dcterms:modified xsi:type="dcterms:W3CDTF">2024-12-29T12:33:10Z</dcterms:modified>
</cp:coreProperties>
</file>