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YWs71x1lm9EamY0hJthV7/3YQ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541BAF-9E98-4E21-8641-4550BA1390FE}">
  <a:tblStyle styleId="{3B541BAF-9E98-4E21-8641-4550BA1390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customschemas.google.com/relationships/presentationmetadata" Target="meta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f955b3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f955b3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f955b3ec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f955b3ec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f955b3e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f955b3e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955b3e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955b3e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5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5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5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5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5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5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4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7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1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1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1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1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Prediction of Fraudulent Transaction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Balancing the Data</a:t>
            </a:r>
            <a:endParaRPr/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the prediction of fraudulent transactions, it is important to find whether the data is balanced or not.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our dataset the given data is unbalanced.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balancing the data we use SMOTE (Synthetic Minority Oversampling Technique).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SMOTE analysis graph will be drawn as follows.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SMOTE</a:t>
            </a:r>
            <a:endParaRPr/>
          </a:p>
        </p:txBody>
      </p:sp>
      <p:sp>
        <p:nvSpPr>
          <p:cNvPr id="191" name="Google Shape;191;p10"/>
          <p:cNvSpPr txBox="1"/>
          <p:nvPr>
            <p:ph idx="1" type="body"/>
          </p:nvPr>
        </p:nvSpPr>
        <p:spPr>
          <a:xfrm>
            <a:off x="1324375" y="1414475"/>
            <a:ext cx="2173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500"/>
              <a:t>Before SMOTE Analysis </a:t>
            </a:r>
            <a:endParaRPr sz="1500"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5275950" y="1414475"/>
            <a:ext cx="2173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500"/>
              <a:t>After SMOTE Analysis </a:t>
            </a:r>
            <a:endParaRPr sz="1500"/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25" y="1976100"/>
            <a:ext cx="35814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976100"/>
            <a:ext cx="3581400" cy="260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0"/>
          <p:cNvCxnSpPr/>
          <p:nvPr/>
        </p:nvCxnSpPr>
        <p:spPr>
          <a:xfrm flipH="1">
            <a:off x="4480425" y="1075475"/>
            <a:ext cx="11700" cy="3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819150" y="1534825"/>
            <a:ext cx="7505700" cy="29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this given dataset we have used classification models because we need to predict the fraudulent transactions.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Models that are used here are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/>
              <a:t>1. Logistic Regression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/>
              <a:t>2. Random Forest Classifier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/>
              <a:t>3. Decision Tree Classifier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819150" y="479275"/>
            <a:ext cx="75057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Results of Models</a:t>
            </a:r>
            <a:endParaRPr/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1386900" y="3833525"/>
            <a:ext cx="63702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500"/>
              <a:t>Here we are used Logistic_Regression, RandomForestClassifier and DecisionTreeClassifier,and the results can be viewed as mentioned above.</a:t>
            </a:r>
            <a:endParaRPr sz="1500"/>
          </a:p>
        </p:txBody>
      </p:sp>
      <p:graphicFrame>
        <p:nvGraphicFramePr>
          <p:cNvPr id="208" name="Google Shape;208;p12"/>
          <p:cNvGraphicFramePr/>
          <p:nvPr/>
        </p:nvGraphicFramePr>
        <p:xfrm>
          <a:off x="196225" y="12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{3B541BAF-9E98-4E21-8641-4550BA1390FE}</a:tableStyleId>
              </a:tblPr>
              <a:tblGrid>
                <a:gridCol w="581525"/>
                <a:gridCol w="1888625"/>
                <a:gridCol w="939525"/>
                <a:gridCol w="1366675"/>
                <a:gridCol w="1100875"/>
                <a:gridCol w="1347675"/>
                <a:gridCol w="1485775"/>
              </a:tblGrid>
              <a:tr h="60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Model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AUC Score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Precision Score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Recall Score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Accuracy Score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f1-score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</a:tr>
              <a:tr h="6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0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Logistic_Regression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0.935239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0.965599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0.902664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0.935225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0.933072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1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RandomForestClassifier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0.999632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0.999329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0.999935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0.999632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0.999632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6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2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DecisionTreeClassifier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0.999606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0.999432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0.999780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0.999606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0.999606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f955b3ec8_0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II</a:t>
            </a:r>
            <a:endParaRPr/>
          </a:p>
        </p:txBody>
      </p:sp>
      <p:sp>
        <p:nvSpPr>
          <p:cNvPr id="214" name="Google Shape;214;g13f955b3ec8_0_0"/>
          <p:cNvSpPr txBox="1"/>
          <p:nvPr>
            <p:ph idx="1" type="body"/>
          </p:nvPr>
        </p:nvSpPr>
        <p:spPr>
          <a:xfrm>
            <a:off x="819150" y="1748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Method II, the dataset is imported from the MYSQL workbench, where the interfacing of the MYSQL and Jupyter notebook takes place.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Here feature selection also takes place and then GridSearchCV can be used for the hyperparameter tuning for the Logistic Regression model.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 at last, Visualization of the dataset can be done using the POWER BI tool, which is also interfaced with the Jupyter notebook. 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f955b3ec8_0_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Workbench</a:t>
            </a:r>
            <a:endParaRPr/>
          </a:p>
        </p:txBody>
      </p:sp>
      <p:pic>
        <p:nvPicPr>
          <p:cNvPr id="220" name="Google Shape;220;g13f955b3ec8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75" y="1492725"/>
            <a:ext cx="5276625" cy="306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f955b3ec8_0_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</a:t>
            </a:r>
            <a:endParaRPr/>
          </a:p>
        </p:txBody>
      </p:sp>
      <p:pic>
        <p:nvPicPr>
          <p:cNvPr id="226" name="Google Shape;226;g13f955b3ec8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25" y="1553200"/>
            <a:ext cx="617219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2" name="Google Shape;232;p13"/>
          <p:cNvSpPr txBox="1"/>
          <p:nvPr>
            <p:ph idx="1" type="body"/>
          </p:nvPr>
        </p:nvSpPr>
        <p:spPr>
          <a:xfrm>
            <a:off x="819150" y="1546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By implementing this model we can identify and manage those fraudlants and can create a better security for the account holders.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process can be implemented in various banks and different branches, so that the trust by the customers will be increased.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this prediction we have  a better accuracy result with Decision Tree Classifier and Random Forest Classifier.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Contents for Discussion</a:t>
            </a:r>
            <a:endParaRPr/>
          </a:p>
        </p:txBody>
      </p:sp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819150" y="1578125"/>
            <a:ext cx="7505700" cy="2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Introduction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Understanding the Dataset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Preparation of the Dataset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Visualization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Checking Outliers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Balancing the Data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Models used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Results of classification models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Conclusion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f955b3ec8_0_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</a:t>
            </a:r>
            <a:endParaRPr/>
          </a:p>
        </p:txBody>
      </p:sp>
      <p:sp>
        <p:nvSpPr>
          <p:cNvPr id="140" name="Google Shape;140;g13f955b3ec8_0_5"/>
          <p:cNvSpPr txBox="1"/>
          <p:nvPr>
            <p:ph idx="1" type="body"/>
          </p:nvPr>
        </p:nvSpPr>
        <p:spPr>
          <a:xfrm>
            <a:off x="819150" y="1748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Method I, the dataset is imported directly from the internet. Basic EDA (Exploratory Data Analysis) can be taken place.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 then the process of feature selection can be done.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selection includes three models namely Logistic Regression, Random Forest Classifier, and Decision Tree Classifier.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819150" y="1636575"/>
            <a:ext cx="75057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Now-a-days, there are more number of fraudulent transactions are happening in our daily life.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overcome the fradulants here  the project will analysis the accuracy which helps to find out the fradulants rate and take further actions according to the report.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Let us move into our project for further understanding of the datasets.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000"/>
              <a:buNone/>
            </a:pPr>
            <a:r>
              <a:rPr lang="en"/>
              <a:t>Understanding of Dataset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819150" y="16881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First, we have to import the dataset from certain path, here we have imported the dataset from the weblink.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have to analyse the dataset, what kind of the Data are present.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Here, our dataset contains both categorical values and numerical values.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Check the data types, name of the columns, size and shape of the Dataset.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 check the Description of the whole Dataset.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Preparation of the Dataset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819150" y="1695000"/>
            <a:ext cx="43827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12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16"/>
              <a:t>During preparation of the dataset, we need to analyse the given Dataset whether it contains any duplicate values or missing values.</a:t>
            </a:r>
            <a:endParaRPr sz="1716"/>
          </a:p>
          <a:p>
            <a:pPr indent="-3212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16"/>
              <a:t>In our Dataset, there is no presence of the Duplicate values.</a:t>
            </a:r>
            <a:endParaRPr sz="1716"/>
          </a:p>
          <a:p>
            <a:pPr indent="-3212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16"/>
              <a:t>And there is no presence of missing values.</a:t>
            </a:r>
            <a:endParaRPr sz="1716"/>
          </a:p>
          <a:p>
            <a:pPr indent="-3212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16"/>
              <a:t>Correlation of the given dataset with specified columns are predicted.</a:t>
            </a:r>
            <a:endParaRPr sz="1716"/>
          </a:p>
          <a:p>
            <a:pPr indent="-3212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16"/>
              <a:t>The graph represents the Correlation between features.</a:t>
            </a:r>
            <a:endParaRPr sz="1716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1960"/>
              <a:buNone/>
            </a:pPr>
            <a:r>
              <a:t/>
            </a:r>
            <a:endParaRPr sz="1500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525" y="1695000"/>
            <a:ext cx="3319901" cy="28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819150" y="1589800"/>
            <a:ext cx="43011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given Dataset can be visualized using Distplot, Boxplot, and Histogram.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Distplot represents the univariate distribution of the data.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graph represents the data distribution of a variable against the density distribution.</a:t>
            </a:r>
            <a:endParaRPr sz="1500"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250" y="1589800"/>
            <a:ext cx="36766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1134775" y="1523150"/>
            <a:ext cx="26409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Histogram is a graph showing frequency distributions.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This graph shows the number of observations within each given interval.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175" y="351150"/>
            <a:ext cx="4859924" cy="43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Checking Outliers</a:t>
            </a:r>
            <a:endParaRPr/>
          </a:p>
        </p:txBody>
      </p:sp>
      <p:sp>
        <p:nvSpPr>
          <p:cNvPr id="179" name="Google Shape;179;p8"/>
          <p:cNvSpPr txBox="1"/>
          <p:nvPr>
            <p:ph idx="1" type="body"/>
          </p:nvPr>
        </p:nvSpPr>
        <p:spPr>
          <a:xfrm>
            <a:off x="819150" y="1613200"/>
            <a:ext cx="75057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the process of identifying data point that have extreme values compared to rest of the data distribution.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Here, we are checking the outliers for only the required columns in our dataset.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Then we are using IQR (Inter Quantile Range) method.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After the execution of IQR method we are supposed to find that outliers are present in our dataset.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we clip the outliers we cannot able to find out the fraudulent transactions.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