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23176fb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23176fb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23176fb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23176fb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23176fb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23176fb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23176fb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23176fb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2197f0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2197f0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923176fb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23176fb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2197f0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2197f0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92197f0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92197f0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92197f0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92197f0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92197f0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2197f0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91fdb5a1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91fdb5a1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880db66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880db66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923176fb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23176f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923176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23176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923176fb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23176fb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92197f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92197f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923176fb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23176fb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23176fb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23176fb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923176f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23176fb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1307900" y="3051575"/>
            <a:ext cx="7068300" cy="851700"/>
          </a:xfrm>
          <a:prstGeom prst="rect">
            <a:avLst/>
          </a:prstGeom>
        </p:spPr>
        <p:txBody>
          <a:bodyPr anchorCtr="0" anchor="t" bIns="91425" lIns="91425" spcFirstLastPara="1" rIns="91425" wrap="square" tIns="91425">
            <a:noAutofit/>
          </a:bodyPr>
          <a:lstStyle/>
          <a:p>
            <a:pPr indent="342900" lvl="0" marL="0" rtl="0" algn="l">
              <a:lnSpc>
                <a:spcPct val="130000"/>
              </a:lnSpc>
              <a:spcBef>
                <a:spcPts val="2000"/>
              </a:spcBef>
              <a:spcAft>
                <a:spcPts val="0"/>
              </a:spcAft>
              <a:buNone/>
            </a:pPr>
            <a:r>
              <a:rPr b="1" lang="en" sz="1400">
                <a:solidFill>
                  <a:srgbClr val="434343"/>
                </a:solidFill>
                <a:latin typeface="Droid Serif"/>
                <a:ea typeface="Droid Serif"/>
                <a:cs typeface="Droid Serif"/>
                <a:sym typeface="Droid Serif"/>
              </a:rPr>
              <a:t>Hari Sai Raghuram </a:t>
            </a:r>
            <a:r>
              <a:rPr b="1" lang="en" sz="1400">
                <a:solidFill>
                  <a:srgbClr val="434343"/>
                </a:solidFill>
                <a:latin typeface="Droid Serif"/>
                <a:ea typeface="Droid Serif"/>
                <a:cs typeface="Droid Serif"/>
                <a:sym typeface="Droid Serif"/>
              </a:rPr>
              <a:t>V</a:t>
            </a:r>
            <a:r>
              <a:rPr b="1" lang="en" sz="1400">
                <a:solidFill>
                  <a:srgbClr val="434343"/>
                </a:solidFill>
                <a:latin typeface="Droid Serif"/>
                <a:ea typeface="Droid Serif"/>
                <a:cs typeface="Droid Serif"/>
                <a:sym typeface="Droid Serif"/>
              </a:rPr>
              <a:t>	Akhilesh Pothuri	  Rithvik Sallaram</a:t>
            </a:r>
            <a:endParaRPr b="1" sz="1400">
              <a:solidFill>
                <a:srgbClr val="434343"/>
              </a:solidFill>
              <a:latin typeface="Droid Serif"/>
              <a:ea typeface="Droid Serif"/>
              <a:cs typeface="Droid Serif"/>
              <a:sym typeface="Droid Serif"/>
            </a:endParaRPr>
          </a:p>
          <a:p>
            <a:pPr indent="457200" lvl="0" marL="0" rtl="0" algn="l">
              <a:lnSpc>
                <a:spcPct val="130000"/>
              </a:lnSpc>
              <a:spcBef>
                <a:spcPts val="0"/>
              </a:spcBef>
              <a:spcAft>
                <a:spcPts val="0"/>
              </a:spcAft>
              <a:buNone/>
            </a:pPr>
            <a:r>
              <a:rPr lang="en" sz="1100">
                <a:solidFill>
                  <a:srgbClr val="434343"/>
                </a:solidFill>
                <a:latin typeface="Droid Serif"/>
                <a:ea typeface="Droid Serif"/>
                <a:cs typeface="Droid Serif"/>
                <a:sym typeface="Droid Serif"/>
              </a:rPr>
              <a:t>1610110145		</a:t>
            </a:r>
            <a:r>
              <a:rPr lang="en" sz="1100">
                <a:solidFill>
                  <a:srgbClr val="434343"/>
                </a:solidFill>
                <a:latin typeface="Droid Serif"/>
                <a:ea typeface="Droid Serif"/>
                <a:cs typeface="Droid Serif"/>
                <a:sym typeface="Droid Serif"/>
              </a:rPr>
              <a:t>	</a:t>
            </a:r>
            <a:r>
              <a:rPr lang="en" sz="1100">
                <a:solidFill>
                  <a:srgbClr val="434343"/>
                </a:solidFill>
                <a:latin typeface="Droid Serif"/>
                <a:ea typeface="Droid Serif"/>
                <a:cs typeface="Droid Serif"/>
                <a:sym typeface="Droid Serif"/>
              </a:rPr>
              <a:t>           1610110049		  </a:t>
            </a:r>
            <a:r>
              <a:rPr lang="en" sz="1100">
                <a:solidFill>
                  <a:srgbClr val="434343"/>
                </a:solidFill>
                <a:latin typeface="Droid Serif"/>
                <a:ea typeface="Droid Serif"/>
                <a:cs typeface="Droid Serif"/>
                <a:sym typeface="Droid Serif"/>
              </a:rPr>
              <a:t>         1610110285</a:t>
            </a:r>
            <a:endParaRPr sz="1100">
              <a:solidFill>
                <a:srgbClr val="434343"/>
              </a:solidFill>
              <a:latin typeface="Droid Serif"/>
              <a:ea typeface="Droid Serif"/>
              <a:cs typeface="Droid Serif"/>
              <a:sym typeface="Droid Serif"/>
            </a:endParaRPr>
          </a:p>
          <a:p>
            <a:pPr indent="0" lvl="0" marL="0" rtl="0" algn="ctr">
              <a:spcBef>
                <a:spcPts val="0"/>
              </a:spcBef>
              <a:spcAft>
                <a:spcPts val="0"/>
              </a:spcAft>
              <a:buNone/>
            </a:pPr>
            <a:r>
              <a:t/>
            </a:r>
            <a:endParaRPr>
              <a:solidFill>
                <a:srgbClr val="434343"/>
              </a:solidFill>
            </a:endParaRPr>
          </a:p>
        </p:txBody>
      </p:sp>
      <p:pic>
        <p:nvPicPr>
          <p:cNvPr id="67" name="Google Shape;67;p13"/>
          <p:cNvPicPr preferRelativeResize="0"/>
          <p:nvPr/>
        </p:nvPicPr>
        <p:blipFill>
          <a:blip r:embed="rId3">
            <a:alphaModFix/>
          </a:blip>
          <a:stretch>
            <a:fillRect/>
          </a:stretch>
        </p:blipFill>
        <p:spPr>
          <a:xfrm>
            <a:off x="3364300" y="1278875"/>
            <a:ext cx="2122100" cy="190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Prescriptions</a:t>
            </a:r>
            <a:endParaRPr/>
          </a:p>
        </p:txBody>
      </p:sp>
      <p:sp>
        <p:nvSpPr>
          <p:cNvPr id="131" name="Google Shape;131;p22"/>
          <p:cNvSpPr txBox="1"/>
          <p:nvPr>
            <p:ph idx="1" type="body"/>
          </p:nvPr>
        </p:nvSpPr>
        <p:spPr>
          <a:xfrm>
            <a:off x="311700" y="1590275"/>
            <a:ext cx="5845500" cy="23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further provides a useful interface for patients to check their current and past prescription in an instant .</a:t>
            </a:r>
            <a:endParaRPr/>
          </a:p>
          <a:p>
            <a:pPr indent="0" lvl="0" marL="0" rtl="0" algn="l">
              <a:spcBef>
                <a:spcPts val="1600"/>
              </a:spcBef>
              <a:spcAft>
                <a:spcPts val="1600"/>
              </a:spcAft>
              <a:buNone/>
            </a:pPr>
            <a:r>
              <a:rPr lang="en"/>
              <a:t>A clear Interface for information about important medication.</a:t>
            </a:r>
            <a:endParaRPr/>
          </a:p>
        </p:txBody>
      </p:sp>
      <p:pic>
        <p:nvPicPr>
          <p:cNvPr id="132" name="Google Shape;132;p22"/>
          <p:cNvPicPr preferRelativeResize="0"/>
          <p:nvPr/>
        </p:nvPicPr>
        <p:blipFill rotWithShape="1">
          <a:blip r:embed="rId3">
            <a:alphaModFix/>
          </a:blip>
          <a:srcRect b="15461" l="0" r="0" t="0"/>
          <a:stretch/>
        </p:blipFill>
        <p:spPr>
          <a:xfrm>
            <a:off x="6372775" y="250525"/>
            <a:ext cx="2672950" cy="46424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a:t>
            </a:r>
            <a:endParaRPr/>
          </a:p>
        </p:txBody>
      </p:sp>
      <p:sp>
        <p:nvSpPr>
          <p:cNvPr id="138" name="Google Shape;138;p23"/>
          <p:cNvSpPr txBox="1"/>
          <p:nvPr>
            <p:ph idx="1" type="body"/>
          </p:nvPr>
        </p:nvSpPr>
        <p:spPr>
          <a:xfrm>
            <a:off x="311700" y="1434950"/>
            <a:ext cx="507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website was built using Angular.	</a:t>
            </a:r>
            <a:endParaRPr/>
          </a:p>
          <a:p>
            <a:pPr indent="-342900" lvl="0" marL="457200" rtl="0" algn="l">
              <a:spcBef>
                <a:spcPts val="0"/>
              </a:spcBef>
              <a:spcAft>
                <a:spcPts val="0"/>
              </a:spcAft>
              <a:buSzPts val="1800"/>
              <a:buChar char="●"/>
            </a:pPr>
            <a:r>
              <a:rPr lang="en"/>
              <a:t>Designed only for institutes use.				</a:t>
            </a:r>
            <a:endParaRPr/>
          </a:p>
          <a:p>
            <a:pPr indent="-342900" lvl="0" marL="457200" rtl="0" algn="l">
              <a:spcBef>
                <a:spcPts val="0"/>
              </a:spcBef>
              <a:spcAft>
                <a:spcPts val="0"/>
              </a:spcAft>
              <a:buSzPts val="1800"/>
              <a:buChar char="●"/>
            </a:pPr>
            <a:r>
              <a:rPr lang="en"/>
              <a:t>Provides all the historical medical records of the patient to the institute.				</a:t>
            </a:r>
            <a:endParaRPr/>
          </a:p>
          <a:p>
            <a:pPr indent="-342900" lvl="0" marL="457200" rtl="0" algn="l">
              <a:spcBef>
                <a:spcPts val="0"/>
              </a:spcBef>
              <a:spcAft>
                <a:spcPts val="0"/>
              </a:spcAft>
              <a:buSzPts val="1800"/>
              <a:buChar char="●"/>
            </a:pPr>
            <a:r>
              <a:rPr lang="en"/>
              <a:t>Primarily built for institute’s convenience to add or read the records.</a:t>
            </a:r>
            <a:endParaRPr/>
          </a:p>
        </p:txBody>
      </p:sp>
      <p:pic>
        <p:nvPicPr>
          <p:cNvPr id="139" name="Google Shape;139;p23"/>
          <p:cNvPicPr preferRelativeResize="0"/>
          <p:nvPr/>
        </p:nvPicPr>
        <p:blipFill>
          <a:blip r:embed="rId3">
            <a:alphaModFix/>
          </a:blip>
          <a:stretch>
            <a:fillRect/>
          </a:stretch>
        </p:blipFill>
        <p:spPr>
          <a:xfrm>
            <a:off x="6406225" y="1668363"/>
            <a:ext cx="2076450" cy="220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Authentication</a:t>
            </a:r>
            <a:endParaRPr/>
          </a:p>
        </p:txBody>
      </p:sp>
      <p:sp>
        <p:nvSpPr>
          <p:cNvPr id="145" name="Google Shape;145;p24"/>
          <p:cNvSpPr txBox="1"/>
          <p:nvPr>
            <p:ph idx="1" type="body"/>
          </p:nvPr>
        </p:nvSpPr>
        <p:spPr>
          <a:xfrm>
            <a:off x="311700" y="1837825"/>
            <a:ext cx="3397500" cy="207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patients are logged in using a biometric </a:t>
            </a:r>
            <a:r>
              <a:rPr lang="en" sz="1600"/>
              <a:t>authorisation</a:t>
            </a:r>
            <a:r>
              <a:rPr lang="en" sz="1600"/>
              <a:t> service.</a:t>
            </a:r>
            <a:endParaRPr sz="1600"/>
          </a:p>
          <a:p>
            <a:pPr indent="-330200" lvl="0" marL="457200" rtl="0" algn="l">
              <a:spcBef>
                <a:spcPts val="0"/>
              </a:spcBef>
              <a:spcAft>
                <a:spcPts val="0"/>
              </a:spcAft>
              <a:buSzPts val="1600"/>
              <a:buChar char="●"/>
            </a:pPr>
            <a:r>
              <a:rPr lang="en" sz="1600"/>
              <a:t>We have used Kairos to perform this task.</a:t>
            </a:r>
            <a:endParaRPr sz="1600"/>
          </a:p>
        </p:txBody>
      </p:sp>
      <p:pic>
        <p:nvPicPr>
          <p:cNvPr id="146" name="Google Shape;146;p24"/>
          <p:cNvPicPr preferRelativeResize="0"/>
          <p:nvPr/>
        </p:nvPicPr>
        <p:blipFill>
          <a:blip r:embed="rId3">
            <a:alphaModFix/>
          </a:blip>
          <a:stretch>
            <a:fillRect/>
          </a:stretch>
        </p:blipFill>
        <p:spPr>
          <a:xfrm>
            <a:off x="3811300" y="1444900"/>
            <a:ext cx="4828624" cy="236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Doctor’s View</a:t>
            </a:r>
            <a:endParaRPr/>
          </a:p>
        </p:txBody>
      </p:sp>
      <p:sp>
        <p:nvSpPr>
          <p:cNvPr id="152" name="Google Shape;152;p25"/>
          <p:cNvSpPr txBox="1"/>
          <p:nvPr>
            <p:ph idx="1" type="body"/>
          </p:nvPr>
        </p:nvSpPr>
        <p:spPr>
          <a:xfrm>
            <a:off x="6038500" y="1233925"/>
            <a:ext cx="2793900" cy="352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the patient gives access to his/her records the doctors can view and access their records.</a:t>
            </a:r>
            <a:endParaRPr/>
          </a:p>
          <a:p>
            <a:pPr indent="-342900" lvl="0" marL="457200" rtl="0" algn="l">
              <a:spcBef>
                <a:spcPts val="0"/>
              </a:spcBef>
              <a:spcAft>
                <a:spcPts val="0"/>
              </a:spcAft>
              <a:buSzPts val="1800"/>
              <a:buChar char="●"/>
            </a:pPr>
            <a:r>
              <a:rPr lang="en"/>
              <a:t>Once the diagnosis is completed the doctor will update the details of the diagnosis</a:t>
            </a:r>
            <a:endParaRPr/>
          </a:p>
        </p:txBody>
      </p:sp>
      <p:pic>
        <p:nvPicPr>
          <p:cNvPr id="153" name="Google Shape;153;p25"/>
          <p:cNvPicPr preferRelativeResize="0"/>
          <p:nvPr/>
        </p:nvPicPr>
        <p:blipFill>
          <a:blip r:embed="rId3">
            <a:alphaModFix/>
          </a:blip>
          <a:stretch>
            <a:fillRect/>
          </a:stretch>
        </p:blipFill>
        <p:spPr>
          <a:xfrm>
            <a:off x="311700" y="1395675"/>
            <a:ext cx="5332224" cy="2620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VS MOBILE APPLICATION</a:t>
            </a:r>
            <a:endParaRPr/>
          </a:p>
        </p:txBody>
      </p:sp>
      <p:sp>
        <p:nvSpPr>
          <p:cNvPr id="159" name="Google Shape;159;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000"/>
              </a:spcBef>
              <a:spcAft>
                <a:spcPts val="0"/>
              </a:spcAft>
              <a:buSzPts val="1400"/>
              <a:buFont typeface="Playfair Display"/>
              <a:buChar char="❏"/>
            </a:pPr>
            <a:r>
              <a:rPr lang="en" sz="1400">
                <a:latin typeface="Playfair Display"/>
                <a:ea typeface="Playfair Display"/>
                <a:cs typeface="Playfair Display"/>
                <a:sym typeface="Playfair Display"/>
              </a:rPr>
              <a:t>The</a:t>
            </a:r>
            <a:r>
              <a:rPr b="1" lang="en" sz="1400">
                <a:latin typeface="Playfair Display"/>
                <a:ea typeface="Playfair Display"/>
                <a:cs typeface="Playfair Display"/>
                <a:sym typeface="Playfair Display"/>
              </a:rPr>
              <a:t> website application is built for the doctors</a:t>
            </a:r>
            <a:r>
              <a:rPr lang="en" sz="1400">
                <a:latin typeface="Playfair Display"/>
                <a:ea typeface="Playfair Display"/>
                <a:cs typeface="Playfair Display"/>
                <a:sym typeface="Playfair Display"/>
              </a:rPr>
              <a:t> to access patient’s medical records when required, with the consent of the patient. Verification of both the doctor and the patient will be required to access the medical records. Doctors will be able to print the patient’s medical history for a better understanding of the patient’s condition and new medical records, prescriptions for the patient. New Patient registration can only be done in the website application.</a:t>
            </a:r>
            <a:endParaRPr sz="1400">
              <a:latin typeface="Playfair Display"/>
              <a:ea typeface="Playfair Display"/>
              <a:cs typeface="Playfair Display"/>
              <a:sym typeface="Playfair Display"/>
            </a:endParaRPr>
          </a:p>
          <a:p>
            <a:pPr indent="0" lvl="0" marL="0" rtl="0" algn="l">
              <a:lnSpc>
                <a:spcPct val="130000"/>
              </a:lnSpc>
              <a:spcBef>
                <a:spcPts val="1000"/>
              </a:spcBef>
              <a:spcAft>
                <a:spcPts val="0"/>
              </a:spcAft>
              <a:buNone/>
            </a:pPr>
            <a:r>
              <a:t/>
            </a:r>
            <a:endParaRPr sz="1400">
              <a:latin typeface="Playfair Display"/>
              <a:ea typeface="Playfair Display"/>
              <a:cs typeface="Playfair Display"/>
              <a:sym typeface="Playfair Display"/>
            </a:endParaRPr>
          </a:p>
          <a:p>
            <a:pPr indent="-317500" lvl="0" marL="457200" rtl="0" algn="l">
              <a:lnSpc>
                <a:spcPct val="130000"/>
              </a:lnSpc>
              <a:spcBef>
                <a:spcPts val="1000"/>
              </a:spcBef>
              <a:spcAft>
                <a:spcPts val="0"/>
              </a:spcAft>
              <a:buSzPts val="1400"/>
              <a:buFont typeface="Playfair Display"/>
              <a:buChar char="❏"/>
            </a:pPr>
            <a:r>
              <a:rPr lang="en" sz="1400">
                <a:latin typeface="Playfair Display"/>
                <a:ea typeface="Playfair Display"/>
                <a:cs typeface="Playfair Display"/>
                <a:sym typeface="Playfair Display"/>
              </a:rPr>
              <a:t>T</a:t>
            </a:r>
            <a:r>
              <a:rPr lang="en" sz="1400">
                <a:latin typeface="Playfair Display"/>
                <a:ea typeface="Playfair Display"/>
                <a:cs typeface="Playfair Display"/>
                <a:sym typeface="Playfair Display"/>
              </a:rPr>
              <a:t>he </a:t>
            </a:r>
            <a:r>
              <a:rPr b="1" lang="en" sz="1400">
                <a:latin typeface="Playfair Display"/>
                <a:ea typeface="Playfair Display"/>
                <a:cs typeface="Playfair Display"/>
                <a:sym typeface="Playfair Display"/>
              </a:rPr>
              <a:t>android application is specifically designed for the patient usag</a:t>
            </a:r>
            <a:r>
              <a:rPr lang="en" sz="1400">
                <a:latin typeface="Playfair Display"/>
                <a:ea typeface="Playfair Display"/>
                <a:cs typeface="Playfair Display"/>
                <a:sym typeface="Playfair Display"/>
              </a:rPr>
              <a:t>e. This may only cater the needs of the population who have a smartphone, but is very useful for patients who do have this facility. Patients can login using their email id mentioned during registration. </a:t>
            </a:r>
            <a:endParaRPr sz="1400">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889300" y="2218050"/>
            <a:ext cx="3365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Up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LOGIN AND AUTHENTICATION TECHNIQUES</a:t>
            </a:r>
            <a:endParaRPr sz="2400"/>
          </a:p>
        </p:txBody>
      </p:sp>
      <p:sp>
        <p:nvSpPr>
          <p:cNvPr id="170" name="Google Shape;170;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Website:</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Two factor authentication.</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The login privileges for the web application are only provided to certified medical institutes and doctors.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The doctor can access the website only when the patient verification is done. </a:t>
            </a:r>
            <a:endParaRPr sz="14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Flutter:</a:t>
            </a:r>
            <a:endParaRPr>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We have used google sign in for a quick login.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If the user is not registered, the mobile app will prompt a null screen and request the user to register through the institute for integrity in the details section.</a:t>
            </a:r>
            <a:endParaRPr sz="1400">
              <a:latin typeface="Playfair Display"/>
              <a:ea typeface="Playfair Display"/>
              <a:cs typeface="Playfair Display"/>
              <a:sym typeface="Playfair Display"/>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DATA STORAGE TECHNIQUES</a:t>
            </a:r>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Hybrid data storage technique used.</a:t>
            </a: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Centralised storage system: Firebase-</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Cannot store all medical data at a single place as it leads to bottleneck issues and issues related to the security of the data.</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Chosen Firebase to store personal information and low sensitive data </a:t>
            </a:r>
            <a:endParaRPr sz="1400">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Distributed storage system: Couchbase-</a:t>
            </a:r>
            <a:endParaRPr>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Couchbase is a distributed document based NoSQL database.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The records and other medical details of the patients are stored in couchbase.</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We have separated the personal information, and the medical data in two different databases so as to ensure data security. </a:t>
            </a:r>
            <a:endParaRPr sz="1400">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160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182" name="Google Shape;18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600">
                <a:latin typeface="Playfair Display"/>
                <a:ea typeface="Playfair Display"/>
                <a:cs typeface="Playfair Display"/>
                <a:sym typeface="Playfair Display"/>
              </a:rPr>
              <a:t>MEDiBase is the </a:t>
            </a:r>
            <a:r>
              <a:rPr b="1" lang="en" sz="1600">
                <a:latin typeface="Playfair Display"/>
                <a:ea typeface="Playfair Display"/>
                <a:cs typeface="Playfair Display"/>
                <a:sym typeface="Playfair Display"/>
              </a:rPr>
              <a:t>first of a kind application</a:t>
            </a:r>
            <a:r>
              <a:rPr lang="en" sz="1600">
                <a:latin typeface="Playfair Display"/>
                <a:ea typeface="Playfair Display"/>
                <a:cs typeface="Playfair Display"/>
                <a:sym typeface="Playfair Display"/>
              </a:rPr>
              <a:t> focused for all categories and kinds of people in the world. This application is mainly focused for people who are living outside the cities where the technological knowledge among people is mediocre or even less. This application even stands out among its competitors based on the fact that it </a:t>
            </a:r>
            <a:r>
              <a:rPr b="1" lang="en" sz="1600">
                <a:latin typeface="Playfair Display"/>
                <a:ea typeface="Playfair Display"/>
                <a:cs typeface="Playfair Display"/>
                <a:sym typeface="Playfair Display"/>
              </a:rPr>
              <a:t>uses both centralised and decentralised database</a:t>
            </a:r>
            <a:r>
              <a:rPr lang="en" sz="1600">
                <a:latin typeface="Playfair Display"/>
                <a:ea typeface="Playfair Display"/>
                <a:cs typeface="Playfair Display"/>
                <a:sym typeface="Playfair Display"/>
              </a:rPr>
              <a:t> for storage of the data, thus taking advantage of both kinds of storage.  This application even ensures the uniqueness of data by employing biometrics which is unique for each patient.</a:t>
            </a:r>
            <a:endParaRPr sz="1600">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lnSpc>
                <a:spcPct val="130000"/>
              </a:lnSpc>
              <a:spcBef>
                <a:spcPts val="1000"/>
              </a:spcBef>
              <a:spcAft>
                <a:spcPts val="0"/>
              </a:spcAft>
              <a:buSzPts val="2400"/>
              <a:buFont typeface="Playfair Display"/>
              <a:buAutoNum type="arabicPeriod"/>
            </a:pPr>
            <a:r>
              <a:rPr b="1" lang="en" sz="2400">
                <a:latin typeface="Playfair Display"/>
                <a:ea typeface="Playfair Display"/>
                <a:cs typeface="Playfair Display"/>
                <a:sym typeface="Playfair Display"/>
              </a:rPr>
              <a:t>Use Two-phase biometric authentication</a:t>
            </a:r>
            <a:endParaRPr b="1" sz="2400">
              <a:latin typeface="Playfair Display"/>
              <a:ea typeface="Playfair Display"/>
              <a:cs typeface="Playfair Display"/>
              <a:sym typeface="Playfair Display"/>
            </a:endParaRPr>
          </a:p>
          <a:p>
            <a:pPr indent="-381000" lvl="0" marL="457200" rtl="0" algn="l">
              <a:lnSpc>
                <a:spcPct val="130000"/>
              </a:lnSpc>
              <a:spcBef>
                <a:spcPts val="0"/>
              </a:spcBef>
              <a:spcAft>
                <a:spcPts val="0"/>
              </a:spcAft>
              <a:buSzPts val="2400"/>
              <a:buFont typeface="Playfair Display"/>
              <a:buAutoNum type="arabicPeriod"/>
            </a:pPr>
            <a:r>
              <a:rPr b="1" lang="en" sz="2400">
                <a:latin typeface="Playfair Display"/>
                <a:ea typeface="Playfair Display"/>
                <a:cs typeface="Playfair Display"/>
                <a:sym typeface="Playfair Display"/>
              </a:rPr>
              <a:t>Appointments and Reminders</a:t>
            </a:r>
            <a:endParaRPr b="1" sz="2400">
              <a:latin typeface="Playfair Display"/>
              <a:ea typeface="Playfair Display"/>
              <a:cs typeface="Playfair Display"/>
              <a:sym typeface="Playfair Display"/>
            </a:endParaRPr>
          </a:p>
          <a:p>
            <a:pPr indent="-381000" lvl="0" marL="457200" rtl="0" algn="l">
              <a:lnSpc>
                <a:spcPct val="130000"/>
              </a:lnSpc>
              <a:spcBef>
                <a:spcPts val="0"/>
              </a:spcBef>
              <a:spcAft>
                <a:spcPts val="0"/>
              </a:spcAft>
              <a:buSzPts val="2400"/>
              <a:buFont typeface="Playfair Display"/>
              <a:buAutoNum type="arabicPeriod"/>
            </a:pPr>
            <a:r>
              <a:rPr b="1" lang="en" sz="2400">
                <a:latin typeface="Playfair Display"/>
                <a:ea typeface="Playfair Display"/>
                <a:cs typeface="Playfair Display"/>
                <a:sym typeface="Playfair Display"/>
              </a:rPr>
              <a:t>SMS System for </a:t>
            </a:r>
            <a:r>
              <a:rPr b="1" lang="en" sz="2400">
                <a:latin typeface="Playfair Display"/>
                <a:ea typeface="Playfair Display"/>
                <a:cs typeface="Playfair Display"/>
                <a:sym typeface="Playfair Display"/>
              </a:rPr>
              <a:t>patients</a:t>
            </a:r>
            <a:r>
              <a:rPr b="1" lang="en" sz="2400">
                <a:latin typeface="Playfair Display"/>
                <a:ea typeface="Playfair Display"/>
                <a:cs typeface="Playfair Display"/>
                <a:sym typeface="Playfair Display"/>
              </a:rPr>
              <a:t> with keypad phone</a:t>
            </a:r>
            <a:endParaRPr b="1" sz="2400">
              <a:latin typeface="Playfair Display"/>
              <a:ea typeface="Playfair Display"/>
              <a:cs typeface="Playfair Display"/>
              <a:sym typeface="Playfair Display"/>
            </a:endParaRPr>
          </a:p>
          <a:p>
            <a:pPr indent="-381000" lvl="0" marL="457200" rtl="0" algn="l">
              <a:lnSpc>
                <a:spcPct val="130000"/>
              </a:lnSpc>
              <a:spcBef>
                <a:spcPts val="0"/>
              </a:spcBef>
              <a:spcAft>
                <a:spcPts val="0"/>
              </a:spcAft>
              <a:buSzPts val="2400"/>
              <a:buFont typeface="Playfair Display"/>
              <a:buAutoNum type="arabicPeriod"/>
            </a:pPr>
            <a:r>
              <a:rPr b="1" lang="en" sz="2400">
                <a:latin typeface="Playfair Display"/>
                <a:ea typeface="Playfair Display"/>
                <a:cs typeface="Playfair Display"/>
                <a:sym typeface="Playfair Display"/>
              </a:rPr>
              <a:t>Website application for patients</a:t>
            </a:r>
            <a:endParaRPr b="1" sz="2400">
              <a:latin typeface="Playfair Display"/>
              <a:ea typeface="Playfair Display"/>
              <a:cs typeface="Playfair Display"/>
              <a:sym typeface="Playfair Display"/>
            </a:endParaRPr>
          </a:p>
          <a:p>
            <a:pPr indent="-381000" lvl="0" marL="457200" rtl="0" algn="l">
              <a:lnSpc>
                <a:spcPct val="130000"/>
              </a:lnSpc>
              <a:spcBef>
                <a:spcPts val="0"/>
              </a:spcBef>
              <a:spcAft>
                <a:spcPts val="0"/>
              </a:spcAft>
              <a:buSzPts val="2400"/>
              <a:buFont typeface="Playfair Display"/>
              <a:buAutoNum type="arabicPeriod"/>
            </a:pPr>
            <a:r>
              <a:rPr b="1" lang="en" sz="2400">
                <a:latin typeface="Playfair Display"/>
                <a:ea typeface="Playfair Display"/>
                <a:cs typeface="Playfair Display"/>
                <a:sym typeface="Playfair Display"/>
              </a:rPr>
              <a:t>Blockchain Technology for Safe Transactions</a:t>
            </a:r>
            <a:endParaRPr sz="24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000"/>
              </a:spcBef>
              <a:spcAft>
                <a:spcPts val="0"/>
              </a:spcAft>
              <a:buSzPts val="1400"/>
              <a:buFont typeface="Playfair Display"/>
              <a:buChar char="●"/>
            </a:pPr>
            <a:r>
              <a:rPr lang="en" sz="1400">
                <a:latin typeface="Playfair Display"/>
                <a:ea typeface="Playfair Display"/>
                <a:cs typeface="Playfair Display"/>
                <a:sym typeface="Playfair Display"/>
              </a:rPr>
              <a:t>Our main objective is to provide population around a region with a common platform to store all the medical records which can be accessed from anywhere.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As these records consists of sensitive information of the patients, we want to keep these records safe and not fall in the wrong hands.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For maintaining up to date information, we plan to keep the privileges of editing these records only to recognised and certified doctors and medical institutions. </a:t>
            </a:r>
            <a:endParaRPr sz="1400">
              <a:latin typeface="Playfair Display"/>
              <a:ea typeface="Playfair Display"/>
              <a:cs typeface="Playfair Display"/>
              <a:sym typeface="Playfair Display"/>
            </a:endParaRPr>
          </a:p>
          <a:p>
            <a:pPr indent="-317500" lvl="0" marL="457200" rtl="0" algn="l">
              <a:lnSpc>
                <a:spcPct val="13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Although our focus is on rural population, we also need to track the needs of other people. For this purpose we plan to provide a mobile application for patients to check their records from time to time.</a:t>
            </a:r>
            <a:endParaRPr sz="1400">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distribution</a:t>
            </a:r>
            <a:endParaRPr/>
          </a:p>
        </p:txBody>
      </p:sp>
      <p:sp>
        <p:nvSpPr>
          <p:cNvPr id="194" name="Google Shape;194;p32"/>
          <p:cNvSpPr txBox="1"/>
          <p:nvPr>
            <p:ph idx="1" type="body"/>
          </p:nvPr>
        </p:nvSpPr>
        <p:spPr>
          <a:xfrm>
            <a:off x="311700" y="1951000"/>
            <a:ext cx="8520600" cy="17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Hari Sai Raghuram       		Backend </a:t>
            </a:r>
            <a:endParaRPr/>
          </a:p>
          <a:p>
            <a:pPr indent="0" lvl="0" marL="0" rtl="0" algn="l">
              <a:spcBef>
                <a:spcPts val="1600"/>
              </a:spcBef>
              <a:spcAft>
                <a:spcPts val="0"/>
              </a:spcAft>
              <a:buNone/>
            </a:pPr>
            <a:r>
              <a:rPr lang="en"/>
              <a:t>Rithvik Sallaram				Mobile Application	</a:t>
            </a:r>
            <a:endParaRPr/>
          </a:p>
          <a:p>
            <a:pPr indent="0" lvl="0" marL="0" rtl="0" algn="l">
              <a:spcBef>
                <a:spcPts val="1600"/>
              </a:spcBef>
              <a:spcAft>
                <a:spcPts val="0"/>
              </a:spcAft>
              <a:buNone/>
            </a:pPr>
            <a:r>
              <a:rPr lang="en"/>
              <a:t>Akhilesh Pothuri 				Web Application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Hybrid Storage Model</a:t>
            </a:r>
            <a:endParaRPr/>
          </a:p>
        </p:txBody>
      </p:sp>
      <p:sp>
        <p:nvSpPr>
          <p:cNvPr id="79" name="Google Shape;79;p15"/>
          <p:cNvSpPr txBox="1"/>
          <p:nvPr>
            <p:ph idx="1" type="body"/>
          </p:nvPr>
        </p:nvSpPr>
        <p:spPr>
          <a:xfrm>
            <a:off x="311700" y="1671375"/>
            <a:ext cx="8520600" cy="28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Medibase uses the </a:t>
            </a:r>
            <a:r>
              <a:rPr lang="en"/>
              <a:t>Couchbase</a:t>
            </a:r>
            <a:r>
              <a:rPr lang="en"/>
              <a:t> distributed NoSQL data storage model as well as the firebase cloud service reaping the </a:t>
            </a:r>
            <a:r>
              <a:rPr lang="en"/>
              <a:t>benefits</a:t>
            </a:r>
            <a:r>
              <a:rPr lang="en"/>
              <a:t> of both the models.</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3">
            <a:alphaModFix/>
          </a:blip>
          <a:stretch>
            <a:fillRect/>
          </a:stretch>
        </p:blipFill>
        <p:spPr>
          <a:xfrm>
            <a:off x="5963000" y="2571761"/>
            <a:ext cx="1181100" cy="1924039"/>
          </a:xfrm>
          <a:prstGeom prst="rect">
            <a:avLst/>
          </a:prstGeom>
          <a:noFill/>
          <a:ln>
            <a:noFill/>
          </a:ln>
        </p:spPr>
      </p:pic>
      <p:pic>
        <p:nvPicPr>
          <p:cNvPr id="81" name="Google Shape;81;p15"/>
          <p:cNvPicPr preferRelativeResize="0"/>
          <p:nvPr/>
        </p:nvPicPr>
        <p:blipFill>
          <a:blip r:embed="rId4">
            <a:alphaModFix/>
          </a:blip>
          <a:stretch>
            <a:fillRect/>
          </a:stretch>
        </p:blipFill>
        <p:spPr>
          <a:xfrm>
            <a:off x="1278325" y="2493950"/>
            <a:ext cx="2683775" cy="171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Firebase provides useful and handy features.</a:t>
            </a:r>
            <a:endParaRPr/>
          </a:p>
          <a:p>
            <a:pPr indent="0" lvl="0" marL="0" rtl="0" algn="l">
              <a:spcBef>
                <a:spcPts val="1600"/>
              </a:spcBef>
              <a:spcAft>
                <a:spcPts val="0"/>
              </a:spcAft>
              <a:buNone/>
            </a:pPr>
            <a:r>
              <a:rPr lang="en"/>
              <a:t>i) Simple User Authentication</a:t>
            </a:r>
            <a:endParaRPr/>
          </a:p>
          <a:p>
            <a:pPr indent="0" lvl="0" marL="0" rtl="0" algn="l">
              <a:spcBef>
                <a:spcPts val="1600"/>
              </a:spcBef>
              <a:spcAft>
                <a:spcPts val="0"/>
              </a:spcAft>
              <a:buNone/>
            </a:pPr>
            <a:r>
              <a:rPr lang="en"/>
              <a:t>ii) A fast data retrieval.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the above reasons Medibase uses Firebase’s secure Authentication for logging in users and it’s database to store personal user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Couchbase is where the medical records of the users are stored.</a:t>
            </a:r>
            <a:endParaRPr/>
          </a:p>
        </p:txBody>
      </p:sp>
      <p:pic>
        <p:nvPicPr>
          <p:cNvPr id="94" name="Google Shape;94;p17"/>
          <p:cNvPicPr preferRelativeResize="0"/>
          <p:nvPr/>
        </p:nvPicPr>
        <p:blipFill rotWithShape="1">
          <a:blip r:embed="rId3">
            <a:alphaModFix/>
          </a:blip>
          <a:srcRect b="0" l="0" r="0" t="6585"/>
          <a:stretch/>
        </p:blipFill>
        <p:spPr>
          <a:xfrm>
            <a:off x="2039250" y="2046525"/>
            <a:ext cx="4527623" cy="2522500"/>
          </a:xfrm>
          <a:prstGeom prst="rect">
            <a:avLst/>
          </a:prstGeom>
          <a:noFill/>
          <a:ln>
            <a:noFill/>
          </a:ln>
        </p:spPr>
      </p:pic>
      <p:cxnSp>
        <p:nvCxnSpPr>
          <p:cNvPr id="95" name="Google Shape;95;p17"/>
          <p:cNvCxnSpPr/>
          <p:nvPr/>
        </p:nvCxnSpPr>
        <p:spPr>
          <a:xfrm flipH="1" rot="10800000">
            <a:off x="5132725" y="2480025"/>
            <a:ext cx="2178300" cy="432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7"/>
          <p:cNvCxnSpPr/>
          <p:nvPr/>
        </p:nvCxnSpPr>
        <p:spPr>
          <a:xfrm flipH="1" rot="10800000">
            <a:off x="6275725" y="4140650"/>
            <a:ext cx="1239900" cy="216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7"/>
          <p:cNvSpPr txBox="1"/>
          <p:nvPr/>
        </p:nvSpPr>
        <p:spPr>
          <a:xfrm>
            <a:off x="7310875" y="2339925"/>
            <a:ext cx="13803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MEDIBASE</a:t>
            </a:r>
            <a:endParaRPr>
              <a:latin typeface="Open Sans"/>
              <a:ea typeface="Open Sans"/>
              <a:cs typeface="Open Sans"/>
              <a:sym typeface="Open Sans"/>
            </a:endParaRPr>
          </a:p>
        </p:txBody>
      </p:sp>
      <p:sp>
        <p:nvSpPr>
          <p:cNvPr id="98" name="Google Shape;98;p17"/>
          <p:cNvSpPr txBox="1"/>
          <p:nvPr/>
        </p:nvSpPr>
        <p:spPr>
          <a:xfrm>
            <a:off x="7515625" y="3937250"/>
            <a:ext cx="13803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Node maintained by hospital</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89275" y="1152475"/>
            <a:ext cx="8984425" cy="383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for this architecture</a:t>
            </a:r>
            <a:endParaRPr/>
          </a:p>
        </p:txBody>
      </p:sp>
      <p:sp>
        <p:nvSpPr>
          <p:cNvPr id="111" name="Google Shape;111;p19"/>
          <p:cNvSpPr txBox="1"/>
          <p:nvPr>
            <p:ph idx="1" type="body"/>
          </p:nvPr>
        </p:nvSpPr>
        <p:spPr>
          <a:xfrm>
            <a:off x="311700" y="1441675"/>
            <a:ext cx="8520600" cy="261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Storing all the patient records of all the hospitals in one centralised data storage is </a:t>
            </a:r>
            <a:r>
              <a:rPr lang="en"/>
              <a:t>infeasible.</a:t>
            </a:r>
            <a:endParaRPr/>
          </a:p>
          <a:p>
            <a:pPr indent="-342900" lvl="0" marL="457200" rtl="0" algn="l">
              <a:spcBef>
                <a:spcPts val="0"/>
              </a:spcBef>
              <a:spcAft>
                <a:spcPts val="0"/>
              </a:spcAft>
              <a:buSzPts val="1800"/>
              <a:buChar char="●"/>
            </a:pPr>
            <a:r>
              <a:rPr lang="en"/>
              <a:t>Patient records are highly sensitive data and hospitals will be reluctant to share them to another storage out of their control.</a:t>
            </a:r>
            <a:endParaRPr/>
          </a:p>
          <a:p>
            <a:pPr indent="-342900" lvl="0" marL="457200" rtl="0" algn="l">
              <a:spcBef>
                <a:spcPts val="0"/>
              </a:spcBef>
              <a:spcAft>
                <a:spcPts val="0"/>
              </a:spcAft>
              <a:buSzPts val="1800"/>
              <a:buChar char="●"/>
            </a:pPr>
            <a:r>
              <a:rPr lang="en"/>
              <a:t>Each hospital will be a node in the couchbase architecture, hosting their own database with patient records </a:t>
            </a:r>
            <a:endParaRPr/>
          </a:p>
          <a:p>
            <a:pPr indent="-342900" lvl="0" marL="457200" rtl="0" algn="l">
              <a:spcBef>
                <a:spcPts val="0"/>
              </a:spcBef>
              <a:spcAft>
                <a:spcPts val="0"/>
              </a:spcAft>
              <a:buSzPts val="1800"/>
              <a:buChar char="●"/>
            </a:pPr>
            <a:r>
              <a:rPr lang="en"/>
              <a:t>Only on patient authentication will the data be retrieved from the nodes.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Application</a:t>
            </a:r>
            <a:endParaRPr/>
          </a:p>
        </p:txBody>
      </p:sp>
      <p:sp>
        <p:nvSpPr>
          <p:cNvPr id="117" name="Google Shape;117;p20"/>
          <p:cNvSpPr txBox="1"/>
          <p:nvPr>
            <p:ph idx="1" type="body"/>
          </p:nvPr>
        </p:nvSpPr>
        <p:spPr>
          <a:xfrm>
            <a:off x="311700" y="1266325"/>
            <a:ext cx="6643200" cy="311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Mobile application is made with flutter. </a:t>
            </a:r>
            <a:r>
              <a:rPr lang="en"/>
              <a:t>A cross platform mobile application framework.</a:t>
            </a:r>
            <a:endParaRPr/>
          </a:p>
          <a:p>
            <a:pPr indent="-342900" lvl="0" marL="457200" rtl="0" algn="l">
              <a:spcBef>
                <a:spcPts val="0"/>
              </a:spcBef>
              <a:spcAft>
                <a:spcPts val="0"/>
              </a:spcAft>
              <a:buSzPts val="1800"/>
              <a:buChar char="●"/>
            </a:pPr>
            <a:r>
              <a:rPr lang="en"/>
              <a:t>Designed only for patient use.</a:t>
            </a:r>
            <a:endParaRPr/>
          </a:p>
          <a:p>
            <a:pPr indent="-342900" lvl="0" marL="457200" rtl="0" algn="l">
              <a:spcBef>
                <a:spcPts val="0"/>
              </a:spcBef>
              <a:spcAft>
                <a:spcPts val="0"/>
              </a:spcAft>
              <a:buSzPts val="1800"/>
              <a:buChar char="●"/>
            </a:pPr>
            <a:r>
              <a:rPr lang="en"/>
              <a:t>Provides useful information to patient about their past medical records</a:t>
            </a:r>
            <a:endParaRPr/>
          </a:p>
          <a:p>
            <a:pPr indent="-342900" lvl="0" marL="457200" rtl="0" algn="l">
              <a:spcBef>
                <a:spcPts val="0"/>
              </a:spcBef>
              <a:spcAft>
                <a:spcPts val="0"/>
              </a:spcAft>
              <a:buSzPts val="1800"/>
              <a:buChar char="●"/>
            </a:pPr>
            <a:r>
              <a:rPr lang="en"/>
              <a:t>Primarily built for patient convenience and ease of access of records.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18" name="Google Shape;118;p20"/>
          <p:cNvPicPr preferRelativeResize="0"/>
          <p:nvPr/>
        </p:nvPicPr>
        <p:blipFill rotWithShape="1">
          <a:blip r:embed="rId3">
            <a:alphaModFix/>
          </a:blip>
          <a:srcRect b="0" l="38120" r="33752" t="0"/>
          <a:stretch/>
        </p:blipFill>
        <p:spPr>
          <a:xfrm>
            <a:off x="7073650" y="1455675"/>
            <a:ext cx="1148424" cy="229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922200" y="423450"/>
            <a:ext cx="4357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History</a:t>
            </a:r>
            <a:endParaRPr/>
          </a:p>
        </p:txBody>
      </p:sp>
      <p:sp>
        <p:nvSpPr>
          <p:cNvPr id="124" name="Google Shape;124;p21"/>
          <p:cNvSpPr txBox="1"/>
          <p:nvPr>
            <p:ph idx="1" type="body"/>
          </p:nvPr>
        </p:nvSpPr>
        <p:spPr>
          <a:xfrm>
            <a:off x="2922200" y="1525125"/>
            <a:ext cx="5910000" cy="30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patients can access their entire medical records since the time they started using Medibase.</a:t>
            </a:r>
            <a:endParaRPr/>
          </a:p>
          <a:p>
            <a:pPr indent="0" lvl="0" marL="0" rtl="0" algn="l">
              <a:spcBef>
                <a:spcPts val="1600"/>
              </a:spcBef>
              <a:spcAft>
                <a:spcPts val="1600"/>
              </a:spcAft>
              <a:buNone/>
            </a:pPr>
            <a:r>
              <a:rPr lang="en"/>
              <a:t>Allows for a clear view of all the hospitals they visited and the displays the diagnosis given at each instant.</a:t>
            </a:r>
            <a:endParaRPr/>
          </a:p>
        </p:txBody>
      </p:sp>
      <p:pic>
        <p:nvPicPr>
          <p:cNvPr id="125" name="Google Shape;125;p21"/>
          <p:cNvPicPr preferRelativeResize="0"/>
          <p:nvPr/>
        </p:nvPicPr>
        <p:blipFill>
          <a:blip r:embed="rId3">
            <a:alphaModFix/>
          </a:blip>
          <a:stretch>
            <a:fillRect/>
          </a:stretch>
        </p:blipFill>
        <p:spPr>
          <a:xfrm>
            <a:off x="152400" y="152400"/>
            <a:ext cx="2360050" cy="48064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