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8ACD46-4C23-4E1A-B862-B61166EAE777}">
  <a:tblStyle styleId="{698ACD46-4C23-4E1A-B862-B61166EAE7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4.xml"/><Relationship Id="rId41" Type="http://schemas.openxmlformats.org/officeDocument/2006/relationships/font" Target="fonts/Oswa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26a3a1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26a3a1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26a3a19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26a3a19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26a3a1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26a3a1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26a3a19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26a3a1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26a3a1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26a3a1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26a3a1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26a3a1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26a3a19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26a3a1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26a3a19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26a3a19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26a3a19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26a3a19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26a3a19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26a3a19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26a3a19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26a3a19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26a3a19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26a3a19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26a3a19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126a3a19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26a3a1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26a3a1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26a3a19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126a3a19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26a3a19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26a3a19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26a3a191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26a3a19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6a3a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6a3a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26a3a1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26a3a1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26a3a1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26a3a1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26a3a1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26a3a1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in User Reviews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14</a:t>
            </a:r>
            <a:r>
              <a:rPr lang="en"/>
              <a:t> • Hari Sai Raghuram V • Raman Dutt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extracted data was then checked for frequent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stop words were removed.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text was converted to lower case to maintain uniformity.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of the unwanted symbols were removed.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211346"/>
            <a:ext cx="5221299" cy="151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50" y="2958275"/>
            <a:ext cx="5221299" cy="15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400250" y="2662825"/>
            <a:ext cx="959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Reviews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400250" y="4426000"/>
            <a:ext cx="959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Summary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523852" y="1602675"/>
            <a:ext cx="3198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entire workflow was created in form of pipeline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Pipeline: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Countvectorizer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Tf-idf Transformer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0" y="1211350"/>
            <a:ext cx="5219051" cy="312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354225" y="4339950"/>
            <a:ext cx="20775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Count Vector Matrix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75" y="1005475"/>
            <a:ext cx="6058798" cy="3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4092150" y="4244450"/>
            <a:ext cx="959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Tf-idf Matrix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trained models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50" y="1976450"/>
            <a:ext cx="4943075" cy="1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515150" y="1374475"/>
            <a:ext cx="32067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evaluate our trained models we have split our training data into train and test data at 3:1 ratio.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predicted the output on test data using the trained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generated Classification report for each model trained.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2043400" y="3501025"/>
            <a:ext cx="15873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Classification Report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Models</a:t>
            </a:r>
            <a:endParaRPr/>
          </a:p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1763475" y="1602675"/>
            <a:ext cx="6958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trained our models twice each using the two required prediction outputs: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Sentiment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Ratings ( 0 - 5)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initially used reviews as our predictors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tried using Summary as the predictor, which gave our bad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even tried using both reviews and summary as our predictors.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Finally, we concluded that using only Reviews gives us better performance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- Sentiment Prediction</a:t>
            </a:r>
            <a:endParaRPr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1190013" y="14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{698ACD46-4C23-4E1A-B862-B61166EAE777}</a:tableStyleId>
              </a:tblPr>
              <a:tblGrid>
                <a:gridCol w="1905000"/>
                <a:gridCol w="1971675"/>
              </a:tblGrid>
              <a:tr h="757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Algorithm Used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7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Naive Bayes 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0.8245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observe that Support Vector Machine gives us better 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- Rating Prediction</a:t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observe that Support Vector Machine gives us better results</a:t>
            </a:r>
            <a:endParaRPr/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1232625" y="12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{698ACD46-4C23-4E1A-B862-B61166EAE777}</a:tableStyleId>
              </a:tblPr>
              <a:tblGrid>
                <a:gridCol w="1640975"/>
                <a:gridCol w="1698400"/>
              </a:tblGrid>
              <a:tr h="5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Algorithm Used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Naive Bayes 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0.5435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0.6005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0.4245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0.5005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0.4135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Prediction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" y="1260000"/>
            <a:ext cx="8839201" cy="320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644600" y="790275"/>
            <a:ext cx="44994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is Sentiment Analysis?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Sentiment Analysis refers to the use of Natural Language Processing, Text Analysis to identify, extract, quantify and study affective states.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Sentiment analysis comes under data mining and is highly important for companies these days.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Prediction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5" y="1311875"/>
            <a:ext cx="8798746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Prediction - Report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4028349" y="1313975"/>
            <a:ext cx="45039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: Support Vector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 :  		80.03%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:  		80%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 :  		80%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F-1 Score :  		80%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00" y="2178425"/>
            <a:ext cx="3591176" cy="107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r>
              <a:rPr lang="en"/>
              <a:t> Prediction - Report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261750" y="1313975"/>
            <a:ext cx="42705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: Support Vector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 :  		57.90%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:  		58%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 :  		56%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F-1 Score :  		51%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5" y="1998500"/>
            <a:ext cx="3927974" cy="140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2" type="body"/>
          </p:nvPr>
        </p:nvSpPr>
        <p:spPr>
          <a:xfrm>
            <a:off x="267900" y="1071575"/>
            <a:ext cx="84540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this project, we have attempted to predict sentiment of the users from the user reviews.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pipeline of events was created for seamless and systematic work. These events included CountVectorizer, tf-idf transformer before finally feeding the data into the machine learning models. The data was divided into training and test sets for proper training and validation of the models.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From the results, we can clearly see that the Support Vector Machine gave the best results for both the tasks of Sentiment Prediction and Ratings Prediction.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For Sentiment Prediction, the second-best performance was given by Naive Bayes Classifier and Random Forests (both with an accuracy of 82.6%.)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ctrTitle"/>
          </p:nvPr>
        </p:nvSpPr>
        <p:spPr>
          <a:xfrm>
            <a:off x="1862750" y="1800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7" name="Google Shape;227;p3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14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98400" y="562550"/>
            <a:ext cx="6645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Sentiment Analysis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47350" y="1379625"/>
            <a:ext cx="86529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800">
                <a:solidFill>
                  <a:schemeClr val="dk1"/>
                </a:solidFill>
              </a:rPr>
              <a:t>Adjust Marketing Strategy -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By listening to what your customers feel and think about your brand, you can adjust your high-level messaging to meet their needs.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800">
                <a:solidFill>
                  <a:schemeClr val="dk1"/>
                </a:solidFill>
              </a:rPr>
              <a:t>Develop Product Quality -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Your customers can essentially become micro-influencers</a:t>
            </a:r>
            <a:r>
              <a:rPr b="1" lang="en" sz="1500" u="sng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for you. That is why it is of utmost importance to have the best customer service in place and keep your current customers happy.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800">
                <a:solidFill>
                  <a:schemeClr val="dk1"/>
                </a:solidFill>
              </a:rPr>
              <a:t>Improve Customer Service  -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Once your customer purchases your product, you want to keep them loyal to your brand as long as possible, and be an evangelist for your brand. 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600"/>
              <a:t>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98400" y="562550"/>
            <a:ext cx="6645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Sentiment Analysis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50" y="1452272"/>
            <a:ext cx="3585575" cy="29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425" y="1452275"/>
            <a:ext cx="47434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425" y="3385850"/>
            <a:ext cx="4791075" cy="1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was obtained from </a:t>
            </a:r>
            <a:r>
              <a:rPr lang="en"/>
              <a:t>Multi Domain Sentiment Dataset from Department of Computer Science John Hopkins University.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dataset contains review taken from Amazon.com for 4 product domains: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DVD’s, Books, Electronics, Kitchen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Pseudo XML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0" y="1424250"/>
            <a:ext cx="4883750" cy="307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manual effort was required for making the file readable (Making file into a proper XML file):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Replaced all  </a:t>
            </a:r>
            <a:r>
              <a:rPr lang="en">
                <a:solidFill>
                  <a:srgbClr val="FF0000"/>
                </a:solidFill>
              </a:rPr>
              <a:t>&amp;</a:t>
            </a:r>
            <a:r>
              <a:rPr lang="en"/>
              <a:t> with </a:t>
            </a:r>
            <a:r>
              <a:rPr lang="en">
                <a:solidFill>
                  <a:srgbClr val="0000FF"/>
                </a:solidFill>
              </a:rPr>
              <a:t>&amp;amp;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Replaced all  </a:t>
            </a:r>
            <a:r>
              <a:rPr lang="en">
                <a:solidFill>
                  <a:srgbClr val="FF0000"/>
                </a:solidFill>
              </a:rPr>
              <a:t>“</a:t>
            </a:r>
            <a:r>
              <a:rPr lang="en"/>
              <a:t>  with  </a:t>
            </a:r>
            <a:r>
              <a:rPr lang="en">
                <a:solidFill>
                  <a:srgbClr val="0000FF"/>
                </a:solidFill>
              </a:rPr>
              <a:t>&amp;quot;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Replaced all  </a:t>
            </a:r>
            <a:r>
              <a:rPr lang="en">
                <a:solidFill>
                  <a:srgbClr val="FF0000"/>
                </a:solidFill>
              </a:rPr>
              <a:t>‘</a:t>
            </a:r>
            <a:r>
              <a:rPr lang="en"/>
              <a:t>  with  </a:t>
            </a:r>
            <a:r>
              <a:rPr lang="en">
                <a:solidFill>
                  <a:srgbClr val="0000FF"/>
                </a:solidFill>
              </a:rPr>
              <a:t>&amp;apos;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so on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the data is readable by Python program.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XML files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728453" y="14730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file reads the XML file using the library xml.etree.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finds the root tag of the XML file and helps us find all the required fields.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positive and negative data has been mixed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only extracted required fields from the XML file and stored it in CSV files for future uses.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0" y="1594025"/>
            <a:ext cx="5423654" cy="245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