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ustMaier/angular-signalr-hub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ESPx-Cloud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Team 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31575" y="0"/>
            <a:ext cx="8520600" cy="47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Interactive Communication  using slack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720500"/>
            <a:ext cx="8724600" cy="442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2775"/>
            <a:ext cx="4911850" cy="405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1157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Viewer Engagement Modules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242700" y="462625"/>
            <a:ext cx="8901300" cy="436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3F3F3"/>
                </a:solidFill>
              </a:rPr>
              <a:t>•</a:t>
            </a:r>
            <a:r>
              <a:rPr lang="en-GB" sz="3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Inside-Out    	to          	Outside- IN 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3F3F3"/>
                </a:solidFill>
              </a:rPr>
              <a:t>•</a:t>
            </a:r>
            <a:r>
              <a:rPr lang="en-GB" sz="3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Unique User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3F3F3"/>
                </a:solidFill>
              </a:rPr>
              <a:t>–</a:t>
            </a:r>
            <a:r>
              <a:rPr lang="en-GB" sz="2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Store User Info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3F3F3"/>
                </a:solidFill>
              </a:rPr>
              <a:t>–</a:t>
            </a:r>
            <a:r>
              <a:rPr lang="en-GB" sz="2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Cookie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3F3F3"/>
                </a:solidFill>
              </a:rPr>
              <a:t>–</a:t>
            </a:r>
            <a:r>
              <a:rPr lang="en-GB" sz="2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Geo-Location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3F3F3"/>
                </a:solidFill>
              </a:rPr>
              <a:t>–</a:t>
            </a:r>
            <a:r>
              <a:rPr lang="en-GB" sz="2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Browser,Size of the Mob screen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3F3F3"/>
                </a:solidFill>
              </a:rPr>
              <a:t>–</a:t>
            </a:r>
            <a:r>
              <a:rPr lang="en-GB" sz="2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Lite version for the  Low-end Mobile users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Other Niche Ideas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857200" y="1527525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Signal R - BOT To answer FAQ’s.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Signal R- BOT to Generate Reports.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GB"/>
              <a:t>Optical Character recognition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SDK - Android and iOS	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038000" y="1267350"/>
            <a:ext cx="7298400" cy="345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Hybrid App Development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Use CORDOVA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Re usability of Existing Web-APP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GB"/>
              <a:t>SAME API’s , Design is adaptable to HYBRID APP development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87325" y="0"/>
            <a:ext cx="8478600" cy="38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Final Deployment Diagram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620425"/>
            <a:ext cx="8520600" cy="45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SPx Media.png"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25" y="620700"/>
            <a:ext cx="7886976" cy="4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Existing ESPx Cloud - Our Understanding</a:t>
            </a:r>
          </a:p>
        </p:txBody>
      </p:sp>
      <p:pic>
        <p:nvPicPr>
          <p:cNvPr descr="IMG-20170717-WA0002.jp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00" y="1006900"/>
            <a:ext cx="6042700" cy="403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Requirements  - Grouping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16925" y="1307850"/>
            <a:ext cx="2325000" cy="114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Billing 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Subscription</a:t>
            </a:r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693200" y="1279500"/>
            <a:ext cx="2912100" cy="120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FFF2CC"/>
              </a:buClr>
            </a:pPr>
            <a:r>
              <a:rPr lang="en-GB">
                <a:solidFill>
                  <a:srgbClr val="FFF2CC"/>
                </a:solidFill>
              </a:rPr>
              <a:t>Usage Tracking </a:t>
            </a:r>
          </a:p>
          <a:p>
            <a:pPr indent="-228600" lvl="0" marL="457200">
              <a:spcBef>
                <a:spcPts val="0"/>
              </a:spcBef>
              <a:buClr>
                <a:srgbClr val="FFF2CC"/>
              </a:buClr>
            </a:pPr>
            <a:r>
              <a:rPr lang="en-GB">
                <a:solidFill>
                  <a:srgbClr val="FFF2CC"/>
                </a:solidFill>
              </a:rPr>
              <a:t>Video-Engagement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16925" y="2902900"/>
            <a:ext cx="2912100" cy="120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93C47D"/>
              </a:buClr>
            </a:pPr>
            <a:r>
              <a:rPr lang="en-GB">
                <a:solidFill>
                  <a:srgbClr val="93C47D"/>
                </a:solidFill>
              </a:rPr>
              <a:t>Live Charting</a:t>
            </a:r>
            <a:r>
              <a:rPr lang="en-GB">
                <a:solidFill>
                  <a:srgbClr val="93C47D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rgbClr val="93C47D"/>
              </a:buClr>
            </a:pPr>
            <a:r>
              <a:rPr lang="en-GB">
                <a:solidFill>
                  <a:srgbClr val="93C47D"/>
                </a:solidFill>
              </a:rPr>
              <a:t>Reporting</a:t>
            </a:r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693200" y="2635000"/>
            <a:ext cx="2791800" cy="52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B45F06"/>
              </a:buClr>
            </a:pPr>
            <a:r>
              <a:rPr lang="en-GB">
                <a:solidFill>
                  <a:srgbClr val="B45F06"/>
                </a:solidFill>
              </a:rPr>
              <a:t>Interactive Communication</a:t>
            </a:r>
            <a:r>
              <a:rPr lang="en-GB">
                <a:solidFill>
                  <a:srgbClr val="B45F0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2644100" y="4103800"/>
            <a:ext cx="2791800" cy="52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D85C6"/>
              </a:buClr>
            </a:pPr>
            <a:r>
              <a:rPr lang="en-GB">
                <a:solidFill>
                  <a:srgbClr val="3D85C6"/>
                </a:solidFill>
              </a:rPr>
              <a:t>iOS/Android App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-485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General Architecture	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630425"/>
            <a:ext cx="8594400" cy="43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ntial Arch.jp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30424"/>
            <a:ext cx="5208094" cy="42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6064125" y="830550"/>
            <a:ext cx="25617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GB">
                <a:solidFill>
                  <a:srgbClr val="D9D9D9"/>
                </a:solidFill>
              </a:rPr>
              <a:t>MVC pattern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GB">
                <a:solidFill>
                  <a:srgbClr val="D9D9D9"/>
                </a:solidFill>
              </a:rPr>
              <a:t>Service Controllers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GB">
                <a:solidFill>
                  <a:srgbClr val="D9D9D9"/>
                </a:solidFill>
              </a:rPr>
              <a:t>Loosely Coupled </a:t>
            </a:r>
            <a:br>
              <a:rPr lang="en-GB">
                <a:solidFill>
                  <a:srgbClr val="D9D9D9"/>
                </a:solidFill>
              </a:rPr>
            </a:br>
            <a:br>
              <a:rPr lang="en-GB">
                <a:solidFill>
                  <a:srgbClr val="D9D9D9"/>
                </a:solidFill>
              </a:rPr>
            </a:br>
            <a:r>
              <a:rPr lang="en-GB">
                <a:solidFill>
                  <a:srgbClr val="D9D9D9"/>
                </a:solidFill>
              </a:rPr>
              <a:t>Model and View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457200" lvl="0" marL="0" rtl="0">
              <a:spcBef>
                <a:spcPts val="0"/>
              </a:spcBef>
              <a:buNone/>
            </a:pPr>
            <a:r>
              <a:rPr lang="en-GB">
                <a:solidFill>
                  <a:srgbClr val="D9D9D9"/>
                </a:solidFill>
              </a:rPr>
              <a:t>Ng Model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GB">
                <a:solidFill>
                  <a:srgbClr val="D9D9D9"/>
                </a:solidFill>
              </a:rPr>
              <a:t>Ng APP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GB">
                <a:solidFill>
                  <a:srgbClr val="D9D9D9"/>
                </a:solidFill>
              </a:rPr>
              <a:t>Ng Bind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Billing Module	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3F3F3"/>
                </a:solidFill>
              </a:rPr>
              <a:t>•	</a:t>
            </a:r>
            <a:r>
              <a:rPr lang="en-GB" sz="3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Has Dependency with Subscription and Usage Tracking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3F3F3"/>
                </a:solidFill>
              </a:rPr>
              <a:t>•	</a:t>
            </a:r>
            <a:r>
              <a:rPr lang="en-GB" sz="3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Security – SSL,TLS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0" y="64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Zoho Subscriptions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637450"/>
            <a:ext cx="8754600" cy="450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75" y="736873"/>
            <a:ext cx="4291724" cy="402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5753925" y="1340900"/>
            <a:ext cx="30921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 Stripe - </a:t>
            </a:r>
            <a:br>
              <a:rPr lang="en-GB">
                <a:solidFill>
                  <a:srgbClr val="CCCCCC"/>
                </a:solidFill>
              </a:rPr>
            </a:br>
            <a:r>
              <a:rPr lang="en-GB">
                <a:solidFill>
                  <a:srgbClr val="CCCCCC"/>
                </a:solidFill>
              </a:rPr>
              <a:t>Low Transaction Rate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Paypal</a:t>
            </a:r>
            <a:r>
              <a:rPr lang="en-GB">
                <a:solidFill>
                  <a:srgbClr val="CCCCCC"/>
                </a:solidFill>
              </a:rPr>
              <a:t> </a:t>
            </a:r>
            <a:br>
              <a:rPr lang="en-GB">
                <a:solidFill>
                  <a:srgbClr val="CCCCCC"/>
                </a:solidFill>
              </a:rPr>
            </a:br>
            <a:r>
              <a:rPr lang="en-GB">
                <a:solidFill>
                  <a:srgbClr val="CCCCCC"/>
                </a:solidFill>
              </a:rPr>
              <a:t>Recurring</a:t>
            </a:r>
            <a:r>
              <a:rPr lang="en-GB">
                <a:solidFill>
                  <a:srgbClr val="CCCCCC"/>
                </a:solidFill>
              </a:rPr>
              <a:t> Payments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Why AWS Gateway? </a:t>
            </a:r>
            <a:br>
              <a:rPr lang="en-GB">
                <a:solidFill>
                  <a:srgbClr val="CCCCCC"/>
                </a:solidFill>
              </a:rPr>
            </a:br>
            <a:br>
              <a:rPr lang="en-GB">
                <a:solidFill>
                  <a:srgbClr val="CCCCCC"/>
                </a:solidFill>
              </a:rPr>
            </a:br>
            <a:r>
              <a:rPr lang="en-GB">
                <a:solidFill>
                  <a:srgbClr val="CCCCCC"/>
                </a:solidFill>
              </a:rPr>
              <a:t>	Secure API calls </a:t>
            </a:r>
          </a:p>
          <a:p>
            <a:pPr indent="-228600" lvl="0" marL="457200">
              <a:spcBef>
                <a:spcPts val="0"/>
              </a:spcBef>
              <a:buClr>
                <a:srgbClr val="CCCCCC"/>
              </a:buClr>
              <a:buChar char="●"/>
            </a:pPr>
            <a:r>
              <a:rPr lang="en-GB">
                <a:solidFill>
                  <a:srgbClr val="CCCCCC"/>
                </a:solidFill>
              </a:rPr>
              <a:t>Reliable</a:t>
            </a:r>
          </a:p>
          <a:p>
            <a:pPr indent="-228600" lvl="0" marL="457200">
              <a:spcBef>
                <a:spcPts val="0"/>
              </a:spcBef>
              <a:buClr>
                <a:srgbClr val="CCCCCC"/>
              </a:buClr>
              <a:buChar char="●"/>
            </a:pPr>
            <a:r>
              <a:rPr lang="en-GB">
                <a:solidFill>
                  <a:srgbClr val="CCCCCC"/>
                </a:solidFill>
              </a:rPr>
              <a:t>Very very cheap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Live Charting - Reporting- Exporting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81600"/>
            <a:ext cx="4881600" cy="32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AutoNum type="arabicPeriod"/>
            </a:pPr>
            <a:r>
              <a:rPr lang="en-GB">
                <a:solidFill>
                  <a:srgbClr val="FFFFFF"/>
                </a:solidFill>
              </a:rPr>
              <a:t>The items to be recorded and analyzed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1400">
                <a:solidFill>
                  <a:srgbClr val="FFFFFF"/>
                </a:solidFill>
              </a:rPr>
              <a:t>number of views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1400">
                <a:solidFill>
                  <a:srgbClr val="FFFFFF"/>
                </a:solidFill>
              </a:rPr>
              <a:t>whether like or dislike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1400">
                <a:solidFill>
                  <a:srgbClr val="FFFFFF"/>
                </a:solidFill>
              </a:rPr>
              <a:t>whether to share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1400">
                <a:solidFill>
                  <a:srgbClr val="FFFFFF"/>
                </a:solidFill>
              </a:rPr>
              <a:t>whether to comment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1400">
                <a:solidFill>
                  <a:srgbClr val="FFFFFF"/>
                </a:solidFill>
              </a:rPr>
              <a:t>time on watch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1400">
                <a:solidFill>
                  <a:srgbClr val="FFFFFF"/>
                </a:solidFill>
              </a:rPr>
              <a:t>duration time on watch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1400">
                <a:solidFill>
                  <a:srgbClr val="FFFFFF"/>
                </a:solidFill>
              </a:rPr>
              <a:t>number of concurrent viewers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1400">
                <a:solidFill>
                  <a:srgbClr val="FFFFFF"/>
                </a:solidFill>
              </a:rPr>
              <a:t>(</a:t>
            </a:r>
            <a:r>
              <a:rPr i="1" lang="en-GB" sz="1400">
                <a:solidFill>
                  <a:srgbClr val="FFFFFF"/>
                </a:solidFill>
              </a:rPr>
              <a:t>features of audience——use to cluster audience</a:t>
            </a:r>
            <a:r>
              <a:rPr lang="en-GB" sz="1400">
                <a:solidFill>
                  <a:srgbClr val="FFFFFF"/>
                </a:solidFill>
              </a:rPr>
              <a:t>)</a:t>
            </a:r>
          </a:p>
          <a:p>
            <a:pPr indent="-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5679700" y="1181600"/>
            <a:ext cx="34644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2.  </a:t>
            </a:r>
            <a:r>
              <a:rPr lang="en-GB" sz="1800">
                <a:solidFill>
                  <a:srgbClr val="FFFFFF"/>
                </a:solidFill>
              </a:rPr>
              <a:t>Libraries (JavaScript)</a:t>
            </a:r>
            <a:r>
              <a:rPr lang="en-GB" sz="1100">
                <a:solidFill>
                  <a:srgbClr val="FFFFFF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lphaUcPeriod"/>
            </a:pPr>
            <a:r>
              <a:rPr lang="en-GB" sz="1200">
                <a:solidFill>
                  <a:srgbClr val="FFFFFF"/>
                </a:solidFill>
              </a:rPr>
              <a:t>Plotly JS (based on D3 JS)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lphaUcPeriod"/>
            </a:pPr>
            <a:r>
              <a:rPr lang="en-GB" sz="1200">
                <a:solidFill>
                  <a:srgbClr val="FFFFFF"/>
                </a:solidFill>
              </a:rPr>
              <a:t>Chart JS (HTML rendering)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lphaUcPeriod"/>
            </a:pPr>
            <a:r>
              <a:rPr lang="en-GB" sz="1200">
                <a:solidFill>
                  <a:srgbClr val="FFFFFF"/>
                </a:solidFill>
              </a:rPr>
              <a:t>Smoothie JS (stream real time data)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lphaUcPeriod"/>
            </a:pPr>
            <a:r>
              <a:rPr lang="en-GB" sz="1200">
                <a:solidFill>
                  <a:srgbClr val="FFFFFF"/>
                </a:solidFill>
              </a:rPr>
              <a:t>JS Report  - Exporting </a:t>
            </a:r>
            <a:br>
              <a:rPr lang="en-GB" sz="1200">
                <a:solidFill>
                  <a:srgbClr val="FFFFFF"/>
                </a:solidFill>
              </a:rPr>
            </a:br>
            <a:br>
              <a:rPr lang="en-GB" sz="1200">
                <a:solidFill>
                  <a:srgbClr val="FFFFFF"/>
                </a:solidFill>
              </a:rPr>
            </a:br>
            <a:r>
              <a:rPr lang="en-GB" sz="1200">
                <a:solidFill>
                  <a:srgbClr val="FFFFFF"/>
                </a:solidFill>
              </a:rPr>
              <a:t>	Completely Free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Live Charting - Reporting- Exporting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732100" cy="388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4.  Architecture Diagram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737" y="1193274"/>
            <a:ext cx="6608535" cy="388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71550" y="74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Interactive Communication - Signal R 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647475"/>
            <a:ext cx="8684400" cy="392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3902675" y="720500"/>
            <a:ext cx="5003400" cy="3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https://github.com/JustMaier/angular-signalr-hub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D9D9D9"/>
                </a:solidFill>
              </a:rPr>
              <a:t>Open source Library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D9D9D9"/>
                </a:solidFill>
              </a:rPr>
              <a:t>Scalable , Very popular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D9D9D9"/>
                </a:solidFill>
              </a:rPr>
              <a:t>Very similar to SOCKET.IO in Node.JS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D9D9D9"/>
                </a:solidFill>
              </a:rPr>
              <a:t>Supports  Negotiation with Fallback </a:t>
            </a:r>
          </a:p>
        </p:txBody>
      </p:sp>
      <p:pic>
        <p:nvPicPr>
          <p:cNvPr descr="Signal R solution.png"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00" y="647475"/>
            <a:ext cx="3204975" cy="37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