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3"/>
  </p:notesMasterIdLst>
  <p:sldIdLst>
    <p:sldId id="514" r:id="rId2"/>
    <p:sldId id="454" r:id="rId3"/>
    <p:sldId id="486" r:id="rId4"/>
    <p:sldId id="496" r:id="rId5"/>
    <p:sldId id="498" r:id="rId6"/>
    <p:sldId id="501" r:id="rId7"/>
    <p:sldId id="500" r:id="rId8"/>
    <p:sldId id="510" r:id="rId9"/>
    <p:sldId id="497" r:id="rId10"/>
    <p:sldId id="502" r:id="rId11"/>
    <p:sldId id="508" r:id="rId12"/>
    <p:sldId id="509" r:id="rId13"/>
    <p:sldId id="499" r:id="rId14"/>
    <p:sldId id="505" r:id="rId15"/>
    <p:sldId id="504" r:id="rId16"/>
    <p:sldId id="503" r:id="rId17"/>
    <p:sldId id="506" r:id="rId18"/>
    <p:sldId id="494" r:id="rId19"/>
    <p:sldId id="511" r:id="rId20"/>
    <p:sldId id="491" r:id="rId21"/>
    <p:sldId id="490" r:id="rId22"/>
    <p:sldId id="492" r:id="rId23"/>
    <p:sldId id="520" r:id="rId24"/>
    <p:sldId id="521" r:id="rId25"/>
    <p:sldId id="522" r:id="rId26"/>
    <p:sldId id="523" r:id="rId27"/>
    <p:sldId id="525" r:id="rId28"/>
    <p:sldId id="526" r:id="rId29"/>
    <p:sldId id="527" r:id="rId30"/>
    <p:sldId id="528" r:id="rId31"/>
    <p:sldId id="5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 autoAdjust="0"/>
    <p:restoredTop sz="95610" autoAdjust="0"/>
  </p:normalViewPr>
  <p:slideViewPr>
    <p:cSldViewPr>
      <p:cViewPr>
        <p:scale>
          <a:sx n="100" d="100"/>
          <a:sy n="100" d="100"/>
        </p:scale>
        <p:origin x="12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75-00D8-4C1E-8D91-BC1DC77C2149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B5BB-474A-4A29-9A72-EC2538DA9A36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B61-EB84-4EC3-AD83-EC5BDDB50F75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E27D-ED2E-483A-BBB9-343DE106B740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0E75-5337-4CBE-86D5-D7A765E64838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E86-900D-4243-A290-A8D0F6E9C8B3}" type="datetime1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DBB-0DDA-4776-8E8B-A7BD3AE1771F}" type="datetime1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AB0-6A52-4E62-9835-86ECD05C8526}" type="datetime1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F84-5D1E-4C9A-B260-87806948DB1F}" type="datetime1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7244-FB80-4651-9BBF-6DE66FA9A5C4}" type="datetime1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1D0F-28A0-4BFF-A340-3011C7AB5148}" type="datetime1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ECB4-6443-4D2F-AB81-0B91B9F259A7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Cross-casting (static check)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Apple a = new Apple();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Orange o = (Orange)a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 smtClean="0"/>
          </a:p>
          <a:p>
            <a:r>
              <a:rPr lang="en-US" dirty="0" err="1" smtClean="0"/>
              <a:t>Downcasting</a:t>
            </a:r>
            <a:r>
              <a:rPr lang="en-US" dirty="0" smtClean="0"/>
              <a:t> (dynamic check)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Fruit f = new Apple();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 … 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 = new Orange();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Apple two = (Apple)f;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0" y="21336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Fruit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40386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162800" y="40386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Orange</a:t>
            </a:r>
            <a:endParaRPr lang="en-US" dirty="0"/>
          </a:p>
        </p:txBody>
      </p: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5400000" flipH="1" flipV="1">
            <a:off x="6096000" y="31242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0"/>
            <a:endCxn id="6" idx="2"/>
          </p:cNvCxnSpPr>
          <p:nvPr/>
        </p:nvCxnSpPr>
        <p:spPr>
          <a:xfrm rot="16200000" flipV="1">
            <a:off x="7086600" y="3048000"/>
            <a:ext cx="914400" cy="1066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 Dynamic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Compile-time optimization</a:t>
            </a:r>
          </a:p>
          <a:p>
            <a:pPr lvl="1"/>
            <a:r>
              <a:rPr lang="en-US" dirty="0" smtClean="0"/>
              <a:t>Compile-time error checking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Avoid dealing with errors that don’t matter</a:t>
            </a:r>
          </a:p>
          <a:p>
            <a:pPr lvl="1"/>
            <a:r>
              <a:rPr lang="en-US" dirty="0" smtClean="0"/>
              <a:t>Some added flexibility</a:t>
            </a:r>
          </a:p>
        </p:txBody>
      </p:sp>
      <p:sp>
        <p:nvSpPr>
          <p:cNvPr id="3" name="AutoShape 2" descr="data:image/png;base64,iVBORw0KGgoAAAANSUhEUgAAAREAAAC5CAMAAAA4cvuLAAAAgVBMVEX///8AAAD4+Ph9fX2ioqKUlJTg4ODLy8stLS0bGxs/Pz/19fXq6urn5+fX19eBgYGNjY3u7u7AwMCIiIizs7N0dHTb29tsbGyqqqrS0tLGxsabm5u5ublFRUWlpaVLS0s0NDReXl4TExNVVVUQEBBnZ2cnJyddXV0iIiIyMjJISEiDPHQ+AAAKDUlEQVR4nO2dCXeiPBSGAUGtioBbXXAbl6/t//+BnyJCthuSQAnpyXvOTOcMQuHxzXZzExzHysrKysrKysrKysrKysqqSuNZvIzTfp0rzE/D/aKxG9KtxdXNtE+VLzHKLhA0eFM6tXMLDadql1jk5yfN3pkmDVxUajY552fPGr43PdpjRNxQ5Rqn/GS/6ZvToRUORK0u+MpPnjd9dzq0I4goPVSUnzxo+u50KCKIqD3U7FlubnXa7+6o10Cheaj/aKgavS99wkvNUvk6rntu8K50aoIRGateZvs4ucnb0im02HwoX+VZj8QN3pVOJR8lkavqRebZ6Zsm70ujtohJFJ8p7/cOvWbvTJv8ksg/pYpkfK9dMXdMcYlkOFE4f1mc/jcGNg6G5Cr/UMhY8c+UG+eA1CWfsl3PI3LynxjrPbVBGhzXvfjbFRbqSFaDbbqLPv87jk6n0/fjz/6yDNJBNlCeoqeedNz9b+gcLy9YV829fty/R6Of/ej0ff+4uoCGy3QcYP+jGHPqmrbBwp+Qo2A1/ZFiE60O49gJL9UPXKn/dD9LIxqkoe8Ej3Z38F2byOlPtDaR0/edJBuWDGr75C8ESQaLJxEnfjUvk92oFpG/MLiJvIxIUo5d+4M0Xe/iqLfMFM3jnb9epOlsO9j0w8Rzxpu098Emco+Nb24eFsmIvE0irM2SzcS9B2YXnYdFXkQS6QBH+AmVncv2F+60JW2e07UZEWcuPye3HUJM9sYyeVokJyJvEnq+B/XJquFbbUeb9fPvFxEnkg+P9GEirhub2DnJLPImomASjkceGpo3pzXNLPImomASPhEDw9EvixRE5E1SRcT9MaslXh1eP99E5E1C1SPHfhrc0PDBVT1RR4N6+c+CiLRJQpJINvgdz85mlpzVG0RBRNokyRdB5Pa+9q38v7PyXGHbKmYTSiITyS/UI8eFUXEImQg6GVKZ9HfFv8rQl6xJyPDBoTw0KcMtVzOa4XLCCSESSiZMkEMb7NGRkmNCbmdYWAQlImsSnyCygo7ugAt0SJ/lP1EikibZ4EC+PfBwj32B7gixCEbEmUuZJPyHEaEiz8kIPlZoEcT+THuDhE5bY0T6cv4+YkQO9AfKwNKJHW6YvJOu9dY12HNjRCRNskCBXFkz6Wug3n3rpzj8pbNJWqIFHifSl5uGQlsb9re8KeNKrEoKRaqvy48XDYKBnEmcM6/MZBqXHznSWdVYsdPWl+thbQJBZAU9GaB3VcKpgJDZYcpHWGRSV1YOUXuS5UTSJHl//R/3M/fioW+ETfCJdk1NDtENI4lM5UyS59TwUx2TsuS4PlaJYUA0LUkhG1iqLpUziRARLJt4lBZMyLGiSt5XfZHzEBSRPNooKEEizuaEMIkHq35/NYjJ+Q0tpYbqg9HtrZRJRIk4HrkwgdZF4vc2J2qqiiaykTGJMJFHBQtMFxeSMmdTCqlWktEnkxkCSxBxvB4XiJ5sR3rKm0FkIzHIkCHyuDIvHUNLsgVjuM/qt0fi35YckcdQCCo6Rz091phu31hEBuImkSXiOOmNweNT0ziPFRFiju16wiaRJ+I8G/ioHPS6552+XIKAsYCVSWQgPA5VIpJrnCSe05trXE8+Yf1u9vhf2CR1iDwVxgdfaaFxI2JZBCAibJK6RHrj3VjbWmH2DBUQIxIdmdck8qjZAvY31YZ2zF8MENkKmqQmkaXjBdKTiU0JmOmG4oiCJqlH5FGzPYjoMsmO3QWCiGzF1h/VI7L0MiKyk4nNCEqGAGPNYiapReTZ+D2JZJn5rcsHeskgETGT1CLybOMzIvQA9PeVQE0cPB/xCR1AVYdIVlgyIjpMAlmEQ2QmYpI6RLKow4uI5GRiA4J7QZw5qxt4pFQNIq/69EVEOjO/tnwwCZlDRMQkNYi8AlM5kbZNMo7AQ7x5TQGTqBPJm9ycSNsmgS3CJSJgEnUiecT3TURyxrmmPE5GC/dOqk2iTOTdK3sTUVm+oa4DZykDl8isMpajTORdSgoiqzZNwut+8t1aaRJVIkWspiCisnxDVTyLVBBJq0yiSqSI+JZEWjQJt/NZUaNVdVwViZThvJKI02vLJGB3NVMFkSqTKBIpe+0IEdncFWXx64KqVq/CJGpEkIgvQkRiCqCesPw5aVVMxqoRQcJ5KJHWTBIe+Q/N0bKqaCsRQScFUCJ4zuCvav2P/+CALtVrvJWIoOE8jIhc7kotJXMFHiIzjypEsHAeRkR4CqAJhfOq9A1M16XYHgAqRLDGDyfSokkeSg57PoVSe180pqVABI/44kRaNclTm+jER5HhiCVWdCsQwQfiBJF2TZLdwDT+j0PjfuP35yjJEyEmBQgiYtHdppVMd8sLVat8n6N1X7ofLU+EGGWRRNo3yVvJpL9d74J4Po8DfzEIE7VBhTQRMuJLEtFjkgYlTYQciFNE9JmkGckSoSK+FBHTTSJLZE12c2giUvm03ZMkETriSxMx3CSSRCiLsIjI5NN2T5JE6C4pg0jrHddGJUeEtgiTiNEmkSPC+PJZRIw2iRQRhkXYRCSSrjsnKSKsRoRJxOn8snpYMkRYFgGIiCddd04yRJiTAmwiBptEZHVrLqZFICKi+bTd03u/eYHlQux5I4CIA2e8dFveO8xS3V6u2dAgIoL5tJ1TuRFNZegNGK1ARAw1CfK+l6rh2QIoVyARoVTJzgldw1sxuwMVK5CIkSbBds3jr1+GLMIhUp3g1D3hm11xaxKw5oWJmGgSfIs4XuhrAZYpDpHKBKfOidhYkZenAjfOHCLmmQR7WYvrjuBPpnC1yyPCOa2bIlJ1rvBKKs4ohUfEuNENuX8GmE3A+665RODqp5s6E0TALhXvq+YSMc0kZDIXtPyB22bwiYDdmE5qTGZeQF8ot8ngEzHLJBNoV2NC/L5nBRFgxNxNUXuBs/vxXm/scZQEDu/w2CSTUPvFs4mEx4/7kKMP7sGjSa/EoYjsgQ/WeBVbZT5tpzQlb38E5edO+Fs6gToZFiKhiJzgL7QPvRSJow/ftPebUES+eRYP53J511+Bnl0W62hDPsSQX+iThfj76X7WRlUguWaUzSvTgvuBSJLxPTKpgUEUUI8ikgob+qzdv0rt46lp1UehM/U0gvNw3tTvsTbP+7rF+vdJr6GEftGtyEYDb3nJM502Wn7ebp+9OPDTlWesN3Kx+l2GvIfkd0S9z+epv/FCW0WxGw0D3rnxSxpDrajGLQG1aga+Pty96NsTUJ9S/trQpZmvoFST500PAmO24XwRGt+WcjXbHy+Xy/HnBBcWWl+jY3bWxbwRW7XqrSrXsy9+I4JinehbaBQUgkFU3Q9cpdVwBAh8t7GQoKuOjrqfuEpUvOO3ddX9xFWiYmK/LZEkWK2yREi1Xmpc3U9cpf6y166MSyGysrKysrKysrKysrKysrKysrKysrKysrKy4ut/EqNrmOpGNF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2600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6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Type is defined by the methods and properties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bird: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quack(): print(“quack!”)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mechaBird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quack(): print(“101011…”)</a:t>
            </a:r>
          </a:p>
          <a:p>
            <a:r>
              <a:rPr lang="en-US" dirty="0" smtClean="0"/>
              <a:t>Duck Punching</a:t>
            </a:r>
          </a:p>
          <a:p>
            <a:pPr lvl="1"/>
            <a:r>
              <a:rPr lang="en-US" dirty="0" smtClean="0"/>
              <a:t>Runtime modifications to allow duck typing</a:t>
            </a:r>
          </a:p>
        </p:txBody>
      </p:sp>
      <p:sp>
        <p:nvSpPr>
          <p:cNvPr id="3" name="AutoShape 2" descr="data:image/jpeg;base64,/9j/4AAQSkZJRgABAQAAAQABAAD/2wCEAAkGBhQSEBAREBAWERAVFhUQGBUYERQWFRQUFRgXFRMZEhQXGycfGBojHRgcIS8gJicpLC0sFh4xNTAqNSYrLCkBCQoKDgwOFg8PGTEiHyQpKS8tKSoqNTU1KS0pLCwsKikpLyowLCwwLzE0KSwsLCwsMCwsKSw0KSw1LCwpLCkpLP/AABEIANYA6wMBIgACEQEDEQH/xAAcAAEAAQUBAQAAAAAAAAAAAAAABgMEBQcIAgH/xABCEAACAgECAwYDBAcFBwUAAAABAgADEQQhBRIxBgcTQVFhIjJxFHKBoQgjJEJSYpEzgpKxwRUlU5OisrM0NUNz0f/EABoBAQADAQEBAAAAAAAAAAAAAAABAwQFAgb/xAAnEQEAAgIBAwMDBQAAAAAAAAAAAQIDESEEEjETQVEicYEFFEKx8P/aAAwDAQACEQMRAD8A3jERAREQEREBERAREQE8iwZIyMgZxnfByAcemx/pKWuqdq3WuzwrCCFflDcreR5W2b6TVVGq1GatQLtUuttuGhfVnSKdMaRaUTlq8L5crzj5cG9v1jYxA25Ep6dCEUM3OwABYgAsQMEkDYZ64EqQEREBERAREQEREBERAREQEREBERAREQEREBERAREQERECw4txmrTiprm5RZbXQu3V7DhAfQe/liV9Vra6l57bFrTpzMwUZ8ssdpDe13Zu42eNWX1gtb7P4FuXq0wuBTxqlQryhcjmzk8pOGHnm+HKmjp8G3U36t92JdHvs5W2wVqQnl225snruYGdVgcYOx3+v0hHBGQcj/8ANjNY6rthptFb4uhvDaZW/adCQ9b1KTg36WmxQycvVqwOUjfAOTJZ3d8VGo4bprOYO2GrZgchnrdkdgfMEjI9iIEkiIgIiICIiAiIgIiICIiAiIgIiICIiAiIgIiICIiAlnxXi1Wmqa7UWLVUuAXY7AsQBn6k4l5LbiNfNVYPDFuUYchxh8g/Cc7YPTfbeBGeG9uk8a5dV+oqe1V0rPXYnjIc1Y3X5zYjkA4PKyHGN5LW2kK4DwDW128OOqNNtdND1HlL81VhStVOXJFp+AjnAUjxGGMGeO+Pj/2bhjDJXx7E0xIOCK2y12D5ZRWXP80CId5nauvWmvTafRi12sSvT6tkBzazqp+zA4yvKSQzEKcZAOOaee7vi+r4VxAcJ4kv6u9uam0bqbDsCj4HMrYC4O4OOmZH+xnZbVJxPg+r1SkV6uxtR5YVq67GpUr+78GCo9DgdDNud5vZj7ZoXNY/atP+1UMPmFlfxcq/eAxj1wfKQJa74BPoM7DJ/ADrIlw3vBS3UBPBtWi0rVp7PAtzZauftCumM1hNt2AGz56SRcF4iNRpqLx0tqru9vjUN/rMZoexGnp1A1SG3xue+wk3OQxvOXBQnlwDjGAMco6yRIIiICIiAiIgIiICIiAiIgIiICIiAiIgIiICIiAiJb63XJUhexuVRgeZyTsAANySfKRM65kV5rvtfoK+J8W0egY81GkVtdqV8iW5VorPudyR/CZf8T7X2FTyMmmUggM/Kz5I2O7BAR6fFMX3X8F+yarX+Lebn1PhWrY/9o5TxPFDeRILqfofYzPTqsV7dtZXWwXrXumHrve49VXXp9Glvha6x1egj4Qmc0Fms/8AjGLGAPsZM+y63DQ6Uav/ANSKkW3LBj4gUBuZhsTnqZr7vp4AuqWoaehbNeOUeKbOXwaAWffJC5L9Ns45vKTnsdxxtTpK2tUpqVUV3IcZW1Rhjttyt8wI2IYS6L1me3fKuazEb1wi/YHtQtet1vBrCFbT2u2n/moJ5+T7yhs/QnyWbEzNAcS7LW6rjOs19WoOmRb/ANVYq8zs1WKyyjIHJlSMnY+4m1+G9rDlV1AUdAbVyF5vV0PyA+uSBnfA3lM9Vii/Z3crPQydvdrhKYnwGfZpUkREBERAREQEREBERAREQEREBERAREQERPjdIFvq+JVVY8W1K89OZ1XP0yd5Fe13GKWFLLqKyqswP6xdiwwp3P1XP8/vLXiPB7and2RnDMzeKoLkgkkc4HxAgYHptsR0GLe9j/ZBLPY3EH+io2Jx+q6q/wBWOaaj526ODBXi8W5+FnrtRWpIREu1Lj4VOHJ8gXO/JUPM9MbDJIEvNHpPDqqryW8NUUNuDlAAGBG4O34TFWU1Vku+nfRuettS4Q9cc705BH/2LiZTRWkqDzrapG1ilcN94Ltn3G3sJy8kTWkdsz/vjXDfTU2narXXgsck5OdySd/UknJ955+zggcw5iNs5Oce5G+D6e/n1NaJm9W+975+V/p18aWLl2uatXNSJWjfCqczFy4GC6kKo5OgHn18pc1VsNmfnHuqA/jygAj8JTuobxaXTGSfAYFuUcthHKxOD8rhfLozSX6HsgmxvY2n+EZSv8QDlh9Tg+k3Yemv1ERNNa9/v/bJkzVwzPd5XPZO4tplBOQpetTnPwqxC7+ePlz/ACzNSnVUFACgAAYAAwAB0AHkJUn0tI7axDiWnczJERPSCIiAiIgIiICIiAiIgIiICIiAiIgIiIHwy21PDarDmypHPqyKx/qRLqJGtjHDgGnHTT1f8tf8sShrOy9Dj4axU3QNWAh/EAcrfiDMxE8zjrMamHqLTE720Tr+3P2LV26PiNRR0IAurBKWId0fkJyoI32LeYxtJFw7i1OoXmouS0fysCR9V6j8RKnfT3fnXLpb6SldyuunZmyFKWnFfOVBO1hAzjbxCZjOwHdU3DdVU+saq/7QtunKKhZEIUXKeZwCWIrYdPKc7N+mYr814ltx9devFuWU1efDfHXlbHrnB5ce+cTZqe8xVfZihXDhDkEEA2WMoI3BCFiMj6TLCXdF0s9PWYmd7VdTnjNMTEPsRE3MpERAREQEREBERAREQEREBERAREQEREBERAREQERECz4vp0souS4hamRlZicBVIOW5vLHXPlic96zve1w4hpq9XZUadNqFLeFWAtoBKGzmySQUYkYwDzDaSP9IDti+a+GUNjmXxr8Hqu5rQ+2xYj7s0/w3TfaHJucrXVVzu4GW8OsBVCgndiSqDy3HkIHWvZ/tVptYHOmuWwoxR16OhBx8SHcD0PQ+RmYnHug7R/ZtQur0b203oc4d1sFg/eDsqpsfNSCD65xOouxHa+viWjr1Nex+WxM712AfEp9vMHzBECQREQEREBERAREQEREBERAREQEREBERAREQEREBERAT40+y14pq/CoutPSut7P8Clv9IHK/aLin2rifFNWcsi+OV9lONNRn6cyH8JhuFr+za9vPkqT8DcjH/tE+8PtJ0muwfiPgM3qU8Q83/UU/KVK6uSjUAZ5bNPTcM+q3Vo+Pbn5v6SBgpOO6jt2eG60eI37Jdiu4eS7/BYB6qT/AELe0hVVRZgo3JIUD3OwlTWoFsdV+VWKj6A4GZI7aRwQCCCCMgg5BB6YM9TUfcP298ej/Z97ZvoXNRJ3egbcvuU6fdI9DNuQEREBEgXeD3kpoq81Hmsq1dFFqY/cdPHsA/ubZ8iRJ4jZAI3B3gfYiICIiAiIgIiICIiAiIgIiICIiAiIgJG+8fW+FwniL5x+z2IPq48NfzYSSSA9+Ws5OC6kZwbGprH/ADFY/kpgc7dj+EWavWVaSrBN+ajkEhUxzM5A/g5ef6qJleKcLt0Y1fD9ZWVurRmqcbq9bWVuwBPVDycykbglgRucTj9HHgHNdq9aw2RRp0+8/wAdhH0UKP70nXfZwWq3hOoudAbaFD1v0ZeZ0Vhn+Eg7jpsPSBzf2bX9qqb/AIZa/wDClWtP/ZMaTMpwMYXV2fwad8fWxkp/ysMxUC+4HxizS6irU0Ny21MHU+W3UEeYIyCPQmdUdju8nS69Kgj+He658Jjglh/aLWf3yp8hvgg4wROSZWq1bKMKxAyG+jL8rD0I9R6wO3AZFu3feBp+GUl7WD3sCaqQfjsPkT/CmerH8Mnaaa7Gd+2p048HWE6irHKtpHNdUegLDI8YD0JBP8UiXabQvba1/wBr+12WDxSWGHdd/irGSGUYxyghlwQVGDAttRxh9dqaxqGx4l5ssYYzzXMA7ewChQB0AT6zrDstxNNRotLfXnkeqthnqPhAIPuCCD9JxmCRuDgzqTuPcngmkz5NeB9PGeBPYiICIiAiIgIiICIiAiIgIiICIiAiIgJqP9I7WAaDS1Z3fUc/4V1uD+bibcmgP0jOIeJrNFpl3KVtZ+NzhQPr+r/OBsXuW4N9n4Pptviu5tS3v4h+D/oCy473/wD2TX/cT/yJJTwzRCmmmlRha0SoAdAEUKMf0kU74z/uTX/dr/8ALXA013O9ik4inFKrSVHg1orj9yxnLo2PPBr3HmMyAcV4a+nusotGLK2NbDORkeh8weoPoRN4/o30cul19pIAa2tN9vkQnr/fmq+8p/8AemtXHy33AH1Uuzj+nNj6Y9IEXiIgJ7FzbYY7HI36Hbceh2H9BPEQPXU7zq3ulsH+zKUrX9RWPCSzceOw+K6xVO4Q2MwXO5C52zia27p+6mrXaOrVawN4YusZax8ItQCtfjbry8ysMDHnvN8abTLWqpWoRFAVVUAKqgYAUDoBAqxEQEREBERAREQEREBERAREQEREBERA+EzlPtr2kW/j1upY81KahFHnmqhlU49jyk/jN/8Aeh2sGg4ddarYuceBUM7+I4xkfdGW/uj1nJtdZZgqgljsANyT7DzMDr/sV21p4nphfRlSDyWVt81b4zg46gjcHz9txMP31W44Jrffwl/rdXNWdwvGTTZxJRufs4uCk4Bat+UE+36zf2zMx3r6onQWG1zY7WVoCx6fEXPIvRR8J2AEz5M9cd60nzK6mKb1tb2hh+w9qLwLVB9NVcRZdaDYgsw3h1oBWh6Hp8R6ehmveJcBtqvtoKlrK882FPkoZseoA8/QZmwe6Pj1BNPD7nNZtd2DgKcueUJXltlzy7HB3IG3Wbf4h3Z6S52dlZWZVBcOfEFlZzValhyVsXJGehBAI2Emnqd1u7x7Iv2dsdvlyVE6N7c93mk8NClVTcQJH6wqUV1/esuoqIRjt/KCx8/lOuOI922qtcqHrFdYx4jhKkY+ZrqqXKoPVuuCds4k2z46zqZ5RXFe0biGuZP+7Pust4k4tszVoVb4rMYNmOqU+p8i3Qe52l92E7uFfVadOI0uKXteoMCyjxq0FoqsPnXZWQysME9Aes6Q0ulWtFrrUIigKqqAFVR0CgdBLlbzoNClNaVVIEqRQiqBgKqjAAlxEQEREBERAREQEREBERAREQEREBEQYHzMsNRx/ToeVtRWG/h5wW/wjJnjjnCPtCBPEKAHJ25lbYjDrkZG+cZ8pFuI8Et06hm5Wq2BZAVC+Q5kOcL5ZyceeOsy9RlyY43Wu/yvw46XnVraaz7+9Y2o1ujWt+ajwsJkMq+KXPifMBuRyDP0msLNEyLXYcrzM6+hV6yOYfUcyn8ZvntH2er1lDU27HPMrgfEj+o9R5Eec1j294NZp6dItvKzB7ibULYsJWkBnUj4Xwm+5zgnqTKul62ueNTxb4WZ+lti5jmGU1urr4Tx7xgps0doJZeRlLU3qVuAVgM4bmIHQ8onvvN4pTfZpNLptSt9JzYLFJO7/q6lsBxhgQQT55zsdpGhpKLha76lQChuSoCx7w2DmoMQFAzkbk7AED1uOyHBLNbrktavFCMHbAIRVT5K1J+gXHXAyZoyTSPrv/FVSLT9NfdFK7WR1ZSVdSGB6FWU5B+oM657EdsquIaSm5WxaUBsToVcfC/KD1XmzvOX+2nCzVxDVVqpI5zaNv3XAsH4AN+UynYztfqeG8toq8XT8y245iACNmAsUEIWX4SCN9tthLIt3Vi1fd4mupmJbpvsLWWO/wA5dub2KkqF9guMAe3uTL/szw9L7bDZ8tJX4CNnYjmVz/EgIIH8yt6DOme0HfFqdTaW09KaYtgEKDa7HYA5YY5tsbL6eklfdn2i1bG99RaGvqKLyMoUhXBLLbyAbHA/mUr+B5H7b0Ms58k7jbf63q44xU4lu9qFOOZQcEMMgHDDoR7+8qTHcK42l6/CeVx8yHHMvv7r/MNv8pkAZ2K2i0bhzpiYnUvsRE9IIiICIiAiIgIiICIiAiIgIiICIiAniyoMCGGQRgg7gg9QRPcQMHZ2PoPy+In3bnwPorEj8pgO0/dsupqNXN4tZIOGISxGGcMlirjPsV8+snc+YlE9Pjmd65WxmvHG3Ouo7nFqvKPqXq5cNghCxBwR4bAgH05sdR0k30nDhXXXUrvyVqEUc2MAbb8oBJ+p8zNn3UhhhlDD0IBH5yDangttTFBUzICeVkUuvLn4R8OWBAwMEeXUzm/qGHNMRNZ3Hxpt6TLjidWjU/LUnevwpq7aNXUWXI8JmDNlXXJQ8xORkE/4Z44ZwSriNQu0d32TXKvLcgJVXOw5wF3UMdzjIz5eZ2XxrhK20vVqanFT/CS1ViAHqpDsuAQdwZq+/u31umuFuhsFmDzKwda3H3lYgH8CQZODPM44pee20eN+5lxx3zasd0T8MhT3fa9mAt1yInQtWX5yPwVeY/UyadnuzlWjq8OkHf4mc/M7ep9B6AdM/jKvBbLzp621irXfg8+COXqcEkHAJHUA4mR0tD2/2NbWb4yo+EfWw4X88+05+bN1GeZx+fs148eHFHf4+7xjcEEhhuGBIYH+VhuP9ZMOy/EHtqY2Hm5XKB8Y5wADnbbIJKkjb4fXMseH9kckHUMCP+GhPKfvucFvoAB65klqpCgKoAUbAAAAAdAAOk6fQdLlw83n8MHV56ZOKx+XuIidVhIiICIiAiIgIiICIiAiIgIiICIiAiIgIiICfMREByzEXdktMxyaeX2R7K1/wowH5REiaxPmExMx4VtP2c06brQmeuSvOdum7ZMyOIiIrEeCZmfL7ERJQREQEREBERAREQER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7650"/>
            <a:ext cx="22383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76400"/>
            <a:ext cx="1503386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7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Typing II: </a:t>
            </a:r>
            <a:r>
              <a:rPr lang="en-US" b="1" dirty="0" smtClean="0"/>
              <a:t>What</a:t>
            </a:r>
            <a:r>
              <a:rPr lang="en-US" dirty="0" smtClean="0"/>
              <a:t> do we check?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Strong vs weak typing</a:t>
            </a:r>
          </a:p>
          <a:p>
            <a:pPr lvl="1"/>
            <a:r>
              <a:rPr lang="en-US" dirty="0" smtClean="0"/>
              <a:t>Degree to which type checks are performed</a:t>
            </a:r>
          </a:p>
          <a:p>
            <a:pPr lvl="1"/>
            <a:r>
              <a:rPr lang="en-US" dirty="0" smtClean="0"/>
              <a:t>Degree to which type errors are allowed to happen at runtime</a:t>
            </a:r>
          </a:p>
          <a:p>
            <a:pPr lvl="1"/>
            <a:r>
              <a:rPr lang="en-US" dirty="0" smtClean="0"/>
              <a:t>Continuum without precise definitions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972" y="2209800"/>
            <a:ext cx="264500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8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v Weak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 universal definitions but…</a:t>
            </a:r>
          </a:p>
          <a:p>
            <a:pPr lvl="1"/>
            <a:r>
              <a:rPr lang="en-US" dirty="0" smtClean="0"/>
              <a:t>Statically typed is often considered stronger (fewer type errors possible)</a:t>
            </a:r>
          </a:p>
          <a:p>
            <a:pPr lvl="1"/>
            <a:r>
              <a:rPr lang="en-US" dirty="0" smtClean="0"/>
              <a:t>The more implicit casts allowed the weaker the type system</a:t>
            </a:r>
          </a:p>
          <a:p>
            <a:pPr lvl="1"/>
            <a:r>
              <a:rPr lang="en-US" dirty="0" smtClean="0"/>
              <a:t>The fewer checks performed at runtime the weaker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v Weak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 (weaker)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nion either{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f;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u;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267200" y="1600201"/>
            <a:ext cx="5486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SML (stronger)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real(2) + 2.0</a:t>
            </a:r>
          </a:p>
        </p:txBody>
      </p:sp>
    </p:spTree>
    <p:extLst>
      <p:ext uri="{BB962C8B-B14F-4D97-AF65-F5344CB8AC3E}">
        <p14:creationId xmlns:p14="http://schemas.microsoft.com/office/powerpoint/2010/main" val="28338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/>
              <a:t>safety</a:t>
            </a:r>
          </a:p>
          <a:p>
            <a:pPr lvl="1"/>
            <a:r>
              <a:rPr lang="en-US" dirty="0" smtClean="0"/>
              <a:t>All successful operations must be allowed by the type system</a:t>
            </a:r>
          </a:p>
          <a:p>
            <a:pPr lvl="1"/>
            <a:r>
              <a:rPr lang="en-US" dirty="0" smtClean="0"/>
              <a:t>Java was explicitly designed to be type safe</a:t>
            </a:r>
          </a:p>
          <a:p>
            <a:pPr lvl="2"/>
            <a:r>
              <a:rPr lang="en-US" dirty="0" smtClean="0"/>
              <a:t>If you have a variable with some type, it is guaranteed to be of that type</a:t>
            </a:r>
          </a:p>
          <a:p>
            <a:pPr lvl="1"/>
            <a:r>
              <a:rPr lang="en-US" dirty="0" smtClean="0"/>
              <a:t>C is not</a:t>
            </a:r>
          </a:p>
          <a:p>
            <a:pPr lvl="1"/>
            <a:r>
              <a:rPr lang="en-US" dirty="0" smtClean="0"/>
              <a:t>C++ is a little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Safety Violations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Format </a:t>
            </a:r>
            <a:r>
              <a:rPr lang="en-US" dirty="0" err="1" smtClean="0"/>
              <a:t>specifier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 1);</a:t>
            </a:r>
          </a:p>
          <a:p>
            <a:pPr lvl="1"/>
            <a:r>
              <a:rPr lang="en-US" dirty="0" smtClean="0"/>
              <a:t>Memory safety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big{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a[100000];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big * b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768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Unchecked casts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T1{ char a};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T2{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};</a:t>
            </a:r>
          </a:p>
          <a:p>
            <a:pPr marL="457200" lvl="1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main{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T1 * myT1 = new T1();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T2 * myT2 = new T2();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myT1 = (T1*)myT2;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9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of </a:t>
            </a:r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2667000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smtClean="0"/>
              <a:t>YES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718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type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Primitive types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string, void</a:t>
            </a:r>
          </a:p>
          <a:p>
            <a:r>
              <a:rPr lang="en-US" dirty="0" smtClean="0"/>
              <a:t>Type constructors</a:t>
            </a:r>
          </a:p>
          <a:p>
            <a:pPr lvl="1"/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Coercion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cannot be used as an </a:t>
            </a:r>
            <a:r>
              <a:rPr lang="en-US" dirty="0" err="1" smtClean="0"/>
              <a:t>int</a:t>
            </a:r>
            <a:r>
              <a:rPr lang="en-US" dirty="0" smtClean="0"/>
              <a:t> in our language (nor vice-versa)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Back from our LR Parsing Detour</a:t>
            </a:r>
          </a:p>
          <a:p>
            <a:r>
              <a:rPr lang="en-US" dirty="0" smtClean="0"/>
              <a:t>Name analysis</a:t>
            </a:r>
          </a:p>
          <a:p>
            <a:pPr lvl="1"/>
            <a:r>
              <a:rPr lang="en-US" dirty="0" smtClean="0"/>
              <a:t>Static v dynamic</a:t>
            </a:r>
          </a:p>
          <a:p>
            <a:pPr lvl="1"/>
            <a:r>
              <a:rPr lang="en-US" dirty="0" smtClean="0"/>
              <a:t>Scope</a:t>
            </a:r>
          </a:p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Type checking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AutoShape 4" descr="data:image/jpeg;base64,/9j/4AAQSkZJRgABAQAAAQABAAD/2wCEAAkGBxQQEhQUEBQVFBQXFBQUFxQUFB0XFxQUFRQfFhcVFBcaHCggGBolHhQVITEiJSorLi4uFx8zPTMsNygtLisBCgoKDg0OGhAQGjElICYvLCwsLCwsKywsLCwsLjIsLCwsLCwuLCwsLCwsLCwsLCwsLCwsLCwsLCwsLCwsLCwsLP/AABEIAOsA1gMBEQACEQEDEQH/xAAcAAEAAgIDAQAAAAAAAAAAAAAABgcEBQECAwj/xABNEAABAwIABgoRAgQFAwUAAAABAAIDBBEFBgcSITEyQVFUYXFzk6GyCBMWFyIzNDVTcoGRscHR0tMUUiNCgpIVYnTC4aKz8CQlY2Ti/8QAGwEBAAIDAQEAAAAAAAAAAAAAAAUGAQIEAwf/xAA4EQACAQEEBwYGAQUAAwEAAAAAAQIDBAURURITITFBgZEVMmFxobEzNFLB0eEUIkJy8PEjQ1Mk/9oADAMBAAIRAxEAPwC8UBi4RwhFTRulne2ONou57zYDa1oCrsP5dKaJxbRwvqNGzd/CYTwBwztW6AhnA03f+fvJvPn8aDAd/wCfvJvPn8aDAd/5+8m8+fxoMB3/AJ+8m8+fxoMB3/n7ybz5/GgwHf8An7ybz5/GgwHf+fvJvPn8aDAd/wCfvJvPn8aDAd/5+8m8+fxoMB3/AJ+8m8+fxoMB3/n7ybz5/GgwHf8An7ybz5/GgwHf+fvJvPn8aDAd/wCfvJvPn8aDAd/5+8m8+fxoMB3/AJ+8m8+fxoMB3/n7ybz5/GgwHf8An7ybz5/GgwHf+fvJvPn8aDAd/wCfvJvPn8aDAd/5+8m8+fxoMCTYs5aqKpcGVIdSuOpzznRk7meNj7QAhjAsyOQOALSCCLgg3BG6DtoDsgPGsqWRMdJI4NYxpc5x1BrRckoD5Yx9xznwzUgNzhCH5sEA27mwe8bbz0auPWc1FOUnsRvGLk0lvNtgXJ2zNDqt7i7QTGwgNGjYudYknisq3ab8lpNUVszf++5OULpjhjVe3JG57haL0Tucf9y4+2LX9XovwdXZlny9WO4Wi9E7nH/csdsWv6vRfgdmWfL1Y7haL0Tucf8AcnbFr+r0X4HZlny9WO4Wi9E7nH/cnbFr+r0X4HZlny9WO4Wi9E7nH/cnbFr+r0X4HZlny9WO4Wi9E7nH/cnbFr+r0X4HZlny9WO4Wi9E7nH/AHJ2xa/q9F+B2ZZ8vVjuFovRO5x/3J2xa/q9F+B2ZZ8vVjuFovRO5x/3J2xa/q9F+B2ZZ8vVjuFovRO5x/3J2xa/q9F+B2ZZ8vVjuFovRO5x/wBydsWv6vRfgdmWfL1Y7haL0Tucf9ydsWv6vRfgdmWfL1Y7haL0Tucf9ydsWv6vRfgdmWfL1Y7haL0Tucf9ydsWv6vRfgdmWfL1Y7haL0Tucf8AcnbFr+r0X4HZlny9WO4Wi9E7nH/cnbFr+r0X4HZlny9WO4Wi9E7nH/cnbFr+r0X4HZlny9WO4Wi9E7nH/cnbFr+r0X4HZlny9WO4Wi9E7nH/AHJ2xa/q9F+B2ZZ8vVjuFovRO5x/3J2xa/q9F+B2ZZ8vVg4i0Xo3c4/7lnti1/V6L8Dsyz5erI1jFk/MbS+kc54GkxvtnW/yEAX4tak7HfSm9GssPFbuZwWm63BaVJ4+HE2WSDKFJRTMpal5NLIcxudpMEjjZpB2mE6CNq99Gm8+QzR9IBDBVvZB4XdDQxwsJHb5QHW/YwZxHtOahlFbZLsFA9sqHC5B7Wy+1oBcR7wPeq5floa0aK839icumgnjVfkiw1XCcCAIAgCAIAgCAIAgCAIAgCAIAgCAIAgCAIAgCyCpco2CxBUh7BZsrS+w/eDZ/vu0+1W657Q6tDRlvjs5cCtXnQVOritz28+J9DZK8MurMGU8jznPDTG4k3JdGcy506yAD7VLkWQXskfFUfKSdQIZRosmnkQ5WT5KoX181yRZbq+BzZK1EEmEAQBAEAQBAEAQBAEAQBAEAQHjV1TImF8jg1oFyTqW9OnKpJRisWaykorGW4rHGLHaSaQCC7ImODhps6TNN/C3Bo1K1WO6IU4N1NsmuhAWq8pSktDYl6lmUFUJo2SN1PaHD2i6q1Wm6c3B8NhPU5qcVJcTIXmbhAEAQBAQDKuwZtOdvOeL8FgbKw3C3pTXgiEvhbIPzLRyB+am8vN8QrKQJH+yR8VR8pJ1AhlGiyZ+RDlZPkqhfXzXJFlur4HNkrUQSYQBAEAQC6yDr2wboWcGa6SzOywbBYAQBAEAQBAYOGMKx0sZkmdYbQ23HcaNtdFns1SvPQgv0eVatClHSkypMZMY5a1/hHNjGxjB0DhdulW+xWCnZo7Nr4srNqtk68slkaVdpyFp5NMI9spjET4UTrf0O0jpuFVb6oaFZTW6Xuix3XV0qWhkTBQpJhAEAQBAQLKvsIPXf1QrBcPen5IhL43Q5ln5A/NTeXm+IVmIEj/ZI+Ko+Uk6gQyjRZM/IhysnyVQvr5rkiy3V8DmyVqIJMIAgMavro4GGSVwY0bZPQBtngC9aVGdWShBYs86lWNOOlN4Ir7DeUN7rtpG5jdXbH6XHhDdTfbdWKzXJCO2s8fBbupCV71lLZSWHjxIpV4YqJTeSaR39ZA9gGgKWp2WjTWEYJciNnXqz70n1MNshGkEg7oK9nFPgeeLNjQ4wVMHi5ngbhOc32tdcLmq2Kz1e9Be3se1O1VqfdkyZYCyhBxDatob/wDKy9r/AOZu1xhQ1quRpaVF4+D/ACStnvXHZVXNE7hma9ocwhzSLhzTcEHbB21ASi4vCSwZMRkpLFPYd1qbBAEBpcZMY4qJl3eFIR4MYOk8J3G8K7rFYalpls2LizltVrhQji9/BFSYYwtJVyF8rrnabtNG40K4WezU7PDRgv2VmvaJ1paUmYC9zwOVgElyfYR7TVtaTZso7WeMm7enR7VGXtQ1tnbW+O38kjdtbQrYPjsLeCp5ZgsAIAgCAgWVfYQeu/qhWC4e9PyRCXxuhzLPyB+am8vN8QrMQJH+yR8VR8pJ1AhlGiyZ+RDlZPkqhfXzXJFlur4HNkrUQSYQGNhGuZTxuklOa1ouTu7gG6TqAXrRpTqzUILazzq1Y04uctyKcxkw8+tlLnXDBsI76GjdP+Y7ZVzsVjhZoaK38X/vAq1qtMq88Xu4I1C7DmCAIAgCAkuJ+NDqN4ZISYCdLdeYT/O35j5qMvG742iLlHv+/g/sd9itroywl3fbxLcY8EAgggi4I1EHUQqe008GWZNNYo7LBkjmOeMf6KNoYLyPvm31Ntrcd3XqUndth/lTek8IrecNttf8eOze9xUtXVPleXyuLnHSXFW+FONOKjFYIrVSpKpJyltZ4Lc8zlYBwhk7xSFrg5utpBB4Qbj4LDipJxfEypaLTyL1wRWieGOVup7Q727Y991Q7RSdKrKD4MuNGoqkFJcTMXgegQBAEBAsq+wg9d/VCsFw96fkiEvjdDmWfkD81N5eb4hWYgSP9kj4qj5STqBDKNFkz8iHKyfJVC+vmuSLLdXwObJWogkwsgrPKdhUulbTtPgsAe4Dbe7VfiHWVnuSzqMHVe97F5f77FfvWu5TVNbl7kIU4RIQE0xexBfM0PqXGJp0hgHhkbrr6G8Wk8ShLXfMab0aSxefD9krZrrlNaVR4LLiSF2T2ltYGUHdz+m1rKOV92jHh0O3sqjhvZEcZcTJaQGRh7bENZtZzBuuG5whTFivWnaHoSWEvR+RG2q750VpLaiMKUI8ICzsmeFjLE+F5uYrZt9fazoA9hB94VXvqzKFRVI/3b/MsF1V3KDpvhu8iaqDJY1eHcBRVjQ2YHwTdrmmxF9fsXXZbZUs0m4cTnr2anXWEzTNyfUm32w/1/8AC7e27T4dDl7KoePUgeN9DFT1Jigvmta29zc5xFz8Qp+761StQVSpvfsQ1tpU6VXQgtxpLrtOTA5AJ1f+BAljuOFkwWbkvwjnQvhOuN2cPVf/AM396q9+UNGoqi4/YsN01dKm4PgTdQRLBAEAQECyr7CD139UKwXD3p+SIS+N0OZZ+QPzU3l5viFZiBI/2SPiqPlJOoEMo0WTPyIcrJ8lUL6+a5Ist1fA5slaiCTBWQUThyo7bUzvJvnSyEcWcQB7gFfLLDQowjkl7FOry0qspeLMJe55EqydYMbPU5zxdsTQ/TqzybN91ifYom+LQ6VDRjvls5cSRu2iqlbF7lt58C2VUiyhYB1e24IOkHQRuhZTwMNY7CksZ8HCmqpYm6GhwLfVcA4D2Xt7FebDXdahGb38fNFStVJUq0oLcatdRzklyeVPa61g2ntew+7OHS0KMvenp2VvJp/b7nfds9G0LxxRbyp5ZwsA6vcACTqAueILKWLwMN4FD4VqjNNLIf55HO9hOjosr/Qp6ulGGSRTq09OpKWbMVeh5k6yW0Oe+aRwBAaIxfbLtLugD3qCvys4whBPjj0Ji6KeLlJ+RssZMQmSXfSWY/WYyfAd6v7T0cS5rFfMoYRrbVnx/Z0Wq7IT/qp7HlwPHEHFyop5nSTNzG5hZm3BLiSDfRtCy3va3UK1JQpvHbj5Gt3WSrSm5TJ8q8TAQBAEBAsq+wg9d/VCsFw96fkiEvjdDmWfkD81N5eb4hWYgSP9kj4qj5STqBDKNFkz8iHKyfJVC+vmuSLLdXwObJWogkwgKDrmFssgOsSPB4w4hfQKTxpxayXsUyosJteLPBehoTfJXUhs0zDrdG0j+hxv1lB37BunCWTfr/wlromlUlHNexZiq5YAgBWQU/lCmDq6TN2msafWDdPxCuN0RcbLHHxZWLyadoeHgRxSRwG9xHYXV0FtpznewMN1wXo8LLPl7nZYFjaI/wC8C5lSy1BYBo8c67tNHM4ay3MbxvOb8CV33bS1tpiufQ5LbU1dCTKXV2KmFgyW7k8o+1UbCdchdJ7CbDoAVPverp2lrLYWe7aehQTz2knUWd4WQFgBAEAQECyr7CD139UKwXD3p+SIS+N0OZZ+QPzU3l5viFZiBI/2SPiqPlJOoEMo0WTPyIcrJ8lUL6+a5Ist1fA5slaiCTBWQU7j5QdprJDtSfxR/Vsv+oH3q5XVW1lmjmtnTd6FWvClq678dpHlInEe9BWPgkZJGbPabg/I7oOo8a86tKNWDhLczenUlTkpR3otnF/G+CqaA5wilsLscbC/+Rx0EdKqNruytQbaWMc19yyWa306qwbweRImm+rSo47sTrK8NaXHUASeIC5WYrSaSDaSxKFr6ozSvkOt73O950K/0qapwjBcEU2rPTm5ZnitzTEmuS2jzp5JdpjM0es8/Rp96hL8q4UowzePQlrpp41HPJe5ZyqxYAgK/wAqtdZsMI2yZDxDwW9JPuVhuGltnU5ENe9TCMYcyuirGQJ6U8Jke1g1ucGjjcbfNYlJQi5PhtN4RcpKOZfdHTiKNjG6mta0cTRZUCpNzm5Pi8S5QioxSXA9lobBYAQBAEAQECyr7CD139UKwXD3p+SIS+N0OZZ+QPzU3l5viFZiBI/2SPiqPlJOoEMo0WTPyIcrJ8lUL6+a5Ist1fA5slaiCTCAjuOmAP1kPgD+Ky5Zw7rPbb32Uldts/jVdvde/wDPI4bfZdfT2d5bvwU+5pBIIsQSCDrBGggq5JprFFYaw2M4QwLID1ZUvboa94G4HEfArV04S3pdDdTktzfU7OrpSLGSSx1jPdp6VjU0/pXRDW1PqfVmOvQ8wUMnvTVskV+1SPZfXmPLb8djpXnOlTn34p+axNo1Jw7smvJmR/jVTvibnXfVef8AEofQuiPX+TW+t9R/jdTvibnXfVP4ln+hdEP5Vb631Maqqnym8r3PNrXe4uNty5XrCnCCwgsPI8p1JTeMnieK3NDtG8tILSQQbgg2II2wRqWHFNYMym08UZf+L1Hp5udf9V4/xaH0Loj119X6n1Zm0mNNXFsZ3kbjznj/AKl4VLus098Fy2ex6wtleG6T9yT4HyjG4bVxi3pIwdHC5hPw9yi7RcezGjLk/wAkhRvZ7qq5r8E7oqxkzA+J4e06nNNx/wAFQFSlOnLRmsGTNOpGotKLxRkLzNwgCAgWVfYQeu/qhWC4e9PyRCXxuhzLPyB+am8vN8QrMQJH+yR8VR8pJ1AhlGiyZ+RDlZPkqhfXzXJFlur4HNkrUQSYQBZBEcbsTW1V5YLMm29psnrbjuH3qXu+9JUP6Km2Pqv14dCMtt3qr/XDZL3KyrqGSB5ZMxzHDacNfEdRHCFaKVaFWOlB4or9SnKnLRmsGY69DQ4uhg4ugAQHKGQhg4ugF0ACGTlDBzdAcXQHKGQgNpgDD0tE/OiN2m2fGdi8fI8K5bXY6dpjoz38Hl/uR0We0zoSxjzWZcmC8IMqYmyxG7XD2g6iDwgql16M6M3Ce9Fpo1Y1YKcTLXieoQECyr7CD139UKwXD3p+SIS+N0OZZ+QPzU3l5viFZiBI/wBkj4qj5STqBDKNFkz8iHKyfJVC+vmuSLLdXwObJWogkwgCAIDHrKKOZubKxr27jmg+0X1FelOrOm8YNp+B51KUKiwksSN1uIFLIbtz4/Udo9zgVJ075tMNjwfmvxgcM7roSezFf74mvdk0j9O/+xv1XQr+n9C6s8Ox4fU/Qg2HqBtPUSRMcXhhAziLXNgToHCbexT1lrSrUY1JLDEiLTSjSqOEXjga8FdB4G1xbwOaycRB2aM1zi4C9gODjIXJbbT/ABqTqYY+B02Wz6+poY4EwOTNu+Xc0PuUN2+//n6/olex4/W+h172X/2TzP8A+1nt9/8Az9f0Y7HX1+hpsaMUBQxCQzl5Lg0N7Xm32yb5x2gu2w3m7VU0NDDZjjj+jltdgjZ4aWljyIspUjAsgnmBMQGTwRyySva57Q/NDRYA6Rr4LKAtN9SpVZQjFNLZxJmhdcZ01KTabM7vaxenk/tauft6p9C6s9ex4fU/Q0uGcQJoWl0LhOBpLQ3NfbgFyHez3Lus180qj0ai0X1X6OWvddSmsYvS9yIKYIwICXZOcMmKftLj/DlvYbkgGgjjAt7lD3xZVUpa1b4+xJ3ZaHCpoPc/ctUKqFjCwCBZV9hB67+qFYLh70/JEJfG6HMs/IH5qby83xCsxAkf7JHxVHyknUCGUaLJn5EOVk+SqF9fNckWW6vgc2StRBJhAEAQBAEB5VUwjY57tTWlx4gL/Jbwi5yUVxNZS0U2yhKqoMj3vdrc4uPtN1f4QUIqC4bCmznpycnxPNbmpYWSqi8dMeCMdZ3+1V2/q3cp8ycuinslPkWEq4TQQFZ5VKu80UW02MvIvoznuIGjds3pVouKnhTlPN4dP+lfveeNSMMlj1IPZThEnvQUplljjGt72t95stKtRU4SnksTelDTmo5svqGMNaGjUAAOICwVAlJybbLklgsDutTIWQVflKwQ2GVkzBYS3DgNWe0DwhxjXwjhVpuW0yqU3Tl/bu8ivXpQUJqcePuQxTRFHpTzmNzXt1tcHDjabj4LWcFOLi+Ow2jJxakuBfkMgc0OGogEcRF18/ktFtMuUXikzutTYgWVfYQeu/qhWC4e9PyRCXxuhzLPyB+am8vN8QrMQJH+yR8VR8pJ1AhlGiyZ+RDlZPkqhfXzXJFlur4HNkrUQSYQBAEBrsN4aio2B8xIubNAF3OPAF1WayVLTLRpo8K9ohRjpTZxgbDkNW28L7ka2nQ5vGEtNkq2eWFRc+Ao2inWWMGa7H6t7VRSadL7Rj+rX0AroumlrLTHw29DwvCpoUJeOwp5XIq4WTBc2JFD2mjiB1uBkPG83+FlSrzra20yeWzoWuw09XQiufU3yjzsCyCqMpjbVnHCwj3uHyVsuV//AJub+xW70X/n5IialyNNji5OI6qBztQlZf2m3zXNbIOdnnFZM97NJRrRbzReIVFLecrACAgeVWoHa4I9svc/2Nbm/wC7oU/cUHpzn4Yev6Ia95rRjHxxK4VlII4dqWQX3g1pEMYOsRsB/tC+f1njUk1m/cuVJYQj5IyV5HoQLKvsIPXf1QrBcPen5IhL43Q5ln5A/NTeXm+IVmIEj/ZI+Ko+Uk6gQyjRZM/IhysnyVQvr5rkiy3V8DmyVqIJMIAgCAhmU6gz6dko1xO0+q+wPSGqbuSso1nB/wBy9URd60tKkpLgVnTVL4nB8bixw0gtNirROEZx0ZrFFfhUlCWlF4G2w7jNLWRRMlAuwklw0Z5IsCRqBtfVurjstgp2acpQ4+h02i2zrwjGXA0i7TkMjB9KZpY4xre9rfedJ911pWqKnTlN8FielKGnNRzZfUbA0ADUAAOIalQG23iy4pYLA7LUyEBX+VShuIZhtXjdxHwm9Id71YbirYOdN+a+5CXvS7tTkV4rGQgQFl4n46MexsVU4MkbZrZHHwZBqGcdp3xVYvG6pxk6lFYp8Mv0T1ivGLioVXg88ybMeCLg3G6NIUG1hsZLpp7jWYaw/DSNJleM62iNpBe7gA+ZXVZrHVtEsILZnwOevaqdFYyfLiVFh/DD6yYyv0DU1u0xo1AcO2TulXCyWWNnpqEebzZWbRXlXm5y/wCGuXSeBm4FoDUTxRD+Z4B4GjS4+4FeFprKjSlUfBf8PWhT1lRQzL1AVDLgjlYMkCyr7CD139UKwXD3p+SIS+N0OZZ+QPzU3l5viFZiBI/2SPiqPlJOoEMo0WTPyIcrJ8lUL6+a5Ist1fA5slaiCTCAIAgMXCdGJ4pI3ansc33jQV60KrpVIzXB4nnVgqkHF8SiaiEsc5jtk0lp4wbFX6MlKKktzKdODjJxZ5rJrgcoDvDM5jg5hLXDSCNBB4FiUVJOMtxtGTi9JPaZTsLznXNL/efqvJWaiv7F0PX+TW+pktyb1VRJO67nuhzDnFxJAdozbE7aiL5p0IUlsSljswy4kndc60pvF4xLJVYJ0wsMYNZVQvik1OGsawQbhw4iAvez15UKiqR3o8a9GNaDhLiUlhKgfTyOilFnNNuAjacN0FXijWhWgpw3MqdWnKnJwlvRjL1PMID0jne0Wa9zRuNcQPcFq4RltaT5Gyk1uZ5rY1CAICyMnGL5jH6mUWc4WjB1hh1uI2ibaODjVZvi2qb1MNy3+eXL3J67LK4rWy47idqBJgICBZV9hB67+qFYLh70/JEJfG6HMs/IH5qby83xCsxAkf7JHxVHyknUCGUaLJn5EOVk+SqF9fNckWW6vgc2StRBJhAEAQAoCpMomDu01ZeNjKM/+oaHfI+1XC56+ss6i98dn4KzedHQraS3Mi6lCPxOEMBZBJcVMU31hD33ZCP5tt5G0z6qMt95Qsy0Y7Ze3mSNjsEqz0pbI+5a9DRMgYGRNDWjUB8TulVKrVnVk5TeLLHCEYR0YrYZC8jcIDQ404sx1rbnwZWg5jx1XbrVIWG3zsstm2L3r8eJxWuxxrrJ8GVNhXBctK/MnYWnTY62uA0XadtW6haKdeOlTeP28yt1aM6UtGawMNex5BAEAAvYDSdVt08CbgTzFDElxLZqsZrRpbEdbjuyDaHAoC8L2STp0eb/AATFiu5tqdXdl+SxgFWyeOVgBAQLKvsIPXf1QrBcPen5IhL43Q5ln5A/NTeXm+IVmIEj/ZI+Ko+Uk6gQyjRZM/IhysnyVQvr5rkiy3V8DmyVqIJMIAgCAICJZScHdtpu2AeFE7O/oOh3yPsUxc1fQr6D3S9+BG3pS06Okt6KpsrYVvAWWTBNsUMSjLaWqBEetseov4XbjeDbUFeF6qn/AOOjv4vImbFd2lhOruyLKbGGgBoAAsABoAHAqy228WTuGCwR3CwZCwAgCA8aukZK0tka17TtOFwvSnUlTlpQeDNJ04zWEliiK4QyeU7yTE58R3Ac5vudpHvUrSvuvHZNKXo/T8EdUuqlLbFtGpfk1dfwahtuGM36HLrV/Rw2w9f0czueXCfoZNLk2YPGzuPAxob0m68537P+yC5/6j0hdEf7pdCT4Hxdp6XTDGM797vCf7zq9llFWi3Vq/flsy3I76FkpUe6tuZtlyHUEAQBAQLKvsIPXf1QrBcPen5IhL43Q5ln5A/NTeXm+IVmIEj/AGSPiqPlJOoEMo0WTPyIcrJ8lUL6+a5Ist1fA5slaiCTCAIAgCA8aynErHsdsXtc08Thb5renNwmpLetprOKlFxfEouoonMldFYl7XllgNJINhYcKv0KsZU1Ux2YYlPlSlGbhht3FhYoYlCLNlqheTW2M6Qzhduu+Crd4Xq5406O7i8ycsV3KGE6m8nFlBksEBwCgOVgBAEAQBAEAQBAEAQBAEBAsq+wg9d/VCsFw96fkiEvjdDmWfkD81N5eb4hWYgSP9kj4qj5STqBDKNFkz8iHKyfJVC+vmuSLLdXwObJWogkwgCAIAgCA1sOBIWzvqA28r7XJ2rC12jaJsuqVrqypKjj/SjwVngqjqYbWbJcp7hAEAWQFgBAEAQBAEAQBAEAQBAEBAsq+wg9d/VCsFw96fkiEvjdDmWfkD81N5eb4hWYgSP9kj4qj5STqBDKNFkz8iHKyfJVC+vmuSLLdXwObJWogkwgPH9Uz97f7h9Vvq55PoaayGaOWVDToDmk8BBRwkt6CnF7meq1NzpJK1uyIHGbfFZUW9yNXJLezp+qZ+9v9w+q21c8n0MayGaOW1LCbBzSdwOH1WHTkt6CnF7mHVLAbFzQdwuH1RU5PakHOK3s4/VM/e3+4fVZ1c8n0GshmgKph/nb/cPqsaueT6DWRzPZam5jT4QiYbPkjadxzwD7iV6Ro1JLGMW+TPOVanHY5LqesM7Xi7HNcN1pBHvC1lCUXhJYG0Zxlti8Tvdamx5tqGE2Dmk7gcFs4SW1o0U4vcz0LraStcDY82VDXGzXNJ3AQVs4SW1owpxe5nMkzW7JwHGQPisKEnuQckt7Ov6tn72/3D6rbVzyfQxrIZo9GSB2kEEboN1o01vNk09x2WDIQECyr7CD139UKwXD3p+SIS+N0OZZ+QPzU3l5viFZiBI/2SPiqPlJOoEMo0WTPyIcrJ8lUL6+a5Ist1fA5slaiCTCAoulof1FUIgQ3Plc3OIva7jpttq+zraqhrMMcFiU6NPWVdDNkiwjiBPAwyQyCQtF81oLH2GnwdJueBRtG+qNWWhOOGOe1HfVuurTjpRePozJxFxskEjaeocXteQ1j3Hwmu2mk7YOrTqXlel2w0HWpLBra0uKzN7vt0lJU6jxT3eBl5WB4FP68nVavK4O9U8l9z1vjdDmaLFzEs1sPbRK1nhObmlmdsdu+cF32y9VZqmrccdmO/8ARx2W73XhpqWHIkWBcQXU08cpna7MdnZojIvotrzuFRtpvlVqUqehhj4/o7qF1ulUU9Ld4DDeITqieSYTNbnuzs0xk20W153AlmvlUaUaehjh4/oV7rdWo56W/wACA1mDu11DoLgkSdrzrW27Xt7VYadfToqrhwxwIWdLRqavxwJvQ5OnRSxv7e05kjX27WRfNcDa+dwKBq34p05R0N6a358iXp3S4zUtLc0937PTKFjM+E/p4TmuLQ57wdIBvZrdw6Lk8K1uiwRqLXVNq4L7m15WyUHqoc2afAOIr6qMTSy9rD9LRmZ7nD9xu4Wuu21XxChPVwjjhv24L2Zy2e7Z1oacpYY8zX4Ro6jBM7c1+vwmubcNeAbEOb8RwhdNGrRvCi8V4NcV5M8KtOrY6iwfl4lnYDwqKumEoFiWkObrzXDQR/5uqq2qzOz13TfLyLBQrqtR0yr8Sh/7hB67+o5Wq8/k5+S90V6w/Mx8/sWvh7yao5Cb/tlVKy/Hh/kvcslp+DPyfsVnk0H/AK0clJ8laL6+VfmiAuv5heTNjlXH8WD1H9YLmuH4c/Nex73x34+TMPAeIrqqBkwma3PDiGmMm1nFuvO/y7i9rVfCoVnTcMcOOPhjkeVnu11qampYY+BqIqqfB1Q5rXkOjdZzQfAeNZBG4V2Sp0bZRTa2NbM0c0Z1LLVwT3dC643XAO6AfeqO1g8C2J4rE7LBkgWVfYQeu/qhWC4e9PyRCXxuhzLPyB+am8vN8QrMQJH+yR8VR8pJ1AhlGiyZ+RDlZPkqhfXzXJFlur4HNkrUQSYQFL4u+cIv9R/uKu9s+Tl/iVOzfMx/yLnVJLWUg7y3+Hvnwbctot0K9L5X+r6dvQqP/v8A6fq+5M8rGwp/Xk6rVCXB3qnkvuSt8bocyPYv4uVVRFnwSZjM5wt2xzdI1mw0KStdus1GpoVI4vyTOGzWSvVhpQeC82SjFfFurp6hsk8ocwNcCO2OdpI0aCLKKt1vs1ai4U44PZwSJCyWOvTqqU3s82TUqDJgpjDPnGT/AFI64V2s3yUf8fsVOt80/wDIugqkFrRTOPd/1097622vuZgtbg1q7XVh/Fhh4+5Vbwx/kSx/3YW3gm3aIs3Y9qjtbVbMCp9fHWyx34v3LNQw1ccMkQzKvm5lPqzs99t3NzRf2XzehTdw46U8sERV8YYQz2nvkyv+klve3bXW3Ng29vavO+8P5EfJe7N7rx1EvP7ERxK84Qeu/qOUxeXyc/Je6IyxfMx8/sWth7yao5Cb/tlVKy/Hh/kvcsdp+DPyfsVnk18tHJSfJWi+vlX5ogLr+YXkzY5VvGweo/rBc1w/Dn5r2Pe+O/HyZqcH40VdNTsZG0CIZzWPdETclxJs46Cbk+5dda77LXrOUn/VxWP23nNTttelTUY7uDwO2KeBf8Rnc+eQEB2fI0n+JJp3Npu0T7Fi32r+HSUacfBZL9mbHZ/5NRub8Xmy3QqeWY5WDJAsq+wg9d/VCsFw96fkiEvjdDmWfkD81N5eb4hWYgSP9kj4qj5STqBDKNFkz8iHKyfJVC+vmuSLLdXwObJWogkwgKLpqwwVIlAziyVzrE2Bs46Lq+zpKrQ1beGKwKfGbp1dNcGSHCOPVTUMMcUYjzhYll3Osf27l9SjqNz0KUtOcscM8Ejtq3lWqR0YrDy3mdiLik9sjaipbmhumNjtkXbTnDattX+S570vKDg6NJ4473wwyR7XfYZKSqVFhkjIyr7Cn9eTqtXncPeqeS+5vfG6HM0GLuOL6OHtTYmvGc51y4g+FtWAUhbLrhaamscsORx2a3yoQ0FHEkOBMe31E8cRha0Pdm5wcTbRfVbgUdabnhRpSqKbeHgdtC851KkYOO8nSgSZKYwz5xk/1I64V2s3yUf8fsVSt8y/8i6CqQWpEFyg4svmP6iAZzmtDXxgXLgDoc3dIvqU9dF4Rpf+GpsT3PLwZEXlY5Tethv4o0eAceJKSMQyx54bobc5jmj9p0aQF32q6KdonrISwx38UcdnvKdGOhJY4cjBrampwtO3NZf+VobfMjbe5LnfEngXvSp0LvpPF+LzfkjxnOtbKiwX4RaOAcEtpYGQg51gc4/ucdLjxKq2u0uvWdR8vIsVnoKjSUCsMLYNmwbVCRrfBbIXxvt4JF9i47RsbEK02evSttDQb2tYNcfMr1ajUstbSS44p8DY4XygPnhdEyIML2lrnZ+doIs7NFhr0rns9yxpVVUlLHDbuwPetekqkHBRwxNhk2wDIxzqiVpYC3NjDhZxudLrHUNGjduua+bZCcVRg8duL/B73XZZRbqyWGRjZVvGwcm/rBetw/Dn5r2PO+O/HyZIMVqBlRguKKUXa5rxwg9tdYjcIUdbq0qNvlUhvWHsjtslKNWyKEvH3ZX80U+C6rRs2G4OnNkYfiDtjaI4FYoyo26z+D6pkK41LJW8V6otrAeFmVcTZI9vQ5p1scNbSqharNOz1HCX/Sy2evGtDSibBcx7kByr7CD139UKw3D3p+SIS+N0OZaGQPzU3l5viFZSBNH2R8DjT0rwPBbM5pO4XM0dUoZRFsl1UHUz4/5mSuNv8rwCD7w4exVS/KbVdT4NexYrpmnSceKZM1CEsEB59ob+1vuC305ZmuhHI5bGBqAHELLDk3vCiluR3WDY6ujB1gHjCym1uMNJ7zr2hv7W+4LOnLMxoRyAhaNTR7ljSeYUYrgeiwbHQwt/aPcs6TzNdGOR3WpsFkHjLSMebuY1x3S0H4hbxqTjsTa5mjpxe9HeOINFmgAbgFh0LVycni2ZUUtx3WpsdXNB0EXG4VlPAw0nvPJlFG03EbAd0NA+S3dWb2OT6mqpwW5I915m50dGDrAPGLrZSa3GrinvOzWgatHEsN4mUsNx1dGDrAPGFlSa3GHFPejlkYGoAcQRtveZSS3HZamStcqtWDJDGDsWue4cLjZvts0+9We4abUJzfF4dP8ApAXvPGcY5FyZDqQx4Jhzv53yyDic+w6t/ap8hSRY64uMwlRy079BcLsd+yRuljuK+vgJQHy5gutmwVVubI0hzHGOWM7YB02+IPyK47bZI2mnoPfweTOuy2h0J6S5ls4IwrFVMD4XZw2x/M07jhtFU20WapQno1Fh9y0Ua8K0dKDM6y5z1xFkGIsgxFkGIsgxFkGIsgxFkGIsgxFkGIsgxFkGIsgxFkGIsgxFkGIsgxFkGIsgxFkGIsgxNLjFjHDRNu85zzsY2nwieH9o4Su6x2GraZf07FxfA5bTbKdBbdryK3wDgufDVeIxpdI7OkcNUcQIzjwACwHCRuq50aMaUFCG5FWq1ZVJOct7PrLB1EynijiiGayNjWNG41osOPUvU8jJQEIyi5OYMLNzwe1VLRZswFwRfYyD+Ya7bY6EBRuFsmOE6STNEDpdySndnNO0dOhw9oCw0msGbKWG1GL3G4V3tVdP1WuqhkuhtrJZvqO43Cu9qrp+qaqGS6DWSzfUdxuFd7VXT9U1UMl0Gslm+o7jcK72qun6pqoZLoNZLN9R3G4V3tVdP1TVQyXQayWb6juNwrvaq6fqmqhkug1ks31HcbhXe1V0/VNVDJdBrJZvqO43Cu9qrp+qaqGS6DWSzfUdxuFd7VXT9U1UMl0Gslm+o7jcK72qun6pqoZLoNZLN9R3G4V3tVdP1TVQyXQayWb6juNwrvaq6fqmqhkug1ks31HcbhXe1V0/VNVDJdBrJZvqO43Cu9qrp+qaqGS6DWSzfUdxuFd7VXT9U1UMl0Gslm+o7jcK72qun6pqoZLoNZLN9R3G4V3tVdP1TVQyXQayWb6juNwrvaq6fqmqhkug1ks31HcbhXe1V0/VNVDJdBrJZvqO43Cu9qrp+qaqGS6DWSzfU47jcK71qun6pq4ZLoNZLN9Ta4u5JcI1j/4sf6Zl/Ckm1n1WA3ceOw4Vtgatl+4mYnU+Cou107buOzldbPkPCdobgGgLJqSJAEAQBAcWQCyAWQCyAWQCyAWQCyAWQCyAWQCyAWQCyAWQCyAWQCyAWQCyAWQHK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19370"/>
            <a:ext cx="1190625" cy="130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819775" y="15621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9775" y="22479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6543675" y="18669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1775" y="1878568"/>
            <a:ext cx="8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Tokens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819775" y="3390900"/>
            <a:ext cx="1447800" cy="533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 </a:t>
            </a:r>
            <a:r>
              <a:rPr lang="en-US" dirty="0" err="1" smtClean="0">
                <a:solidFill>
                  <a:schemeClr val="bg1"/>
                </a:solidFill>
              </a:rPr>
              <a:t>Anlaysis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6543675" y="25527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3675" y="2667000"/>
            <a:ext cx="11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Parse Tree</a:t>
            </a:r>
          </a:p>
          <a:p>
            <a:r>
              <a:rPr lang="en-US" b="1" dirty="0" smtClean="0"/>
              <a:t>AST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9" idx="2"/>
            <a:endCxn id="12" idx="0"/>
          </p:cNvCxnSpPr>
          <p:nvPr/>
        </p:nvCxnSpPr>
        <p:spPr>
          <a:xfrm>
            <a:off x="6543675" y="2552700"/>
            <a:ext cx="0" cy="8382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19775" y="43815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IR </a:t>
            </a:r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819775" y="52959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19775" y="62103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MC </a:t>
            </a:r>
            <a:r>
              <a:rPr lang="en-US" dirty="0" err="1" smtClean="0"/>
              <a:t>Codegen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>
          <a:xfrm>
            <a:off x="6543675" y="3924300"/>
            <a:ext cx="0" cy="457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6543675" y="49149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6543675" y="58293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819775" y="15621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819775" y="22479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6543675" y="18669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267575" y="2286000"/>
            <a:ext cx="657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2380" y="1600200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LR Parser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7620000" y="3962400"/>
            <a:ext cx="1219200" cy="6858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Symbol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table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12" idx="3"/>
            <a:endCxn id="32" idx="0"/>
          </p:cNvCxnSpPr>
          <p:nvPr/>
        </p:nvCxnSpPr>
        <p:spPr>
          <a:xfrm>
            <a:off x="7267575" y="3657600"/>
            <a:ext cx="962025" cy="3048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39000" y="2514600"/>
            <a:ext cx="65722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Type </a:t>
            </a:r>
            <a:r>
              <a:rPr lang="en-US" dirty="0" smtClean="0"/>
              <a:t>Errors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Arithmetic operators must have </a:t>
            </a:r>
            <a:r>
              <a:rPr lang="en-US" b="1" dirty="0" err="1" smtClean="0"/>
              <a:t>int</a:t>
            </a:r>
            <a:r>
              <a:rPr lang="en-US" dirty="0" smtClean="0"/>
              <a:t> operands</a:t>
            </a:r>
          </a:p>
          <a:p>
            <a:r>
              <a:rPr lang="en-US" dirty="0"/>
              <a:t>Equality operators </a:t>
            </a:r>
            <a:r>
              <a:rPr lang="en-US" b="1" dirty="0"/>
              <a:t>==</a:t>
            </a:r>
            <a:r>
              <a:rPr lang="en-US" dirty="0"/>
              <a:t> and </a:t>
            </a:r>
            <a:r>
              <a:rPr lang="en-US" b="1" dirty="0"/>
              <a:t>!=</a:t>
            </a:r>
          </a:p>
          <a:p>
            <a:pPr lvl="1"/>
            <a:r>
              <a:rPr lang="en-US" dirty="0" smtClean="0"/>
              <a:t>Operands must have same type</a:t>
            </a:r>
          </a:p>
          <a:p>
            <a:pPr lvl="1"/>
            <a:r>
              <a:rPr lang="en-US" dirty="0" smtClean="0"/>
              <a:t>Can’t be applied to </a:t>
            </a:r>
          </a:p>
          <a:p>
            <a:pPr lvl="2"/>
            <a:r>
              <a:rPr lang="en-US" dirty="0" smtClean="0"/>
              <a:t>Functions (but CAN be applied to function results)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name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variables</a:t>
            </a:r>
          </a:p>
          <a:p>
            <a:r>
              <a:rPr lang="en-US" dirty="0" smtClean="0"/>
              <a:t>Other relational operators must have </a:t>
            </a:r>
            <a:r>
              <a:rPr lang="en-US" b="1" dirty="0" err="1" smtClean="0"/>
              <a:t>int</a:t>
            </a:r>
            <a:r>
              <a:rPr lang="en-US" dirty="0" smtClean="0"/>
              <a:t> operands</a:t>
            </a:r>
          </a:p>
          <a:p>
            <a:r>
              <a:rPr lang="en-US" dirty="0" smtClean="0"/>
              <a:t>Logical operators must have </a:t>
            </a:r>
            <a:r>
              <a:rPr lang="en-US" b="1" dirty="0" err="1" smtClean="0"/>
              <a:t>bool</a:t>
            </a:r>
            <a:r>
              <a:rPr lang="en-US" dirty="0" smtClean="0"/>
              <a:t> operands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Type </a:t>
            </a:r>
            <a:r>
              <a:rPr lang="en-US" dirty="0" smtClean="0"/>
              <a:t>Errors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Must have operands of the same type</a:t>
            </a:r>
          </a:p>
          <a:p>
            <a:pPr lvl="1"/>
            <a:r>
              <a:rPr lang="en-US" dirty="0" smtClean="0"/>
              <a:t>Can’t be applied to </a:t>
            </a:r>
          </a:p>
          <a:p>
            <a:pPr lvl="2"/>
            <a:r>
              <a:rPr lang="en-US" dirty="0"/>
              <a:t>Functions (but CAN be applied to function results)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name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cin</a:t>
            </a:r>
            <a:r>
              <a:rPr lang="en-US" dirty="0" smtClean="0"/>
              <a:t> &gt;&gt; x; </a:t>
            </a:r>
          </a:p>
          <a:p>
            <a:pPr lvl="1"/>
            <a:r>
              <a:rPr lang="en-US" dirty="0" smtClean="0"/>
              <a:t>x cannot be function </a:t>
            </a:r>
            <a:r>
              <a:rPr lang="en-US" dirty="0" err="1" smtClean="0"/>
              <a:t>struct</a:t>
            </a:r>
            <a:r>
              <a:rPr lang="en-US" dirty="0" smtClean="0"/>
              <a:t> name, </a:t>
            </a:r>
            <a:r>
              <a:rPr lang="en-US" dirty="0" err="1" smtClean="0"/>
              <a:t>struct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cout</a:t>
            </a:r>
            <a:r>
              <a:rPr lang="en-US" dirty="0" smtClean="0"/>
              <a:t> &lt;&lt; x;</a:t>
            </a:r>
          </a:p>
          <a:p>
            <a:pPr marL="742950" lvl="2" indent="-342900"/>
            <a:r>
              <a:rPr lang="en-US" dirty="0"/>
              <a:t>x cannot be function </a:t>
            </a:r>
            <a:r>
              <a:rPr lang="en-US" dirty="0" err="1"/>
              <a:t>struct</a:t>
            </a:r>
            <a:r>
              <a:rPr lang="en-US" dirty="0"/>
              <a:t> name,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Condition of if, while must be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Type </a:t>
            </a:r>
            <a:r>
              <a:rPr lang="en-US" dirty="0" smtClean="0"/>
              <a:t>Errors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Invoking (aka calling) something that’s not a function</a:t>
            </a:r>
          </a:p>
          <a:p>
            <a:r>
              <a:rPr lang="en-US" dirty="0" smtClean="0"/>
              <a:t>Invoking a function with</a:t>
            </a:r>
          </a:p>
          <a:p>
            <a:pPr lvl="1"/>
            <a:r>
              <a:rPr lang="en-US" dirty="0" smtClean="0"/>
              <a:t>Wrong number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1"/>
            <a:r>
              <a:rPr lang="en-US" dirty="0" smtClean="0"/>
              <a:t>Wrong types of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2"/>
            <a:r>
              <a:rPr lang="en-US" dirty="0" smtClean="0"/>
              <a:t>Also will not allow </a:t>
            </a:r>
            <a:r>
              <a:rPr lang="en-US" dirty="0" err="1" smtClean="0"/>
              <a:t>struct</a:t>
            </a:r>
            <a:r>
              <a:rPr lang="en-US" dirty="0" smtClean="0"/>
              <a:t> or functions as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 smtClean="0"/>
              <a:t>Returning a value from a void function</a:t>
            </a:r>
          </a:p>
          <a:p>
            <a:r>
              <a:rPr lang="en-US" dirty="0" smtClean="0"/>
              <a:t>Not returning a value in a non-void function </a:t>
            </a:r>
            <a:r>
              <a:rPr lang="en-US" dirty="0" err="1" smtClean="0"/>
              <a:t>function</a:t>
            </a:r>
            <a:endParaRPr lang="en-US" dirty="0"/>
          </a:p>
          <a:p>
            <a:r>
              <a:rPr lang="en-US" dirty="0" smtClean="0"/>
              <a:t>Returning wrong type of value in a non-void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Structurally similar to </a:t>
            </a:r>
            <a:r>
              <a:rPr lang="en-US" dirty="0" err="1" smtClean="0"/>
              <a:t>nameAnalysis</a:t>
            </a:r>
            <a:endParaRPr lang="en-US" dirty="0" smtClean="0"/>
          </a:p>
          <a:p>
            <a:pPr lvl="1"/>
            <a:r>
              <a:rPr lang="en-US" dirty="0" smtClean="0"/>
              <a:t>Historically, intermingled with </a:t>
            </a:r>
            <a:r>
              <a:rPr lang="en-US" dirty="0" err="1" smtClean="0"/>
              <a:t>nameAnalysis</a:t>
            </a:r>
            <a:r>
              <a:rPr lang="en-US" dirty="0" smtClean="0"/>
              <a:t> and done as part of attribute “decoration” 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typeCheck</a:t>
            </a:r>
            <a:r>
              <a:rPr lang="en-US" dirty="0" smtClean="0"/>
              <a:t> method to AST nodes</a:t>
            </a:r>
          </a:p>
          <a:p>
            <a:pPr lvl="1"/>
            <a:r>
              <a:rPr lang="en-US" dirty="0" smtClean="0"/>
              <a:t>Recursively walk the AST checking subtypes</a:t>
            </a:r>
          </a:p>
          <a:p>
            <a:pPr lvl="1"/>
            <a:r>
              <a:rPr lang="en-US" dirty="0" smtClean="0"/>
              <a:t>Let’s look at a couple of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Binary Operator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Get the type of the LHS </a:t>
            </a:r>
          </a:p>
          <a:p>
            <a:r>
              <a:rPr lang="en-US" dirty="0" smtClean="0"/>
              <a:t>Get the type of the RHS</a:t>
            </a:r>
          </a:p>
          <a:p>
            <a:r>
              <a:rPr lang="en-US" dirty="0" smtClean="0"/>
              <a:t>Check that the types are compatible for the operator</a:t>
            </a:r>
          </a:p>
          <a:p>
            <a:r>
              <a:rPr lang="en-US" dirty="0" smtClean="0"/>
              <a:t>Set the </a:t>
            </a:r>
            <a:r>
              <a:rPr lang="en-US" i="1" dirty="0" smtClean="0"/>
              <a:t>kind </a:t>
            </a:r>
            <a:r>
              <a:rPr lang="en-US" dirty="0" smtClean="0"/>
              <a:t>of the node be a value</a:t>
            </a:r>
          </a:p>
          <a:p>
            <a:r>
              <a:rPr lang="en-US" dirty="0" smtClean="0"/>
              <a:t>Set the </a:t>
            </a:r>
            <a:r>
              <a:rPr lang="en-US" i="1" dirty="0" smtClean="0"/>
              <a:t>type </a:t>
            </a:r>
            <a:r>
              <a:rPr lang="en-US" dirty="0" smtClean="0"/>
              <a:t>of the node to be the type of the operation’s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2678668"/>
            <a:ext cx="2057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PlusNode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821668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800" y="46598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8978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lhs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1838" y="390953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</a:t>
            </a:r>
            <a:r>
              <a:rPr lang="en-US" i="1" dirty="0" err="1" smtClean="0"/>
              <a:t>hs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91400" y="3821668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6200" y="46598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6057" y="33644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9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“Checking”: Literal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Cannot be wrong</a:t>
            </a:r>
          </a:p>
          <a:p>
            <a:pPr lvl="1"/>
            <a:r>
              <a:rPr lang="en-US" dirty="0" smtClean="0"/>
              <a:t>Just pass the type of the literal up the tree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2678668"/>
            <a:ext cx="2057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IntLitNode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81800" y="2057400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22214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9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</a:t>
            </a:r>
            <a:r>
              <a:rPr lang="en-US" dirty="0" err="1" smtClean="0"/>
              <a:t>IdNode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Look up the type of the declaration</a:t>
            </a:r>
          </a:p>
          <a:p>
            <a:pPr lvl="1"/>
            <a:r>
              <a:rPr lang="en-US" dirty="0" smtClean="0"/>
              <a:t>There should be a symbol “linked” to the node</a:t>
            </a:r>
          </a:p>
          <a:p>
            <a:r>
              <a:rPr lang="en-US" dirty="0" smtClean="0"/>
              <a:t>Pass symbol type up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2678668"/>
            <a:ext cx="2057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19542" y="3168134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5932" y="3185636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mySymbol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43700" y="2057400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16114" y="2209800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95800" y="3962400"/>
            <a:ext cx="1600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</a:t>
            </a:r>
            <a:r>
              <a:rPr lang="en-US" dirty="0" err="1" smtClean="0"/>
              <a:t>IdNode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Look up the type of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2678668"/>
            <a:ext cx="2057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PlusNode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821668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800" y="46598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8978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lhs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1838" y="390953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</a:t>
            </a:r>
            <a:r>
              <a:rPr lang="en-US" i="1" dirty="0" err="1" smtClean="0"/>
              <a:t>hs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91400" y="3821668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6200" y="46598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6057" y="33644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00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Others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Other node types follow these same principles</a:t>
            </a:r>
          </a:p>
          <a:p>
            <a:pPr lvl="1"/>
            <a:r>
              <a:rPr lang="en-US" dirty="0" smtClean="0"/>
              <a:t>Function calls</a:t>
            </a:r>
          </a:p>
          <a:p>
            <a:pPr lvl="2"/>
            <a:r>
              <a:rPr lang="en-US" dirty="0" smtClean="0"/>
              <a:t>Get type of each actual argument</a:t>
            </a:r>
          </a:p>
          <a:p>
            <a:pPr lvl="3"/>
            <a:r>
              <a:rPr lang="en-US" dirty="0" smtClean="0"/>
              <a:t>Match against the formal argument (check symbol)</a:t>
            </a:r>
          </a:p>
          <a:p>
            <a:pPr lvl="2"/>
            <a:r>
              <a:rPr lang="en-US" dirty="0" smtClean="0"/>
              <a:t>Send the return type up the tree</a:t>
            </a:r>
          </a:p>
          <a:p>
            <a:pPr lvl="1"/>
            <a:r>
              <a:rPr lang="en-US" smtClean="0"/>
              <a:t>Statement </a:t>
            </a:r>
            <a:endParaRPr lang="en-US" dirty="0" smtClean="0"/>
          </a:p>
          <a:p>
            <a:pPr lvl="2"/>
            <a:r>
              <a:rPr lang="en-US" dirty="0" smtClean="0"/>
              <a:t>No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6200" y="1524000"/>
            <a:ext cx="5113509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We’d like all </a:t>
            </a:r>
            <a:r>
              <a:rPr lang="en-US" i="1" dirty="0" smtClean="0"/>
              <a:t>distinct </a:t>
            </a:r>
            <a:r>
              <a:rPr lang="en-US" dirty="0" smtClean="0"/>
              <a:t>errors at the same time</a:t>
            </a:r>
          </a:p>
          <a:p>
            <a:pPr lvl="1"/>
            <a:r>
              <a:rPr lang="en-US" dirty="0" smtClean="0"/>
              <a:t>Don’t give up at the first error</a:t>
            </a:r>
          </a:p>
          <a:p>
            <a:pPr lvl="1"/>
            <a:r>
              <a:rPr lang="en-US" dirty="0" smtClean="0"/>
              <a:t>Don’t report the same error multiple times</a:t>
            </a:r>
          </a:p>
          <a:p>
            <a:r>
              <a:rPr lang="en-US" dirty="0" smtClean="0"/>
              <a:t>Introduce an internal </a:t>
            </a:r>
            <a:r>
              <a:rPr lang="en-US" b="1" dirty="0" smtClean="0"/>
              <a:t>error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When type incompatibility is discovered</a:t>
            </a:r>
          </a:p>
          <a:p>
            <a:pPr lvl="2"/>
            <a:r>
              <a:rPr lang="en-US" dirty="0" smtClean="0"/>
              <a:t>Report the error</a:t>
            </a:r>
          </a:p>
          <a:p>
            <a:pPr lvl="2"/>
            <a:r>
              <a:rPr lang="en-US" dirty="0" smtClean="0"/>
              <a:t>Pass </a:t>
            </a:r>
            <a:r>
              <a:rPr lang="en-US" b="1" dirty="0" smtClean="0"/>
              <a:t>error</a:t>
            </a:r>
            <a:r>
              <a:rPr lang="en-US" dirty="0"/>
              <a:t> </a:t>
            </a:r>
            <a:r>
              <a:rPr lang="en-US" dirty="0" smtClean="0"/>
              <a:t>up the tree</a:t>
            </a:r>
          </a:p>
          <a:p>
            <a:pPr lvl="1"/>
            <a:r>
              <a:rPr lang="en-US" dirty="0" smtClean="0"/>
              <a:t>When you get error as an operand</a:t>
            </a:r>
          </a:p>
          <a:p>
            <a:pPr lvl="2"/>
            <a:r>
              <a:rPr lang="en-US" dirty="0" smtClean="0"/>
              <a:t>Don’t (re)report an error</a:t>
            </a:r>
          </a:p>
          <a:p>
            <a:pPr lvl="2"/>
            <a:r>
              <a:rPr lang="en-US" dirty="0" smtClean="0"/>
              <a:t>Again, pass </a:t>
            </a:r>
            <a:r>
              <a:rPr lang="en-US" b="1" dirty="0" smtClean="0"/>
              <a:t>error </a:t>
            </a:r>
            <a:r>
              <a:rPr lang="en-US" dirty="0" smtClean="0"/>
              <a:t>up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 dirty="0"/>
          </a:p>
        </p:txBody>
      </p:sp>
      <p:pic>
        <p:nvPicPr>
          <p:cNvPr id="4098" name="Picture 2" descr="https://encrypted-tbn3.gstatic.com/images?q=tbn:ANd9GcSuOtpcWYhw40AYoOxsiFjgFG2h6wCeu09QjpIh_skupJXPAtl4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09" y="2209800"/>
            <a:ext cx="38018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Safari</a:t>
            </a:r>
          </a:p>
          <a:p>
            <a:pPr lvl="1"/>
            <a:r>
              <a:rPr lang="en-US" dirty="0" smtClean="0"/>
              <a:t>Type system concepts</a:t>
            </a:r>
          </a:p>
          <a:p>
            <a:pPr lvl="1"/>
            <a:r>
              <a:rPr lang="en-US" dirty="0" smtClean="0"/>
              <a:t>Type system vocab</a:t>
            </a:r>
          </a:p>
          <a:p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Type rules</a:t>
            </a:r>
          </a:p>
          <a:p>
            <a:pPr lvl="1"/>
            <a:r>
              <a:rPr lang="en-US" dirty="0" smtClean="0"/>
              <a:t>How to apply type rules</a:t>
            </a:r>
          </a:p>
          <a:p>
            <a:r>
              <a:rPr lang="en-US" dirty="0" smtClean="0"/>
              <a:t>Data representation </a:t>
            </a:r>
          </a:p>
          <a:p>
            <a:pPr lvl="1"/>
            <a:r>
              <a:rPr lang="en-US" dirty="0" smtClean="0"/>
              <a:t>Moving towards actual code generation</a:t>
            </a:r>
          </a:p>
          <a:p>
            <a:pPr lvl="1"/>
            <a:r>
              <a:rPr lang="en-US" dirty="0" smtClean="0"/>
              <a:t>Brief comments about types in memory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Error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6200" y="762000"/>
            <a:ext cx="4191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true + 1 + 2 + b;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62100" y="6286500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BoolLit</a:t>
            </a:r>
            <a:endParaRPr lang="en-US" dirty="0" smtClean="0"/>
          </a:p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6286500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71700" y="5372100"/>
            <a:ext cx="10287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38550" y="5295899"/>
            <a:ext cx="10287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</a:t>
            </a:r>
            <a:endParaRPr lang="en-US" dirty="0" smtClean="0"/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14650" y="4381500"/>
            <a:ext cx="10287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95700" y="3390900"/>
            <a:ext cx="10287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457700" y="4381500"/>
            <a:ext cx="10287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IdNode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95900" y="5381625"/>
            <a:ext cx="1600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ype: </a:t>
            </a:r>
            <a:r>
              <a:rPr lang="en-US" dirty="0" err="1" smtClean="0"/>
              <a:t>bool</a:t>
            </a:r>
            <a:endParaRPr lang="en-US" dirty="0" smtClean="0"/>
          </a:p>
          <a:p>
            <a:pPr algn="ctr"/>
            <a:r>
              <a:rPr lang="en-US" dirty="0"/>
              <a:t>n</a:t>
            </a:r>
            <a:r>
              <a:rPr lang="en-US" dirty="0" smtClean="0"/>
              <a:t>ame: b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  <a:endCxn id="20" idx="0"/>
          </p:cNvCxnSpPr>
          <p:nvPr/>
        </p:nvCxnSpPr>
        <p:spPr>
          <a:xfrm>
            <a:off x="5486400" y="4552950"/>
            <a:ext cx="609600" cy="828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851775">
            <a:off x="5370970" y="4519144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symbol</a:t>
            </a:r>
            <a:endParaRPr lang="en-US" i="1" dirty="0"/>
          </a:p>
        </p:txBody>
      </p:sp>
      <p:cxnSp>
        <p:nvCxnSpPr>
          <p:cNvPr id="25" name="Straight Arrow Connector 24"/>
          <p:cNvCxnSpPr>
            <a:stCxn id="7" idx="0"/>
            <a:endCxn id="9" idx="2"/>
          </p:cNvCxnSpPr>
          <p:nvPr/>
        </p:nvCxnSpPr>
        <p:spPr>
          <a:xfrm flipV="1">
            <a:off x="2076450" y="5715000"/>
            <a:ext cx="609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9" idx="2"/>
          </p:cNvCxnSpPr>
          <p:nvPr/>
        </p:nvCxnSpPr>
        <p:spPr>
          <a:xfrm flipH="1" flipV="1">
            <a:off x="2686050" y="5715000"/>
            <a:ext cx="7239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  <a:endCxn id="11" idx="2"/>
          </p:cNvCxnSpPr>
          <p:nvPr/>
        </p:nvCxnSpPr>
        <p:spPr>
          <a:xfrm flipV="1">
            <a:off x="2686050" y="4724400"/>
            <a:ext cx="74295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11" idx="2"/>
          </p:cNvCxnSpPr>
          <p:nvPr/>
        </p:nvCxnSpPr>
        <p:spPr>
          <a:xfrm flipH="1" flipV="1">
            <a:off x="3429000" y="4724400"/>
            <a:ext cx="723900" cy="57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0"/>
            <a:endCxn id="17" idx="2"/>
          </p:cNvCxnSpPr>
          <p:nvPr/>
        </p:nvCxnSpPr>
        <p:spPr>
          <a:xfrm flipV="1">
            <a:off x="3429000" y="3771900"/>
            <a:ext cx="7810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0"/>
            <a:endCxn id="17" idx="2"/>
          </p:cNvCxnSpPr>
          <p:nvPr/>
        </p:nvCxnSpPr>
        <p:spPr>
          <a:xfrm flipH="1" flipV="1">
            <a:off x="4210050" y="37719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857500" y="2705100"/>
            <a:ext cx="12001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AssignExp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162175" y="3390900"/>
            <a:ext cx="10287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IdNode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76250" y="4457700"/>
            <a:ext cx="1600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ype: 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ctr"/>
            <a:r>
              <a:rPr lang="en-US" dirty="0" smtClean="0"/>
              <a:t>name: a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1"/>
            <a:endCxn id="39" idx="0"/>
          </p:cNvCxnSpPr>
          <p:nvPr/>
        </p:nvCxnSpPr>
        <p:spPr>
          <a:xfrm flipH="1">
            <a:off x="1276350" y="3619500"/>
            <a:ext cx="885825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281569">
            <a:off x="1167402" y="3783438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symbol</a:t>
            </a:r>
            <a:endParaRPr lang="en-US" i="1" dirty="0"/>
          </a:p>
        </p:txBody>
      </p:sp>
      <p:cxnSp>
        <p:nvCxnSpPr>
          <p:cNvPr id="43" name="Straight Arrow Connector 42"/>
          <p:cNvCxnSpPr>
            <a:stCxn id="17" idx="0"/>
            <a:endCxn id="37" idx="2"/>
          </p:cNvCxnSpPr>
          <p:nvPr/>
        </p:nvCxnSpPr>
        <p:spPr>
          <a:xfrm flipH="1" flipV="1">
            <a:off x="3457575" y="3162300"/>
            <a:ext cx="752475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0"/>
            <a:endCxn id="37" idx="2"/>
          </p:cNvCxnSpPr>
          <p:nvPr/>
        </p:nvCxnSpPr>
        <p:spPr>
          <a:xfrm flipV="1">
            <a:off x="2676525" y="3162300"/>
            <a:ext cx="78105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809874" y="1905000"/>
            <a:ext cx="134302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AssignStmt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6543675" y="1905000"/>
            <a:ext cx="134302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AssignStmt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37" idx="0"/>
            <a:endCxn id="67" idx="2"/>
          </p:cNvCxnSpPr>
          <p:nvPr/>
        </p:nvCxnSpPr>
        <p:spPr>
          <a:xfrm flipV="1">
            <a:off x="3457575" y="2362200"/>
            <a:ext cx="23812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619875" y="2796529"/>
            <a:ext cx="12001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AssignExp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5924550" y="3482329"/>
            <a:ext cx="10287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IdNode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3" idx="0"/>
            <a:endCxn id="72" idx="2"/>
          </p:cNvCxnSpPr>
          <p:nvPr/>
        </p:nvCxnSpPr>
        <p:spPr>
          <a:xfrm flipV="1">
            <a:off x="6438900" y="3253729"/>
            <a:ext cx="78105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2"/>
            <a:endCxn id="20" idx="0"/>
          </p:cNvCxnSpPr>
          <p:nvPr/>
        </p:nvCxnSpPr>
        <p:spPr>
          <a:xfrm flipH="1">
            <a:off x="6096000" y="3939529"/>
            <a:ext cx="342900" cy="1442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6407969">
            <a:off x="6019733" y="4388332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symbol</a:t>
            </a:r>
            <a:endParaRPr lang="en-US" i="1" dirty="0"/>
          </a:p>
        </p:txBody>
      </p:sp>
      <p:sp>
        <p:nvSpPr>
          <p:cNvPr id="79" name="Rounded Rectangle 78"/>
          <p:cNvSpPr/>
          <p:nvPr/>
        </p:nvSpPr>
        <p:spPr>
          <a:xfrm>
            <a:off x="7658100" y="3533775"/>
            <a:ext cx="10287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79" idx="0"/>
            <a:endCxn id="72" idx="2"/>
          </p:cNvCxnSpPr>
          <p:nvPr/>
        </p:nvCxnSpPr>
        <p:spPr>
          <a:xfrm flipH="1" flipV="1">
            <a:off x="7219950" y="3253729"/>
            <a:ext cx="952500" cy="280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2" idx="0"/>
            <a:endCxn id="68" idx="2"/>
          </p:cNvCxnSpPr>
          <p:nvPr/>
        </p:nvCxnSpPr>
        <p:spPr>
          <a:xfrm flipH="1" flipV="1">
            <a:off x="7215188" y="2362200"/>
            <a:ext cx="4762" cy="434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5" name="Rounded Rectangle 4114"/>
          <p:cNvSpPr/>
          <p:nvPr/>
        </p:nvSpPr>
        <p:spPr>
          <a:xfrm>
            <a:off x="4724400" y="1066800"/>
            <a:ext cx="120015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StmtList</a:t>
            </a:r>
            <a:endParaRPr lang="en-US" dirty="0"/>
          </a:p>
        </p:txBody>
      </p:sp>
      <p:sp>
        <p:nvSpPr>
          <p:cNvPr id="4119" name="Freeform 4118"/>
          <p:cNvSpPr/>
          <p:nvPr/>
        </p:nvSpPr>
        <p:spPr>
          <a:xfrm>
            <a:off x="3781425" y="1552575"/>
            <a:ext cx="1538422" cy="323850"/>
          </a:xfrm>
          <a:custGeom>
            <a:avLst/>
            <a:gdLst>
              <a:gd name="connsiteX0" fmla="*/ 1514475 w 1538422"/>
              <a:gd name="connsiteY0" fmla="*/ 0 h 323850"/>
              <a:gd name="connsiteX1" fmla="*/ 1476375 w 1538422"/>
              <a:gd name="connsiteY1" fmla="*/ 47625 h 323850"/>
              <a:gd name="connsiteX2" fmla="*/ 981075 w 1538422"/>
              <a:gd name="connsiteY2" fmla="*/ 142875 h 323850"/>
              <a:gd name="connsiteX3" fmla="*/ 238125 w 1538422"/>
              <a:gd name="connsiteY3" fmla="*/ 57150 h 323850"/>
              <a:gd name="connsiteX4" fmla="*/ 0 w 1538422"/>
              <a:gd name="connsiteY4" fmla="*/ 323850 h 323850"/>
              <a:gd name="connsiteX5" fmla="*/ 0 w 1538422"/>
              <a:gd name="connsiteY5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8422" h="323850">
                <a:moveTo>
                  <a:pt x="1514475" y="0"/>
                </a:moveTo>
                <a:cubicBezTo>
                  <a:pt x="1539875" y="11906"/>
                  <a:pt x="1565275" y="23813"/>
                  <a:pt x="1476375" y="47625"/>
                </a:cubicBezTo>
                <a:cubicBezTo>
                  <a:pt x="1387475" y="71438"/>
                  <a:pt x="1187450" y="141288"/>
                  <a:pt x="981075" y="142875"/>
                </a:cubicBezTo>
                <a:cubicBezTo>
                  <a:pt x="774700" y="144463"/>
                  <a:pt x="401637" y="26988"/>
                  <a:pt x="238125" y="57150"/>
                </a:cubicBezTo>
                <a:cubicBezTo>
                  <a:pt x="74613" y="87312"/>
                  <a:pt x="0" y="323850"/>
                  <a:pt x="0" y="323850"/>
                </a:cubicBezTo>
                <a:lnTo>
                  <a:pt x="0" y="323850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Freeform 4119"/>
          <p:cNvSpPr/>
          <p:nvPr/>
        </p:nvSpPr>
        <p:spPr>
          <a:xfrm>
            <a:off x="4191000" y="1789986"/>
            <a:ext cx="2324100" cy="383831"/>
          </a:xfrm>
          <a:custGeom>
            <a:avLst/>
            <a:gdLst>
              <a:gd name="connsiteX0" fmla="*/ 0 w 2324100"/>
              <a:gd name="connsiteY0" fmla="*/ 343614 h 383831"/>
              <a:gd name="connsiteX1" fmla="*/ 762000 w 2324100"/>
              <a:gd name="connsiteY1" fmla="*/ 162639 h 383831"/>
              <a:gd name="connsiteX2" fmla="*/ 1285875 w 2324100"/>
              <a:gd name="connsiteY2" fmla="*/ 381714 h 383831"/>
              <a:gd name="connsiteX3" fmla="*/ 1847850 w 2324100"/>
              <a:gd name="connsiteY3" fmla="*/ 714 h 383831"/>
              <a:gd name="connsiteX4" fmla="*/ 2324100 w 2324100"/>
              <a:gd name="connsiteY4" fmla="*/ 305514 h 38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100" h="383831">
                <a:moveTo>
                  <a:pt x="0" y="343614"/>
                </a:moveTo>
                <a:cubicBezTo>
                  <a:pt x="273844" y="249951"/>
                  <a:pt x="547688" y="156289"/>
                  <a:pt x="762000" y="162639"/>
                </a:cubicBezTo>
                <a:cubicBezTo>
                  <a:pt x="976312" y="168989"/>
                  <a:pt x="1104900" y="408701"/>
                  <a:pt x="1285875" y="381714"/>
                </a:cubicBezTo>
                <a:cubicBezTo>
                  <a:pt x="1466850" y="354727"/>
                  <a:pt x="1674812" y="13414"/>
                  <a:pt x="1847850" y="714"/>
                </a:cubicBezTo>
                <a:cubicBezTo>
                  <a:pt x="2020888" y="-11986"/>
                  <a:pt x="2172494" y="146764"/>
                  <a:pt x="2324100" y="305514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1" name="TextBox 4120"/>
          <p:cNvSpPr txBox="1"/>
          <p:nvPr/>
        </p:nvSpPr>
        <p:spPr>
          <a:xfrm>
            <a:off x="1682950" y="58028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30750" y="57912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209800" y="48768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061579" y="48768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66800" y="5345668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998958" y="39624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00600" y="38978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114800" y="305966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232779" y="29718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842379" y="23622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031289" y="30522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871579" y="305966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239000" y="24384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622473" y="2372320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034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0" grpId="0" animBg="1"/>
      <p:bldP spid="22" grpId="0"/>
      <p:bldP spid="37" grpId="0" animBg="1"/>
      <p:bldP spid="38" grpId="0" animBg="1"/>
      <p:bldP spid="39" grpId="0" animBg="1"/>
      <p:bldP spid="41" grpId="0"/>
      <p:bldP spid="67" grpId="0" animBg="1"/>
      <p:bldP spid="68" grpId="0" animBg="1"/>
      <p:bldP spid="72" grpId="0" animBg="1"/>
      <p:bldP spid="73" grpId="0" animBg="1"/>
      <p:bldP spid="78" grpId="0"/>
      <p:bldP spid="79" grpId="0" animBg="1"/>
      <p:bldP spid="4115" grpId="0" animBg="1"/>
      <p:bldP spid="4119" grpId="0" animBg="1"/>
      <p:bldP spid="4120" grpId="0" animBg="1"/>
      <p:bldP spid="412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Towards Next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Starting </a:t>
            </a:r>
            <a:r>
              <a:rPr lang="en-US" dirty="0" smtClean="0"/>
              <a:t>Tuesday</a:t>
            </a:r>
            <a:endParaRPr lang="en-US" dirty="0" smtClean="0"/>
          </a:p>
          <a:p>
            <a:pPr lvl="1"/>
            <a:r>
              <a:rPr lang="en-US" dirty="0" smtClean="0"/>
              <a:t>Look at data (and therefore types) is represented in the machine</a:t>
            </a:r>
          </a:p>
          <a:p>
            <a:pPr lvl="1"/>
            <a:r>
              <a:rPr lang="en-US" dirty="0" smtClean="0"/>
              <a:t>Start very abstract, won’t talk about an actual architecture for awhile </a:t>
            </a:r>
          </a:p>
          <a:p>
            <a:pPr lvl="1"/>
            <a:r>
              <a:rPr lang="en-US" dirty="0" smtClean="0"/>
              <a:t>Assembly has no intrinsic notion of types. We’ll have to add code for type checking ourselves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Say, What </a:t>
            </a:r>
            <a:r>
              <a:rPr lang="en-US" i="1" dirty="0" smtClean="0"/>
              <a:t>is</a:t>
            </a:r>
            <a:r>
              <a:rPr lang="en-US" dirty="0" smtClean="0"/>
              <a:t> a Type?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Short for “data type”</a:t>
            </a:r>
          </a:p>
          <a:p>
            <a:pPr lvl="1"/>
            <a:r>
              <a:rPr lang="en-US" dirty="0" smtClean="0"/>
              <a:t>Classification identifying kinds of data</a:t>
            </a:r>
          </a:p>
          <a:p>
            <a:pPr lvl="1"/>
            <a:r>
              <a:rPr lang="en-US" dirty="0"/>
              <a:t>A set of possible values </a:t>
            </a:r>
            <a:r>
              <a:rPr lang="en-US" dirty="0" smtClean="0"/>
              <a:t>which a variable can possess</a:t>
            </a:r>
          </a:p>
          <a:p>
            <a:pPr lvl="1"/>
            <a:r>
              <a:rPr lang="en-US" dirty="0" smtClean="0"/>
              <a:t>Operations that can be done on member values</a:t>
            </a:r>
          </a:p>
          <a:p>
            <a:pPr lvl="1"/>
            <a:r>
              <a:rPr lang="en-US" dirty="0" smtClean="0"/>
              <a:t>A representation (perhaps in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Intuition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103437"/>
            <a:ext cx="6172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You can’t do this: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pointer  = &amp;a;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loat fraction = 1.2;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pointer + fraction;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utoShape 2" descr="data:image/jpeg;base64,/9j/4AAQSkZJRgABAQAAAQABAAD/2wCEAAkGBxITEhASEBAPEBAQEA8QDxAPDw8NDw8PFBEWFhQRFBQYHCggGBolHBQUITEhJSkrLi4uFx8zODMsNygtLjcBCgoKDg0OFxAQFywcHBwsLCwsLCwsLCwsLCwsLCwsLCwsLCwsLCwsLCwsLCwsLDcsLCs3LCwsKysrLCsrKysrK//AABEIAMQBAQMBIgACEQEDEQH/xAAbAAACAwEBAQAAAAAAAAAAAAADBAABAgUGB//EADcQAAIBAgMFBgQEBwEBAAAAAAABAgMRBCExBRJBUWEGE1JxkZIWIoGhQmKTsRQVMlPB0fDhcv/EABkBAQEBAQEBAAAAAAAAAAAAAAECAAMEBf/EAB8RAQEBAQACAwEBAQAAAAAAAAABEQISIQMxQRNRBP/aAAwDAQACEQMRAD8A+M/wTyz16HUwXZedScIb6Up81ouY/sHZ6nLflpF5Lqeo7NtuvOUkm1FxXRHfj4t+3l+T5rJ6eUrdipKW6q9N3dk2rfU3R7DylJxWIpZK7Z9AqbJpN33bPzF/h+KUtybTlkdb/wA/v1HGf9N/a8HDsRVe9apBqLtdZ3FvhSpaTcrKPHdPdvYNSMWoTu31sZqUcRCmobu8m7viR/L/AGLnz38rwlHszKSVqiu3pum63ZWUZqHeJt/lsexVFSmrwcJR0ssmwVSF6zvrH9w/nD/bp4/F9mpQsu8Tv+Vic9kNZby9D1ePneT6HOqK+hy6kldeO+r9uBV2e4uzln5A1g3zO48Pndgluo2RflXLez3zMvBPmdSquQLum+GRrI3lSH8H1J/B9Rzd1I5GkjeVJ/wT5hI7NfND1NSeZlvPO5vFvKlI7NfiXoYeA/MvQei1p/kqS6GyDypGOC/MvQahsVv8a9CSH9n1srPUnqZFeVJfyN+NehP5G/GvQ7ZDntHlXFWwX416Gvh+X9xeh2oBkF6qpbjgfD0v7i9DL2A/GvQ9CYkw8qXD+HZf3F6FPs+/GvQ9CZlobzo152Ow2/xr0NfyF/3F6HXgbvYq2tri/wAgf9xehDtbxA2t5R1MJhXTw6qSyjK9mNdkp/NPnwENoYuXdRhrFZJPRAdjYvu6ifB6n0J1ljwZvNe+3lo9TU48ExejVUkpaqxtPV3PXs+3lFsyNsCpPN3zB4nEqEbyZPXUkVJtwTFV404OcrZadWeWpze7Ob1k27lbS2jKq7N/KtEK4nGNwVNZJavizx/J8sterj4bharnfqc+U7XXL9xve18jm1qtvM47r0SYJKrfXIVhC7+pW+x/AUOIW46SG9l7LdWXTidXF7LjGNraHU2RQUIR5yzZ28ThISp3t8yzduQ88+U1r1j5nPZzz+UQr4KUeB7qdNJsVxWHi07o5zo48RGbi8jMm2dzE7KV7oBLBWWhflB4uTc25PRjU8LbgBrUbDLreJcYw8c0xc6OzlkHX0DsSykiziFwDRABYhVc1bZiZoHIIq/Q0NCS0JwyIw/QVjqbKUTMi0t3RAZQ4zNbFSlq8uXAuMXyd9TFDd3ryT3TrRx1Pl9j2fbybhrY23pUluzjvQ+6OvPtDRayUk+TRwoYullfS+eQzjcXh213aytnlxKnydSZqLxzb9Gq/aLL5I/VnJxGLlN3k/oFjVpdDFStCz3Vm+Jy76t+668ST6gEqlkJ95qGqvIUOF9vXzB4STeZyKur82dC5MbgL3lH6rmXwnqFcHFN2Z6KlRio306HnMFdS6/sdariHpyJ6+1cu1DaeitkdmG0W4KKtax4qnVO9h5/KgnVhyUxKeZivNWBSmJ1KpNqklPUVqTQSchSUgpxdRJi2Iw907chlMieUk+RpbrPPuOdjo4KFkJxi9/S6THYVdVZo72WuGmt5E3kLOsrZ31sEi1wvnzOd4PodVCOoD3S90jIdajUMqeaIki0jNou8VJ5GWyrhh8l02YkszSNXQgPdIF3yBrZCCxUua9Aixkunojmt5m4N8z0+WOHg6Kxr/L6Gli+kfQ51sr3M7z5hreOOssVfgvQrvhHD3DNnPu67/HzkHnMzFA2zUJAsXu1l9xtMXoSzDs6cekhygk72zYtUGZMxFpnO32rF4Kld+R16ldKy5nMjK2hVWtf6GsMdSchRiksTKwF4lrmCpDc9foK1Hp5ld/xerBVahof0eEuBN7KXkId9Z3RbrN/U2C5jEI83bO+Rri7T4FTl0uZp6v5dfM7yvP1PbdOOT+fig86lt3PIW37J2iSUv6cszJNRqO7u7q+nIPcTvec1plmGwclu+WRz7hEsaiynNcylJcNSFaJGFy5QsUiSQDVEImjSjyaMzJDe55EMXFby6sqKKUQihyR2QqTJEjizdCOZLSezFOFkajA1IuiiXeMyWganSBx1zG4MGArvccX1zGHO+grtFXsrhMPG0UirfSYlW5mCGrFTWRMntQM+lharWaGJx6g+6fP9jsxaVb6A5VhxUOaXoi+4XIMjeyMqzB94xqvQihbcQistkLaNwgGFG3lnb7G4OV382XmVVlHK6f0yMxcb8cyo5dX2JHfadrfYJJPK0l10BUpQW8rv0Lk42vnryMG533n/wDJeEhkxeTvLXOw1hlZeZHZglgTykFBVNURCaRUnkRGK2hMAOryDRYGjqGLpkS5CiAXOprQ62GhGwtQw2Um/wAKuVTrDetbnlrHU0s1xAUFmNVo3WZihSRq363YYpxQFoYw8Lk1UA7sNSixiVJJFRRiWnhZOV7ZBHGw4pFON9Q1sKRQ08I2rq3kVGkro6sVkipU68/OhPjB5cgbfNNeaZ6bcA15JLNJleSpXne+jz9TUZp8Ux6OHjUmluq3E7tLZlOCVoLzyYy62vF4p9PsKbx7Da1OKWSXoeflho3vYnyjZpC/JFtO30Og4JJ6HLxFS8nbhkXz1qevSSqu1uPUzvO+gNlpdWU5xcd6+huMpWd0Yt1+5aT5mZulG7jkdK1khfBU+LGJM5dVUUBn/UgzYu3mgkNORZitobizFSWQT7ANFBQEJWDQlcWiyEIYid6+7lfJvkI0NQsK6ULS1MUVZmz0p0aUE1mVTw9nkaw8hx21CkrKkEg0ipTuZaM2iSncyDlIreDRlGjMt1ADZSN6Ps3Qd2dKEsjl0NUdJZFxz6MXE61NyfQY3shWpjYxytd9FcFSmIUVFZa8xbEYmpDNSUorVPX6FTx0PxNr6MWxONptNKWb5iSm0Nq72Uc2Cw8pNfMYqqlHR3fTMFCu3omTYRMVUtF/Y5CY3tCd7IVSOnM9OfVaT5ovejxTLjF8i5QeWRaVfL1DUaN3xsSlSbeh0IQsiOrjM7tigkkYaIUFVkAbzD1Y8RKrLNFRj0ZPKxc2Yw8zdXPMP0ADEVkLx1GjYYohZQKL4Gg5T3eAWrRe87HU2JRjecuSdhKq1dtBogtCNvMMLwmMRVwUFYjDOJTibG0EgVQMuBvE6zFBYxKsEpsfoDU42sx2SukxOI3QeVjQUOTM03u8DdaBdGstGI+imJrLlf6HLr4mL/B9j0klC17JnOxLjwikZXk4TkuEbGqeg5VkhZK76G1tK4mhJtNJtAHTa1iz0WGp8CVsHZ3X9LylF5q3Qqdosec7wYoUXLPMfrbIhe6bj0Nd33atoN6/xLEKaRsuMk9DGIrqKuc8tZozJl0aqkiTibDAaiyEa6OgLV4FSmrosI5XXIDEtyKwMxeYanqKKWY3RD8IpCEJUrZm0d2Mo2u5ZeoZQ5iGBhZ3Z1qiN0IlKmhiEQFNjKIq4m6YqINEjgaNSxJRsEnAuw+QkYjC6MpWYeJbQnGqZtuwKKN3NBYJ3l0KYlcU8zU5WAzmLYTrYyqsrXQJ1KkuFh12JARhJYaT1G6FEPBhoonVRdOBMTUSSu0gWMUt17rsefnVk27tt9SpzqOq6mMxaeUc+orCW9JKTuv2FkbjH7nScort1cNSjFZ3lbLdZxNo023dZpBosaow3k7uyGM5uDrqOUrrra4/Taekk/qISkrtFbiemT6ZBg2H6kLK4CtwKjUla2/ddVc2qTcVncmw6BNAy68JcjMItamMVGGY5RiYow5jEETaWt0hZCdGl42T/wCbOvVV4ryOC+h3cNnBHTqHkCIxTATVmajM5LMxN6AYzNymaXGUwbmZnVBuYRqPvEUxdVSd4OCUzGZidUXlU6gamI5DIoxvmXIQlizPeP6D41Ow5OZUKold+ItU/wAw+LeR5VwkcX1OfGkuLNqKV+fAfBvI3WxbcWkcrdY3vmL3LkxFoUEEhIpwL3bCLGxnCpPeWenkLRQeneN+qfDMwcqcs35siZJRzfmyRiUmr32dDCP5Uc5xOlhsok1UG11MSgWnmb1I6igN03E1bkZvzRzrLIXvLl9yA2EIo7ezHeL6HDgzo7Fk25cjt0YYxisLwmMbSllmcpV0ccXrpKZudXLU5jxiAzxDfQrKKenXAyxK5nPlJgXNlTga6n8QYlXYvhoXGKsbJFeMGpvtlJ2fmUmRyMNrFenZ3LhMLN3XQUd0VAO1pb8prl5f5BRq5Gt79n+5mEvk/wDtGVKen1/2Zc3n0uSMNPP/AAZm29V5morT0KUNQiWhmSEfs/8AIUqJuxmUo/QzUi8/JhGSS18jBzo08wsKIaEA9OkIK9wHhGysMKiwUsn5BTGd0uLIykzESM7MN3ieqANZGoR4nHr1Wgndx5FlWICnDSvc6Ozau7lwOfcupOx16gnp0drYhNWRxGGlK5junwzCK6+mUGjJAZxa1ByYplaqzv5GCEKJzBPMYxDFcPqFq6MlKoyNoXpSDJlNphxulbLn1Fa0JLJ6IZhLIqq7rqvuTGIxGUtPQFuhaT+jKC93+r6h4rn1Mwjz4/7CW0/7iYsr/X7m4rMzbN+aCLj/ANcGWmRcCIn/AKLNXIyrkehoB6NIZp00rdSXtFGZ1cy8SM7Z/Q5Tl8z5XY3OrqKR4/UK3KSn/wBoRAa0sw1LQJFipm6egKIaDJ+SNGiEsWclvcPsRg/BP3st9icG3nCenjZRDovJqfA+D8E/ezUOxWD8E/eyiArFT7D4NvOE/wBRmX2DwXgn+oyEEZE+AsF4J/qMr4CwPgn+oyEMMbh2Hwa0hP8AUZp9icG/wT97IQzSRldhcF4J/qMtdh8H4J/qMogtOY2uxWD8E/eyfBWD8E/eyEBsjPwPg/BP3sv4Iwfgn72UQRja7G4TwT97LXY3CeCfvZZAORPg7CeCfvZPg/CeCfvZCGORPhDC+GfvZPhDC+CXvZCGGRPg/C+CXvZH2Qwvgl72QgtkE+FcNpuy97K+E8L4Ze5lENo8YkuyWF8MvezC7H4TwT97IQNMkU+xmE8E/eza7IYXwz97IQZWyJ8I4Xwz97Lj2Twq/DL3shApkjXwrhvDL3MhCEj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5770602"/>
            <a:ext cx="23856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… or can you?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357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type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Primitive types + means of building aggregate types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void, class, function,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Means of determining if types are compatible</a:t>
            </a:r>
          </a:p>
          <a:p>
            <a:pPr lvl="1"/>
            <a:r>
              <a:rPr lang="en-US" dirty="0" smtClean="0"/>
              <a:t>Can disparate types be combined? How?</a:t>
            </a:r>
          </a:p>
          <a:p>
            <a:r>
              <a:rPr lang="en-US" dirty="0" smtClean="0"/>
              <a:t>Rules for inferring type of an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operator (including assignment)</a:t>
            </a:r>
          </a:p>
          <a:p>
            <a:pPr lvl="1"/>
            <a:r>
              <a:rPr lang="en-US" dirty="0" smtClean="0"/>
              <a:t>What types can the operand have?</a:t>
            </a:r>
          </a:p>
          <a:p>
            <a:pPr lvl="1"/>
            <a:r>
              <a:rPr lang="en-US" dirty="0" smtClean="0"/>
              <a:t>What type is the result?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b;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154" y="4964668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Legal in Java, C++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628" y="5498068"/>
            <a:ext cx="240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Legal in C++, not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Coercion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Implicit cast from one data type to another</a:t>
            </a:r>
          </a:p>
          <a:p>
            <a:pPr lvl="1"/>
            <a:r>
              <a:rPr lang="en-US" dirty="0" smtClean="0"/>
              <a:t>Float to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Narrow form: type promotion</a:t>
            </a:r>
          </a:p>
          <a:p>
            <a:pPr lvl="2"/>
            <a:r>
              <a:rPr lang="en-US" dirty="0" smtClean="0"/>
              <a:t>When the destination type can represent the source type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loat to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Typing I: </a:t>
            </a:r>
            <a:r>
              <a:rPr lang="en-US" b="1" dirty="0" smtClean="0"/>
              <a:t>When</a:t>
            </a:r>
            <a:r>
              <a:rPr lang="en-US" dirty="0" smtClean="0"/>
              <a:t> do we check?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Static typing</a:t>
            </a:r>
          </a:p>
          <a:p>
            <a:pPr lvl="1"/>
            <a:r>
              <a:rPr lang="en-US" dirty="0" smtClean="0"/>
              <a:t>Type checks are made before execution of the program (compile-time)</a:t>
            </a:r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Type checks are made during execution (runtime)</a:t>
            </a:r>
          </a:p>
          <a:p>
            <a:r>
              <a:rPr lang="en-US" dirty="0" smtClean="0"/>
              <a:t>Combination of the two</a:t>
            </a:r>
          </a:p>
          <a:p>
            <a:pPr lvl="1"/>
            <a:r>
              <a:rPr lang="en-US" dirty="0" smtClean="0"/>
              <a:t>Java (</a:t>
            </a:r>
            <a:r>
              <a:rPr lang="en-US" dirty="0" err="1" smtClean="0"/>
              <a:t>downcasting</a:t>
            </a:r>
            <a:r>
              <a:rPr lang="en-US" dirty="0" smtClean="0"/>
              <a:t> v cross-casting)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11906</TotalTime>
  <Words>1240</Words>
  <Application>Microsoft Macintosh PowerPoint</Application>
  <PresentationFormat>On-screen Show (4:3)</PresentationFormat>
  <Paragraphs>326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Courier New</vt:lpstr>
      <vt:lpstr>Arial</vt:lpstr>
      <vt:lpstr>Office Theme</vt:lpstr>
      <vt:lpstr>CS536</vt:lpstr>
      <vt:lpstr>Roadmap</vt:lpstr>
      <vt:lpstr>Lecture Outline</vt:lpstr>
      <vt:lpstr>Say, What is a Type?</vt:lpstr>
      <vt:lpstr>Type Intuition</vt:lpstr>
      <vt:lpstr>Components of a type system</vt:lpstr>
      <vt:lpstr>Type Rules</vt:lpstr>
      <vt:lpstr>Type Coercion</vt:lpstr>
      <vt:lpstr>Types of Typing I: When do we check?</vt:lpstr>
      <vt:lpstr>Example: Casting</vt:lpstr>
      <vt:lpstr>Static v Dynamic Tradeoffs</vt:lpstr>
      <vt:lpstr>Duck Typing</vt:lpstr>
      <vt:lpstr>Types of Typing II: What do we check?</vt:lpstr>
      <vt:lpstr>Strong v Weak</vt:lpstr>
      <vt:lpstr>Strong v Weak Example</vt:lpstr>
      <vt:lpstr>Type Safety</vt:lpstr>
      <vt:lpstr>Type Safety Violations</vt:lpstr>
      <vt:lpstr>Type System of YES</vt:lpstr>
      <vt:lpstr>YES type system</vt:lpstr>
      <vt:lpstr>YES Type Errors I</vt:lpstr>
      <vt:lpstr>YES Type Errors II</vt:lpstr>
      <vt:lpstr>YES Type Errors III</vt:lpstr>
      <vt:lpstr>Type Checking </vt:lpstr>
      <vt:lpstr>Type Checking: Binary Operator </vt:lpstr>
      <vt:lpstr>Type “Checking”: Literal</vt:lpstr>
      <vt:lpstr>Type Checking: IdNode</vt:lpstr>
      <vt:lpstr>Type Checking: IdNode</vt:lpstr>
      <vt:lpstr>Type Checking: Others</vt:lpstr>
      <vt:lpstr>Type Checking: Errors</vt:lpstr>
      <vt:lpstr>Error Example</vt:lpstr>
      <vt:lpstr>Looking Towards 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Microsoft Office User</cp:lastModifiedBy>
  <cp:revision>383</cp:revision>
  <cp:lastPrinted>2015-10-29T00:41:08Z</cp:lastPrinted>
  <dcterms:created xsi:type="dcterms:W3CDTF">2014-09-28T19:00:34Z</dcterms:created>
  <dcterms:modified xsi:type="dcterms:W3CDTF">2015-10-29T00:44:20Z</dcterms:modified>
</cp:coreProperties>
</file>