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71" r:id="rId5"/>
    <p:sldId id="262" r:id="rId6"/>
    <p:sldId id="263" r:id="rId7"/>
    <p:sldId id="266" r:id="rId8"/>
    <p:sldId id="267" r:id="rId9"/>
    <p:sldId id="268" r:id="rId10"/>
    <p:sldId id="273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4631"/>
  </p:normalViewPr>
  <p:slideViewPr>
    <p:cSldViewPr>
      <p:cViewPr>
        <p:scale>
          <a:sx n="100" d="100"/>
          <a:sy n="100" d="100"/>
        </p:scale>
        <p:origin x="1712" y="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6EB0-D02D-4DD5-B328-D2466F7F0308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D076-A2C0-4973-AB65-6610B57C5DB4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AA3-1CC8-4A33-BBFF-E9D15C84A201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F5E4-2ADE-48CE-BA89-145658DD7058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F20-324F-4C08-BBC4-8EE9B15C1DB9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F8A8-157C-49F2-BFC2-21D19BB4652E}" type="datetime1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B3B8-2A8D-4D12-9335-08E8E564FD7C}" type="datetime1">
              <a:rPr lang="en-US" smtClean="0"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E8CE-0C59-497D-8DA7-CBDE9CAB8765}" type="datetime1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E2BA-A647-4BD4-8E5B-D49604EF361A}" type="datetime1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6C2-9FA9-4F63-B936-718B6B0B56F4}" type="datetime1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8E8-4D6D-4487-9159-61CF18683836}" type="datetime1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7259-8D2D-4EF2-96B4-2927B5ABCD0E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CS536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CUP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Java CUP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872490"/>
            <a:ext cx="652614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::=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intliteral:i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i.intVal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id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:}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 Expr plus Expr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Expr times Expr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{: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:}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lparen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rparen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:}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;</a:t>
            </a:r>
          </a:p>
        </p:txBody>
      </p:sp>
    </p:spTree>
    <p:extLst>
      <p:ext uri="{BB962C8B-B14F-4D97-AF65-F5344CB8AC3E}">
        <p14:creationId xmlns:p14="http://schemas.microsoft.com/office/powerpoint/2010/main" val="4761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Java CUP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872490"/>
            <a:ext cx="652614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::=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intliteral:i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RESULT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IntLitNode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i.intVal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id:i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RESULT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i.idVal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:}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 Expr:e1 plus Expr:e2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RESULT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(e1,e2);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Expr:e1 times Expr:e2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RESULT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(e1,e2);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:}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lparen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Expr:e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rparen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RESULT = 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:}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;</a:t>
            </a:r>
          </a:p>
        </p:txBody>
      </p:sp>
    </p:spTree>
    <p:extLst>
      <p:ext uri="{BB962C8B-B14F-4D97-AF65-F5344CB8AC3E}">
        <p14:creationId xmlns:p14="http://schemas.microsoft.com/office/powerpoint/2010/main" val="22062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Java CUP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87249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Input: 2+ 3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000" y="1524000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8559" y="2286000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2286000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2286000"/>
            <a:ext cx="5709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plus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38600" y="3135868"/>
            <a:ext cx="9937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intliteral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83202" y="3124200"/>
            <a:ext cx="9937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intliteral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3" idx="2"/>
            <a:endCxn id="6" idx="0"/>
          </p:cNvCxnSpPr>
          <p:nvPr/>
        </p:nvCxnSpPr>
        <p:spPr>
          <a:xfrm flipH="1">
            <a:off x="4577680" y="1893332"/>
            <a:ext cx="674441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8" idx="0"/>
          </p:cNvCxnSpPr>
          <p:nvPr/>
        </p:nvCxnSpPr>
        <p:spPr>
          <a:xfrm>
            <a:off x="5252121" y="1893332"/>
            <a:ext cx="685800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9" idx="0"/>
          </p:cNvCxnSpPr>
          <p:nvPr/>
        </p:nvCxnSpPr>
        <p:spPr>
          <a:xfrm flipH="1">
            <a:off x="5238495" y="1893332"/>
            <a:ext cx="13626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0" idx="0"/>
          </p:cNvCxnSpPr>
          <p:nvPr/>
        </p:nvCxnSpPr>
        <p:spPr>
          <a:xfrm flipH="1">
            <a:off x="4535499" y="2655332"/>
            <a:ext cx="42181" cy="480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1" idx="0"/>
          </p:cNvCxnSpPr>
          <p:nvPr/>
        </p:nvCxnSpPr>
        <p:spPr>
          <a:xfrm>
            <a:off x="5937921" y="2655332"/>
            <a:ext cx="42180" cy="468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38400" y="3308866"/>
            <a:ext cx="1496307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IntLitTokenVal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inenum</a:t>
            </a:r>
            <a:r>
              <a:rPr lang="en-US" dirty="0" smtClean="0"/>
              <a:t>:  …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harnum</a:t>
            </a:r>
            <a:r>
              <a:rPr lang="en-US" dirty="0" smtClean="0"/>
              <a:t>: …</a:t>
            </a:r>
          </a:p>
          <a:p>
            <a:r>
              <a:rPr lang="en-US" dirty="0" err="1" smtClean="0"/>
              <a:t>intVal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05600" y="3308865"/>
            <a:ext cx="1496307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IntLitTokenVal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inenum</a:t>
            </a:r>
            <a:r>
              <a:rPr lang="en-US" dirty="0" smtClean="0"/>
              <a:t>:  …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harnum</a:t>
            </a:r>
            <a:r>
              <a:rPr lang="en-US" dirty="0" smtClean="0"/>
              <a:t>: …</a:t>
            </a:r>
          </a:p>
          <a:p>
            <a:r>
              <a:rPr lang="en-US" dirty="0" err="1" smtClean="0"/>
              <a:t>intVal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3209782" y="2978878"/>
            <a:ext cx="809768" cy="364397"/>
          </a:xfrm>
          <a:custGeom>
            <a:avLst/>
            <a:gdLst>
              <a:gd name="connsiteX0" fmla="*/ 809768 w 809768"/>
              <a:gd name="connsiteY0" fmla="*/ 364397 h 364397"/>
              <a:gd name="connsiteX1" fmla="*/ 581168 w 809768"/>
              <a:gd name="connsiteY1" fmla="*/ 2447 h 364397"/>
              <a:gd name="connsiteX2" fmla="*/ 95393 w 809768"/>
              <a:gd name="connsiteY2" fmla="*/ 211997 h 364397"/>
              <a:gd name="connsiteX3" fmla="*/ 143 w 809768"/>
              <a:gd name="connsiteY3" fmla="*/ 335822 h 36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768" h="364397">
                <a:moveTo>
                  <a:pt x="809768" y="364397"/>
                </a:moveTo>
                <a:cubicBezTo>
                  <a:pt x="754999" y="196122"/>
                  <a:pt x="700231" y="27847"/>
                  <a:pt x="581168" y="2447"/>
                </a:cubicBezTo>
                <a:cubicBezTo>
                  <a:pt x="462105" y="-22953"/>
                  <a:pt x="192230" y="156435"/>
                  <a:pt x="95393" y="211997"/>
                </a:cubicBezTo>
                <a:cubicBezTo>
                  <a:pt x="-1444" y="267559"/>
                  <a:pt x="-651" y="301690"/>
                  <a:pt x="143" y="335822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562725" y="3024528"/>
            <a:ext cx="1001670" cy="290172"/>
          </a:xfrm>
          <a:custGeom>
            <a:avLst/>
            <a:gdLst>
              <a:gd name="connsiteX0" fmla="*/ 0 w 1001670"/>
              <a:gd name="connsiteY0" fmla="*/ 290172 h 290172"/>
              <a:gd name="connsiteX1" fmla="*/ 285750 w 1001670"/>
              <a:gd name="connsiteY1" fmla="*/ 23472 h 290172"/>
              <a:gd name="connsiteX2" fmla="*/ 914400 w 1001670"/>
              <a:gd name="connsiteY2" fmla="*/ 42522 h 290172"/>
              <a:gd name="connsiteX3" fmla="*/ 981075 w 1001670"/>
              <a:gd name="connsiteY3" fmla="*/ 280647 h 29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670" h="290172">
                <a:moveTo>
                  <a:pt x="0" y="290172"/>
                </a:moveTo>
                <a:cubicBezTo>
                  <a:pt x="66675" y="177459"/>
                  <a:pt x="133350" y="64747"/>
                  <a:pt x="285750" y="23472"/>
                </a:cubicBezTo>
                <a:cubicBezTo>
                  <a:pt x="438150" y="-17803"/>
                  <a:pt x="798513" y="-341"/>
                  <a:pt x="914400" y="42522"/>
                </a:cubicBezTo>
                <a:cubicBezTo>
                  <a:pt x="1030288" y="85384"/>
                  <a:pt x="1005681" y="183015"/>
                  <a:pt x="981075" y="280647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67000" y="2209800"/>
            <a:ext cx="126770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IntLitNode</a:t>
            </a:r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33293" y="2209800"/>
            <a:ext cx="126770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IntLitNode</a:t>
            </a:r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653053" y="594122"/>
            <a:ext cx="1267707" cy="96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PlusNode</a:t>
            </a:r>
            <a:endParaRPr lang="en-US" dirty="0" smtClean="0"/>
          </a:p>
          <a:p>
            <a:r>
              <a:rPr lang="en-US" dirty="0" smtClean="0"/>
              <a:t>left: </a:t>
            </a:r>
          </a:p>
          <a:p>
            <a:r>
              <a:rPr lang="en-US" dirty="0" smtClean="0"/>
              <a:t>right: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136511" y="2560558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250439" y="2560558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08045" y="4211895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701403" y="4234874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17433" y="957977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434066" y="1265158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3248025" y="1085850"/>
            <a:ext cx="3305175" cy="1114425"/>
          </a:xfrm>
          <a:custGeom>
            <a:avLst/>
            <a:gdLst>
              <a:gd name="connsiteX0" fmla="*/ 3305175 w 3305175"/>
              <a:gd name="connsiteY0" fmla="*/ 0 h 1114425"/>
              <a:gd name="connsiteX1" fmla="*/ 2724150 w 3305175"/>
              <a:gd name="connsiteY1" fmla="*/ 666750 h 1114425"/>
              <a:gd name="connsiteX2" fmla="*/ 2162175 w 3305175"/>
              <a:gd name="connsiteY2" fmla="*/ 228600 h 1114425"/>
              <a:gd name="connsiteX3" fmla="*/ 695325 w 3305175"/>
              <a:gd name="connsiteY3" fmla="*/ 314325 h 1114425"/>
              <a:gd name="connsiteX4" fmla="*/ 0 w 3305175"/>
              <a:gd name="connsiteY4" fmla="*/ 1114425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5175" h="1114425">
                <a:moveTo>
                  <a:pt x="3305175" y="0"/>
                </a:moveTo>
                <a:cubicBezTo>
                  <a:pt x="3109912" y="314325"/>
                  <a:pt x="2914650" y="628650"/>
                  <a:pt x="2724150" y="666750"/>
                </a:cubicBezTo>
                <a:cubicBezTo>
                  <a:pt x="2533650" y="704850"/>
                  <a:pt x="2500313" y="287338"/>
                  <a:pt x="2162175" y="228600"/>
                </a:cubicBezTo>
                <a:cubicBezTo>
                  <a:pt x="1824037" y="169862"/>
                  <a:pt x="1055687" y="166688"/>
                  <a:pt x="695325" y="314325"/>
                </a:cubicBezTo>
                <a:cubicBezTo>
                  <a:pt x="334963" y="461962"/>
                  <a:pt x="167481" y="788193"/>
                  <a:pt x="0" y="11144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581375" y="1428750"/>
            <a:ext cx="743350" cy="790575"/>
          </a:xfrm>
          <a:custGeom>
            <a:avLst/>
            <a:gdLst>
              <a:gd name="connsiteX0" fmla="*/ 400 w 743350"/>
              <a:gd name="connsiteY0" fmla="*/ 0 h 790575"/>
              <a:gd name="connsiteX1" fmla="*/ 95650 w 743350"/>
              <a:gd name="connsiteY1" fmla="*/ 342900 h 790575"/>
              <a:gd name="connsiteX2" fmla="*/ 590950 w 743350"/>
              <a:gd name="connsiteY2" fmla="*/ 390525 h 790575"/>
              <a:gd name="connsiteX3" fmla="*/ 743350 w 743350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3350" h="790575">
                <a:moveTo>
                  <a:pt x="400" y="0"/>
                </a:moveTo>
                <a:cubicBezTo>
                  <a:pt x="-1188" y="138906"/>
                  <a:pt x="-2775" y="277813"/>
                  <a:pt x="95650" y="342900"/>
                </a:cubicBezTo>
                <a:cubicBezTo>
                  <a:pt x="194075" y="407987"/>
                  <a:pt x="483000" y="315913"/>
                  <a:pt x="590950" y="390525"/>
                </a:cubicBezTo>
                <a:cubicBezTo>
                  <a:pt x="698900" y="465137"/>
                  <a:pt x="721125" y="627856"/>
                  <a:pt x="743350" y="7905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36511" y="2560558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250439" y="2560558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08045" y="4211895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701403" y="4234874"/>
            <a:ext cx="271534" cy="25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5029200"/>
            <a:ext cx="4132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Purple = Terminal Token (Built by Scanner)</a:t>
            </a:r>
          </a:p>
          <a:p>
            <a:r>
              <a:rPr lang="en-US" dirty="0" smtClean="0"/>
              <a:t>Blue = Symbol (Built by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CUP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/>
          </a:p>
        </p:txBody>
      </p:sp>
      <p:sp>
        <p:nvSpPr>
          <p:cNvPr id="5" name="AutoShape 2" descr="data:image/jpeg;base64,/9j/4AAQSkZJRgABAQAAAQABAAD/2wCEAAkGBw8RDxAPEBAQEBAPDxANEBAREA8PEBAPFBEXFhQSFBUYHCkgGBolHBQUITEhJSkrLi4uFx8zODMuNygtLisBCgoKDg0OFBAQGyscHxwsLC8sLCssNzctLTcsNywsKywsLSssLCwsNyssLCwsMSwrLCs3LCwsLDcwNDc3NywsOP/AABEIAOEA4QMBEQACEQEDEQH/xAAbAAEAAgMBAQAAAAAAAAAAAAAAAwQBAgUGB//EAEoQAAIBAwAFBgkIBggHAAAAAAABAgMEEQUSITFRBkFhcZGxIjJCUnKBkqHBBxMUM1OC0dIWI0Oy4fEVF0RUYpSiwjRjc4OFk/D/xAAYAQEBAQEBAAAAAAAAAAAAAAAAAQIDBP/EADYRAQACAAMGAgQOAwAAAAAAAAABAgMRUQQTFCExQRJhFXGR0QUiMlJTgYKSk6GisdLwM2LB/9oADAMBAAIRAxEAPwD7iAAAAAAAAAAAAAAAAAAAAAAAAAAAAAAAAAAAAAAAAAAAAAAAAAAAAAAAAAAAAAAAAAAAAAAAAAAAAAAAAAMNga/OIDZSQGQAAAAAAAAAAAAAAAAAAAAAAAAAAAAMNgc27usPCMzLcQqfOzZlcoWKFxJbyxKTDpUqmTbCQAAAAAAAAAAAAAAAAAAAAAAAAAAAGlXcBxqi8Pac3R0qFGODcQxMt3boZGbMKWAJioAAAAAAAAAAAAAAAAAAAAAAAAAABhoDlX1HDyjEw3Es2dzzMRJMOpGWTbDIAAAAAAAAAAAAAAAAAAAAAAAAAAAAACKtTyiSsORXpOLMTDcSv2VbKwaiWZhdNMgAAAAAAAAAAAAAAAAAAAAAAAAAAAAACpeUsokrEqVq8SMw1Lrxew2wyAAAAAAAAAAAAAAAAAAAAAAAAAAAAAAiuNxJWFClDwjLUulBbDbDYAAAAAAAAAAAAAAAAAAAAAAAA0dWK8pdoGjuYcfcwMfSo9PuAfSVwYD6R0e8CCvcZ2Y95JWGKEsc3vEErH0jo95UPpK4MB9KjwfuAyrmPF9gGyrRflLuA3TAyAAAAAAAAAAAAAABFWrqPS+AFKtfvil0LawK0rnPT1vIEVS7jFZlOMFxk4x7yZrETKlU5R2UfGuqXqmpdxmcSkd2ow7z2Q/pdYfbt9VOq/gZ31NWtzfRlcrrLmdR/cfxY31Tc2b/AKVWvMqr+7H8Rvam5sLlLb+bV9mH5hvYXdWb/pRbeZV9mH5hvYTc2YfKq1541V92P5hvam5silyus+f5xfc/iN9U3Nmv6X2HPWlHrp1fghvqam5volp8prGW66p7fOk4/vGt7TVJwrx2XaN/Tmswq05+jKMu41ExPRiYmOqZXGP4bCosUr98c9D/ABAu0blS2bmBOAAAAAAAAAAAAHEVwpuaziSck1z7HjKA8zym0jXtIa0aE6zefCipOnDpm1tRzxMSaRyjN1wsOLzznJ88vuVF7WzmvKEfNpfq0vWtvazxWxr27vbXBpXs5U5uTzJuT4ybk+1nOebr0SU5FRbpTKkrtGqaiWJhdpVzWaZLEbgubOTLuBmZK9SuTNclOtWMzLUQo1ahGoVKkjLSLOHlbHxWxkV0LPlBeUfEuKmF5M385HHDEs49RuMS1eksWwqW6w97yU01cXaanQlHCz88oyVGXRl7n1ZPZhYs36w8WNhRTpL10qqpwWtLLS9bfQdnB3IPYn0IDYAAAAAAAAAAAeEr3SdzXpeJVhUnLVztdNyerUjxWGtq3PKO18G1aVxI51nv594nSf3jmkT2XqN9Nb8SXTv7TiqO6s7Kv9dbU5PztSOfaWGZmlZ6w3W9q9JcytyJ0ZPxVUp+jUl/vTOc7PSXSNovCnP5ObZ+Jc1V6SpT7kjHDRrLfFW0hFP5OJeTdrH+Ki/hInDaSvFeTH9X1dbrik+uE4/Fjh51OJjRlchbpftaP+v8BuLanEV0bLkTdfa0e2f4DcW1N/XRl8ibr7Wj2z/Abi2pv66NJchrp/taPbP8BuLanEV0Y/q/rvfcUl1RnL8Bw86nExoR+Tib8a6jjoov4yHDTqcV5JofJxQ8u6qv0Y04d+S8NGqcVOi1R5C6NhjWdWrjzqu/2EjUbPSPNidpvPk6VrovR9DbStqeVuk460vallnSMOsdIc7Yl56ys1b+W6KUV2s2w5V9eqLim3OpUepThnMqkuC6FzvcltO2Dg2xM56RHWe0f3tHeUmcn0BHFQAAAAAAAAAAAeL5TaPp1K0lUjnDU4STcZwk4+NCS2xe/cdsHaMTBmZpPXrHafXE8pSYiXJVve0/q6tO4jzQuE6VTf8AbQTT2cYes9G82XF+XWcOda84+7PP2W+pMrR5pVpacfrrS4gkts6cY3MPV823L/ShwdLf48Ws+U/Fn9XL8zxaw3jyjstilcQpN+TWzQl2VEh6N2rrWk2j/XnH6czx11dS3u6U/EqU5582cZdzPLfBxKfKrMeuFzhbijmqaOekCSOQN1kA8gaSyBHLPSBFNAVbivTh484Q9KUY95uuHe/yYmfVBm5dTlFYp6quaM5eZTl87P2YZZ6o+DdrmM93MRrMZR7Zyhnx11RPTLlj5m1uqufKdNUILpbquL7Ey8DFf8mJSv15z+nP85g8WkI5QvqnjSo2sduyGbmtjolJRjF/dkM9jw+kWxZ8/i19kZzPtqfGnyWdGaNp06iktaVSbip1aknOrJJ5w5Pct+xYS4HHG2nExYis8qx0rHKI+r/s5ysViHr6V5Jb/CXTv7TzqvU6iksr+QG4AAAAAAAAAB53lHTxVjLzoY9af8UBzIgSxAkwmsNZXB7UInKc4FWvoSzqPNS1t5vjKhSk+1o9VNt2nD5UxLR6rT72ZrE9mtPk1Yx2Qt40/wDpudL91o6T8JbVPyrzPryn94PBVlcmLbOVK6j6N9exXYqhfSWN3is+ulf4p4I/spP0apc1xpBdWkb34zHpC/zMP8OvuXwR5+1JHk5D+9aQ/wA9Xfexx9vo8P7kHh85Zlych/etIf52uu5k4+30eH9yDw+co3yapc9xpB/+QvF3TL6Qv8zD/Dr7k8HnPtRy5MW3PK7l6V/fS76g9JY3aKR9iv8AE8Ef2WJ8m7NrEqOuv+ZOrU/ekyektpic4tl6oiP2hfBDFLk/YwacLS2i1uaoUlLtxkxf4Q2q/K2LaftT7zwV0XIwUViKUVwSSXuPLaZtOc82mkiCKQE2jaDnVSW9Jy29H8wOnOLi8NYYEtvW1Xnm5+oDrJgAAAAAAAAAHI5SU804S82WPU1+KQHBiBJFgSxYEkWBLFgSRYEkZAbqQByA0cgI5MCOTAjkwI5MCKTAikB1+TdPwqk+CUV69r7kB2Lqipxa51tT6QOOmB17KeYR6NnYBOAAAAAAAAAraRo69KcedxyutbV3AeRiwJIsCWLAkiwN4sCRSA3UgM6wDWAw5AaOQGjYEcmBHJgRyYEcmB6bQVHVoxfPNufbu9yQF9sDz7ltb6WB1tG/V+tgWwAAAAAAAAADx+kaPzdWcebOsvRe1f8A3QBDFgSRYEikBupAbqQGykBnWAawGHIDVyA0cgNHIDSTAjkwMUabnOMFvk1Ht5wPZrVjFblGKS27EkgOXf6RUk4Q3c8uPQgKEWB6G1pasIx4Lb184EoAAAAAAAAABxeUltmMaq8nwZdT3Pt7wOAmBupAbqQGykBupAZUgM6wDWAxrAYcgNXIDRyA0cgNGwJrOq4S144yk0m1nGQJ6txOe2Um+vd2AIZbwtrfMgO3o6w1fDn43MuHX0gdEAAAAAAAAAAAaVqalGUZbpJpgeMuqDpzlB74vHWuZgR5A2UgNlIDZSAzrAZ1gGsBjWAw5AauQGrkBq2BmEW2kllt4S4sDo0tD135Kj1yXwAv0NB+fP1RXxYHTt7WFPxYpdO9v1gTAAAAAAAAAAADSVRAQTuUgOPpnVmlJY1o7OuPADjAAAGcgZ1gGsA1gGsBjIGAAADp6GjGL+ceM7orhxYHdp3KYE8aiA3TAyAAAAAAAAAMCpdXMYLLaS4vYBwrvTa3QTfTuQHMq6Qqy8rHVsAq1Kj3tt9bAxQvI51G8N7unoAtgAAAAAAAAAACvXuYxernwu4DWE+dMCzSvqkd0s9D2gdG103jx1jpW1dgHds7yM1mLT6gLqYGQAAAAAAAK2kLlUqcpvmW7i+ZAeKu7udWWtN9S5l1AQAZArXcsLIHkdM3slnGwBoPl2qbVK7y4bo1llyj0TXOulbesD3ltcQqQjUpzjOElmM4tSi10NASAAAAAAAxOSSbbSSWW28JLi2B4zTfLmnl0rR673Sr+QvQ859O7rAg0RfTe1tvO152tsD1VrPK+AFjAGAJaFeUJKUHhr39DA9loi9VanrbmnqyXBgXgAAAAAAAKGm7Z1KMorfskulrmA8W4tPDWGtjT3pgZUQN1ECve2+UB5fSejW87APL3ug2+YCHR0Lu0k5W9SVPLzKO+nL0oPY+veB63R/Leoklc27fGdF7/uSf+4DuW/Kizn+11HwqQnH34x7wLsNK2z3V6L/7kPxAzLSlut9el/7IfiBUr8pbOH7ZSfCEZT96WAOLfctt6t7eUn51VqC69WOW+1AeU0pWvbx/r6jcM5VKPgUl91b+t5A2sdCNY2Aep0Zo9xxsA9JZ2+NoFhwA0cQNcAet5OWkqdNuWxzetjgsbMgdcAAAAAAADWosoDz2mLTPhKGs1wajJroe5+vtQHCp1KcpaimlU+yqfqqvqjLZLri2gJ3Bp4aafBppgZSAiq2cZcwFGtoZPdgCnV0E/N7MAVZ6C/wPsAgloOPD3Aa/0HDh7gH9Bw4LsA3joOPD3ATU9BrzX2AWqWg35vcgLtHQ6W/CAu0rOMeYCZoDTVzsSy+C2sDWUUpaspKMvM8ap7Edq63hdIHX0bZRTT1XnjLGV1JbF7wPQ0Y4QEgAAAAAAAACGrSyBx9J6FpVo6tSEZrpWcdT5gPP1uT1xS/4a6q01zU6mLikuhRnnAFGpcaSpfWWlC4XnUZyoz7G8diAhfKulDZXtbyhxbpxqR7fBAmocrdHS3XKi+E6VaPvUWveBdp6bsnuvLT13FKH77QFylXpS8SrRn6FalPukBMoZ3LPVh9wG6t5fZy9lgPo0vs5ey/wA1dNresdewCKpVhHxqlKPpVaUe9gU6mmbOO+8tF0K5oyfZFsClX5V6OhvuoyfCnTrVPeo494EK5U0Z7KNve3HBxpKEfabeOwCenc6QqfV2dGgvOr1J1ZezDC7UBeoaFuan191Uknvp0VG2p9T1PCfrYHb0doanSWIQjFb3hb3xb5wOxRoJAWEAAAAAAAAAAANXECKdBMCvUs0+YCtU0cnzAc275N29Tx6NOXpQi33Acm45B2Mv7PFei5R7mBzq3ya2T8ipHqqS+OQKk/kvteadxHqnT/ACARP5L6PNXuV96n+UAvkvo89e59qn+UCWHyYWvPO4l1zh+QC3R+TayXkTl11JfDAHRt+QllH+zxfpOUu9gda15OUIeJRpx9GEV8AOjT0clzAWadmlzAWIUEBMoAbAAAAAAAAAAAAAAAMAY1QMOCA1dJAauigMfMIDH0dAPo6Az8wgMqigNlSQGVBAbaoDAGQAAAAAAAAAAAAAAAAAAAAAAAAAAAAAAAAAAAAAAAAA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w8RDxAPEBAQEBAPDxANEBAREA8PEBAPFBEXFhQSFBUYHCkgGBolHBQUITEhJSkrLi4uFx8zODMuNygtLisBCgoKDg0OFBAQGyscHxwsLC8sLCssNzctLTcsNywsKywsLSssLCwsNyssLCwsMSwrLCs3LCwsLDcwNDc3NywsOP/AABEIAOEA4QMBEQACEQEDEQH/xAAbAAEAAgMBAQAAAAAAAAAAAAAAAwQBAgUGB//EAEoQAAIBAwAFBgkIBggHAAAAAAABAgMEEQUSITFRBkFhcZGxIjJCUnKBkqHBBxMUM1OC0dIWI0Oy4fEVF0RUYpSiwjRjc4OFk/D/xAAYAQEBAQEBAAAAAAAAAAAAAAAAAQIDBP/EADYRAQACAAMGAgQOAwAAAAAAAAABAgMRUQQTFCExQRJhFXGR0QUiMlJTgYKSk6GisdLwM2LB/9oADAMBAAIRAxEAPwD7iAAAAAAAAAAAAAAAAAAAAAAAAAAAAAAAAAAAAAAAAAAAAAAAAAAAAAAAAAAAAAAAAAAAAAAAAAAAAAAAAAMNga/OIDZSQGQAAAAAAAAAAAAAAAAAAAAAAAAAAAAMNgc27usPCMzLcQqfOzZlcoWKFxJbyxKTDpUqmTbCQAAAAAAAAAAAAAAAAAAAAAAAAAAAGlXcBxqi8Pac3R0qFGODcQxMt3boZGbMKWAJioAAAAAAAAAAAAAAAAAAAAAAAAAABhoDlX1HDyjEw3Es2dzzMRJMOpGWTbDIAAAAAAAAAAAAAAAAAAAAAAAAAAAAACKtTyiSsORXpOLMTDcSv2VbKwaiWZhdNMgAAAAAAAAAAAAAAAAAAAAAAAAAAAAACpeUsokrEqVq8SMw1Lrxew2wyAAAAAAAAAAAAAAAAAAAAAAAAAAAAAAiuNxJWFClDwjLUulBbDbDYAAAAAAAAAAAAAAAAAAAAAAAA0dWK8pdoGjuYcfcwMfSo9PuAfSVwYD6R0e8CCvcZ2Y95JWGKEsc3vEErH0jo95UPpK4MB9KjwfuAyrmPF9gGyrRflLuA3TAyAAAAAAAAAAAAAABFWrqPS+AFKtfvil0LawK0rnPT1vIEVS7jFZlOMFxk4x7yZrETKlU5R2UfGuqXqmpdxmcSkd2ow7z2Q/pdYfbt9VOq/gZ31NWtzfRlcrrLmdR/cfxY31Tc2b/AKVWvMqr+7H8Rvam5sLlLb+bV9mH5hvYXdWb/pRbeZV9mH5hvYTc2YfKq1541V92P5hvam5silyus+f5xfc/iN9U3Nmv6X2HPWlHrp1fghvqam5volp8prGW66p7fOk4/vGt7TVJwrx2XaN/Tmswq05+jKMu41ExPRiYmOqZXGP4bCosUr98c9D/ABAu0blS2bmBOAAAAAAAAAAAAHEVwpuaziSck1z7HjKA8zym0jXtIa0aE6zefCipOnDpm1tRzxMSaRyjN1wsOLzznJ88vuVF7WzmvKEfNpfq0vWtvazxWxr27vbXBpXs5U5uTzJuT4ybk+1nOebr0SU5FRbpTKkrtGqaiWJhdpVzWaZLEbgubOTLuBmZK9SuTNclOtWMzLUQo1ahGoVKkjLSLOHlbHxWxkV0LPlBeUfEuKmF5M385HHDEs49RuMS1eksWwqW6w97yU01cXaanQlHCz88oyVGXRl7n1ZPZhYs36w8WNhRTpL10qqpwWtLLS9bfQdnB3IPYn0IDYAAAAAAAAAAAeEr3SdzXpeJVhUnLVztdNyerUjxWGtq3PKO18G1aVxI51nv594nSf3jmkT2XqN9Nb8SXTv7TiqO6s7Kv9dbU5PztSOfaWGZmlZ6w3W9q9JcytyJ0ZPxVUp+jUl/vTOc7PSXSNovCnP5ObZ+Jc1V6SpT7kjHDRrLfFW0hFP5OJeTdrH+Ki/hInDaSvFeTH9X1dbrik+uE4/Fjh51OJjRlchbpftaP+v8BuLanEV0bLkTdfa0e2f4DcW1N/XRl8ibr7Wj2z/Abi2pv66NJchrp/taPbP8BuLanEV0Y/q/rvfcUl1RnL8Bw86nExoR+Tib8a6jjoov4yHDTqcV5JofJxQ8u6qv0Y04d+S8NGqcVOi1R5C6NhjWdWrjzqu/2EjUbPSPNidpvPk6VrovR9DbStqeVuk460vallnSMOsdIc7Yl56ys1b+W6KUV2s2w5V9eqLim3OpUepThnMqkuC6FzvcltO2Dg2xM56RHWe0f3tHeUmcn0BHFQAAAAAAAAAAAeL5TaPp1K0lUjnDU4STcZwk4+NCS2xe/cdsHaMTBmZpPXrHafXE8pSYiXJVve0/q6tO4jzQuE6VTf8AbQTT2cYes9G82XF+XWcOda84+7PP2W+pMrR5pVpacfrrS4gkts6cY3MPV823L/ShwdLf48Ws+U/Fn9XL8zxaw3jyjstilcQpN+TWzQl2VEh6N2rrWk2j/XnH6czx11dS3u6U/EqU5582cZdzPLfBxKfKrMeuFzhbijmqaOekCSOQN1kA8gaSyBHLPSBFNAVbivTh484Q9KUY95uuHe/yYmfVBm5dTlFYp6quaM5eZTl87P2YZZ6o+DdrmM93MRrMZR7Zyhnx11RPTLlj5m1uqufKdNUILpbquL7Ey8DFf8mJSv15z+nP85g8WkI5QvqnjSo2sduyGbmtjolJRjF/dkM9jw+kWxZ8/i19kZzPtqfGnyWdGaNp06iktaVSbip1aknOrJJ5w5Pct+xYS4HHG2nExYis8qx0rHKI+r/s5ysViHr6V5Jb/CXTv7TzqvU6iksr+QG4AAAAAAAAAB53lHTxVjLzoY9af8UBzIgSxAkwmsNZXB7UInKc4FWvoSzqPNS1t5vjKhSk+1o9VNt2nD5UxLR6rT72ZrE9mtPk1Yx2Qt40/wDpudL91o6T8JbVPyrzPryn94PBVlcmLbOVK6j6N9exXYqhfSWN3is+ulf4p4I/spP0apc1xpBdWkb34zHpC/zMP8OvuXwR5+1JHk5D+9aQ/wA9Xfexx9vo8P7kHh85Zlych/etIf52uu5k4+30eH9yDw+co3yapc9xpB/+QvF3TL6Qv8zD/Dr7k8HnPtRy5MW3PK7l6V/fS76g9JY3aKR9iv8AE8Ef2WJ8m7NrEqOuv+ZOrU/ekyektpic4tl6oiP2hfBDFLk/YwacLS2i1uaoUlLtxkxf4Q2q/K2LaftT7zwV0XIwUViKUVwSSXuPLaZtOc82mkiCKQE2jaDnVSW9Jy29H8wOnOLi8NYYEtvW1Xnm5+oDrJgAAAAAAAAAHI5SU804S82WPU1+KQHBiBJFgSxYEkWBLFgSRYEkZAbqQByA0cgI5MCOTAjkwI5MCKTAikB1+TdPwqk+CUV69r7kB2Lqipxa51tT6QOOmB17KeYR6NnYBOAAAAAAAAAraRo69KcedxyutbV3AeRiwJIsCWLAkiwN4sCRSA3UgM6wDWAw5AaOQGjYEcmBHJgRyYEcmB6bQVHVoxfPNufbu9yQF9sDz7ltb6WB1tG/V+tgWwAAAAAAAAADx+kaPzdWcebOsvRe1f8A3QBDFgSRYEikBupAbqQGykBnWAawGHIDVyA0cgNHIDSTAjkwMUabnOMFvk1Ht5wPZrVjFblGKS27EkgOXf6RUk4Q3c8uPQgKEWB6G1pasIx4Lb184EoAAAAAAAAABxeUltmMaq8nwZdT3Pt7wOAmBupAbqQGykBupAZUgM6wDWAxrAYcgNXIDRyA0cgNGwJrOq4S144yk0m1nGQJ6txOe2Um+vd2AIZbwtrfMgO3o6w1fDn43MuHX0gdEAAAAAAAAAAAaVqalGUZbpJpgeMuqDpzlB74vHWuZgR5A2UgNlIDZSAzrAZ1gGsBjWAw5AauQGrkBq2BmEW2kllt4S4sDo0tD135Kj1yXwAv0NB+fP1RXxYHTt7WFPxYpdO9v1gTAAAAAAAAAAADSVRAQTuUgOPpnVmlJY1o7OuPADjAAAGcgZ1gGsA1gGsBjIGAAADp6GjGL+ceM7orhxYHdp3KYE8aiA3TAyAAAAAAAAAMCpdXMYLLaS4vYBwrvTa3QTfTuQHMq6Qqy8rHVsAq1Kj3tt9bAxQvI51G8N7unoAtgAAAAAAAAAACvXuYxernwu4DWE+dMCzSvqkd0s9D2gdG103jx1jpW1dgHds7yM1mLT6gLqYGQAAAAAAAK2kLlUqcpvmW7i+ZAeKu7udWWtN9S5l1AQAZArXcsLIHkdM3slnGwBoPl2qbVK7y4bo1llyj0TXOulbesD3ltcQqQjUpzjOElmM4tSi10NASAAAAAAAxOSSbbSSWW28JLi2B4zTfLmnl0rR673Sr+QvQ859O7rAg0RfTe1tvO152tsD1VrPK+AFjAGAJaFeUJKUHhr39DA9loi9VanrbmnqyXBgXgAAAAAAAKGm7Z1KMorfskulrmA8W4tPDWGtjT3pgZUQN1ECve2+UB5fSejW87APL3ug2+YCHR0Lu0k5W9SVPLzKO+nL0oPY+veB63R/Leoklc27fGdF7/uSf+4DuW/Kizn+11HwqQnH34x7wLsNK2z3V6L/7kPxAzLSlut9el/7IfiBUr8pbOH7ZSfCEZT96WAOLfctt6t7eUn51VqC69WOW+1AeU0pWvbx/r6jcM5VKPgUl91b+t5A2sdCNY2Aep0Zo9xxsA9JZ2+NoFhwA0cQNcAet5OWkqdNuWxzetjgsbMgdcAAAAAAADWosoDz2mLTPhKGs1wajJroe5+vtQHCp1KcpaimlU+yqfqqvqjLZLri2gJ3Bp4aafBppgZSAiq2cZcwFGtoZPdgCnV0E/N7MAVZ6C/wPsAgloOPD3Aa/0HDh7gH9Bw4LsA3joOPD3ATU9BrzX2AWqWg35vcgLtHQ6W/CAu0rOMeYCZoDTVzsSy+C2sDWUUpaspKMvM8ap7Edq63hdIHX0bZRTT1XnjLGV1JbF7wPQ0Y4QEgAAAAAAAACGrSyBx9J6FpVo6tSEZrpWcdT5gPP1uT1xS/4a6q01zU6mLikuhRnnAFGpcaSpfWWlC4XnUZyoz7G8diAhfKulDZXtbyhxbpxqR7fBAmocrdHS3XKi+E6VaPvUWveBdp6bsnuvLT13FKH77QFylXpS8SrRn6FalPukBMoZ3LPVh9wG6t5fZy9lgPo0vs5ey/wA1dNresdewCKpVhHxqlKPpVaUe9gU6mmbOO+8tF0K5oyfZFsClX5V6OhvuoyfCnTrVPeo494EK5U0Z7KNve3HBxpKEfabeOwCenc6QqfV2dGgvOr1J1ZezDC7UBeoaFuan191Uknvp0VG2p9T1PCfrYHb0doanSWIQjFb3hb3xb5wOxRoJAWEAAAAAAAAAAANXECKdBMCvUs0+YCtU0cnzAc275N29Tx6NOXpQi33Acm45B2Mv7PFei5R7mBzq3ya2T8ipHqqS+OQKk/kvteadxHqnT/ACARP5L6PNXuV96n+UAvkvo89e59qn+UCWHyYWvPO4l1zh+QC3R+TayXkTl11JfDAHRt+QllH+zxfpOUu9gda15OUIeJRpx9GEV8AOjT0clzAWadmlzAWIUEBMoAbAAAAAAAAAAAAAAAMAY1QMOCA1dJAauigMfMIDH0dAPo6Az8wgMqigNlSQGVBAbaoDAGQAAAAAAAAAAAAAAAAAAAAAAAAAAAAAAAAAAAAAAAAAA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upload.wikimedia.org/wikipedia/en/thumb/e/ed/CoffeeCup.svg/400px-CoffeeCu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3193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want?</a:t>
            </a:r>
          </a:p>
          <a:p>
            <a:pPr lvl="1"/>
            <a:r>
              <a:rPr lang="en-US" dirty="0" smtClean="0"/>
              <a:t>An AST</a:t>
            </a:r>
          </a:p>
          <a:p>
            <a:r>
              <a:rPr lang="en-US" dirty="0" smtClean="0"/>
              <a:t>When do we want it?</a:t>
            </a:r>
          </a:p>
          <a:p>
            <a:pPr lvl="1"/>
            <a:r>
              <a:rPr lang="en-US" dirty="0" smtClean="0"/>
              <a:t>Now!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/>
          </a:p>
        </p:txBody>
      </p:sp>
      <p:pic>
        <p:nvPicPr>
          <p:cNvPr id="2052" name="Picture 4" descr="http://files.abovetopsecret.com/files/img/lz53a8d5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little review of ASTs</a:t>
            </a:r>
          </a:p>
          <a:p>
            <a:r>
              <a:rPr lang="en-US" dirty="0"/>
              <a:t>T</a:t>
            </a:r>
            <a:r>
              <a:rPr lang="en-US" dirty="0" smtClean="0"/>
              <a:t>he philosophy and use of a </a:t>
            </a:r>
            <a:r>
              <a:rPr lang="en-US" i="1" dirty="0" smtClean="0"/>
              <a:t>Parser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Translating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762000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</a:p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400" y="186826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1925" y="2238377"/>
            <a:ext cx="12954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2425" y="2352677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IdNode</a:t>
            </a:r>
            <a:endParaRPr lang="en-US" dirty="0" smtClean="0"/>
          </a:p>
          <a:p>
            <a:r>
              <a:rPr lang="en-US" dirty="0" smtClean="0"/>
              <a:t>“x”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19600" y="761999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y, z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762125" y="2238377"/>
            <a:ext cx="12954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952625" y="2352677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IdNode</a:t>
            </a:r>
            <a:endParaRPr lang="en-US" dirty="0" smtClean="0"/>
          </a:p>
          <a:p>
            <a:r>
              <a:rPr lang="en-US" dirty="0" smtClean="0"/>
              <a:t>“y”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3362325" y="2228853"/>
            <a:ext cx="12954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52825" y="2343153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IdNode</a:t>
            </a:r>
            <a:endParaRPr lang="en-US" dirty="0" smtClean="0"/>
          </a:p>
          <a:p>
            <a:r>
              <a:rPr lang="en-US" dirty="0" smtClean="0"/>
              <a:t>“z”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83768" y="1600200"/>
            <a:ext cx="6790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i="1" dirty="0" err="1" smtClean="0"/>
              <a:t>dList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838825" y="2419945"/>
            <a:ext cx="6790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i="1" dirty="0" err="1" smtClean="0"/>
              <a:t>dList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81600" y="3181947"/>
            <a:ext cx="6790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i="1" dirty="0" err="1" smtClean="0"/>
              <a:t>dList</a:t>
            </a:r>
            <a:endParaRPr lang="en-US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5261392" y="3886200"/>
            <a:ext cx="4821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id</a:t>
            </a:r>
          </a:p>
          <a:p>
            <a:pPr algn="ctr"/>
            <a:r>
              <a:rPr lang="en-US" dirty="0" smtClean="0"/>
              <a:t>“x”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2226" y="3200400"/>
            <a:ext cx="2423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cxnSp>
        <p:nvCxnSpPr>
          <p:cNvPr id="6" name="Straight Arrow Connector 5"/>
          <p:cNvCxnSpPr>
            <a:stCxn id="13" idx="2"/>
            <a:endCxn id="48" idx="0"/>
          </p:cNvCxnSpPr>
          <p:nvPr/>
        </p:nvCxnSpPr>
        <p:spPr>
          <a:xfrm flipH="1">
            <a:off x="6178341" y="1969532"/>
            <a:ext cx="644943" cy="450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48" idx="2"/>
            <a:endCxn id="49" idx="0"/>
          </p:cNvCxnSpPr>
          <p:nvPr/>
        </p:nvCxnSpPr>
        <p:spPr>
          <a:xfrm flipH="1">
            <a:off x="5521116" y="2789277"/>
            <a:ext cx="657225" cy="392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48" idx="2"/>
          </p:cNvCxnSpPr>
          <p:nvPr/>
        </p:nvCxnSpPr>
        <p:spPr>
          <a:xfrm>
            <a:off x="6178341" y="2789277"/>
            <a:ext cx="647347" cy="411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49" idx="2"/>
            <a:endCxn id="50" idx="0"/>
          </p:cNvCxnSpPr>
          <p:nvPr/>
        </p:nvCxnSpPr>
        <p:spPr>
          <a:xfrm flipH="1">
            <a:off x="5502484" y="3551279"/>
            <a:ext cx="18632" cy="334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TextBox 27"/>
          <p:cNvSpPr txBox="1"/>
          <p:nvPr/>
        </p:nvSpPr>
        <p:spPr>
          <a:xfrm>
            <a:off x="6705600" y="2419945"/>
            <a:ext cx="2423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8" idx="2"/>
            <a:endCxn id="52" idx="0"/>
          </p:cNvCxnSpPr>
          <p:nvPr/>
        </p:nvCxnSpPr>
        <p:spPr>
          <a:xfrm>
            <a:off x="6178341" y="2789277"/>
            <a:ext cx="25072" cy="411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6627927" y="3239869"/>
            <a:ext cx="48821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id</a:t>
            </a:r>
          </a:p>
          <a:p>
            <a:pPr algn="ctr"/>
            <a:r>
              <a:rPr lang="en-US" dirty="0" smtClean="0"/>
              <a:t>“y”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9736" y="2438400"/>
            <a:ext cx="4715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id</a:t>
            </a:r>
          </a:p>
          <a:p>
            <a:pPr algn="ctr"/>
            <a:r>
              <a:rPr lang="en-US" dirty="0" smtClean="0"/>
              <a:t>“z”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3" idx="2"/>
            <a:endCxn id="28" idx="0"/>
          </p:cNvCxnSpPr>
          <p:nvPr/>
        </p:nvCxnSpPr>
        <p:spPr>
          <a:xfrm>
            <a:off x="6823284" y="1969532"/>
            <a:ext cx="3503" cy="450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13" idx="2"/>
            <a:endCxn id="33" idx="0"/>
          </p:cNvCxnSpPr>
          <p:nvPr/>
        </p:nvCxnSpPr>
        <p:spPr>
          <a:xfrm>
            <a:off x="6823284" y="1969532"/>
            <a:ext cx="812222" cy="468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5" idx="3"/>
            <a:endCxn id="44" idx="1"/>
          </p:cNvCxnSpPr>
          <p:nvPr/>
        </p:nvCxnSpPr>
        <p:spPr>
          <a:xfrm>
            <a:off x="1457325" y="2695577"/>
            <a:ext cx="3048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4" idx="3"/>
            <a:endCxn id="46" idx="1"/>
          </p:cNvCxnSpPr>
          <p:nvPr/>
        </p:nvCxnSpPr>
        <p:spPr>
          <a:xfrm flipV="1">
            <a:off x="3057525" y="2686053"/>
            <a:ext cx="304800" cy="952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13" grpId="0" animBg="1"/>
      <p:bldP spid="48" grpId="0" animBg="1"/>
      <p:bldP spid="49" grpId="0" animBg="1"/>
      <p:bldP spid="50" grpId="0" animBg="1"/>
      <p:bldP spid="52" grpId="0" animBg="1"/>
      <p:bldP spid="28" grpId="0" animBg="1"/>
      <p:bldP spid="31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Parser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that take an SDT spec and build an AST</a:t>
            </a:r>
          </a:p>
          <a:p>
            <a:pPr lvl="1"/>
            <a:r>
              <a:rPr lang="en-US" dirty="0" smtClean="0"/>
              <a:t>YACC: Yet Another Compiler </a:t>
            </a:r>
            <a:r>
              <a:rPr lang="en-US" dirty="0" err="1" smtClean="0"/>
              <a:t>Compiler</a:t>
            </a:r>
            <a:endParaRPr lang="en-US" dirty="0" smtClean="0"/>
          </a:p>
          <a:p>
            <a:pPr lvl="1"/>
            <a:r>
              <a:rPr lang="en-US" dirty="0" smtClean="0"/>
              <a:t>Java CUP: Constructor of Useful Parsers</a:t>
            </a:r>
          </a:p>
          <a:p>
            <a:r>
              <a:rPr lang="en-US" dirty="0" smtClean="0"/>
              <a:t>Conceptually similar to </a:t>
            </a:r>
            <a:r>
              <a:rPr lang="en-US" dirty="0" err="1" smtClean="0"/>
              <a:t>JLex</a:t>
            </a:r>
            <a:endParaRPr lang="en-US" dirty="0" smtClean="0"/>
          </a:p>
          <a:p>
            <a:pPr lvl="1"/>
            <a:r>
              <a:rPr lang="en-US" dirty="0" smtClean="0"/>
              <a:t>Input: Language rules + actions</a:t>
            </a:r>
          </a:p>
          <a:p>
            <a:pPr lvl="1"/>
            <a:r>
              <a:rPr lang="en-US" dirty="0" smtClean="0"/>
              <a:t>Output: java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53200" y="4467999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CUP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355359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Parser spec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xxx.cup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54980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Parser Source</a:t>
            </a:r>
          </a:p>
          <a:p>
            <a:pPr algn="ctr"/>
            <a:r>
              <a:rPr lang="en-US" dirty="0" smtClean="0"/>
              <a:t>(parser.java)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549806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Symbols</a:t>
            </a:r>
          </a:p>
          <a:p>
            <a:pPr algn="ctr"/>
            <a:r>
              <a:rPr lang="en-US" dirty="0" smtClean="0"/>
              <a:t>(sym.java)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7200900" y="4199930"/>
            <a:ext cx="0" cy="26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 flipH="1">
            <a:off x="6400800" y="5077599"/>
            <a:ext cx="800100" cy="42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7200900" y="5077599"/>
            <a:ext cx="952500" cy="48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17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CUP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239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Parser.java</a:t>
            </a:r>
          </a:p>
          <a:p>
            <a:pPr lvl="1"/>
            <a:r>
              <a:rPr lang="en-US" dirty="0" smtClean="0"/>
              <a:t>Constructor takes </a:t>
            </a:r>
            <a:r>
              <a:rPr lang="en-US" dirty="0" err="1" smtClean="0"/>
              <a:t>arg</a:t>
            </a:r>
            <a:r>
              <a:rPr lang="en-US" dirty="0" smtClean="0"/>
              <a:t> of type </a:t>
            </a:r>
            <a:r>
              <a:rPr lang="en-US" dirty="0" err="1" smtClean="0"/>
              <a:t>Yylex</a:t>
            </a:r>
            <a:endParaRPr lang="en-US" dirty="0" smtClean="0"/>
          </a:p>
          <a:p>
            <a:pPr lvl="1"/>
            <a:r>
              <a:rPr lang="en-US" dirty="0" smtClean="0"/>
              <a:t>Contains parse method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eturn: Symbol whose value contains translation of root </a:t>
            </a:r>
            <a:r>
              <a:rPr lang="en-US" dirty="0" err="1" smtClean="0"/>
              <a:t>nonterm</a:t>
            </a:r>
            <a:endParaRPr lang="en-US" dirty="0" smtClean="0"/>
          </a:p>
          <a:p>
            <a:pPr lvl="1"/>
            <a:r>
              <a:rPr lang="en-US" dirty="0" smtClean="0"/>
              <a:t>Uses output of </a:t>
            </a:r>
            <a:r>
              <a:rPr lang="en-US" dirty="0" err="1" smtClean="0"/>
              <a:t>JLex</a:t>
            </a:r>
            <a:endParaRPr lang="en-US" dirty="0" smtClean="0"/>
          </a:p>
          <a:p>
            <a:pPr lvl="2"/>
            <a:r>
              <a:rPr lang="en-US" dirty="0" smtClean="0"/>
              <a:t>Depends on scanner and </a:t>
            </a:r>
            <a:r>
              <a:rPr lang="en-US" dirty="0" err="1" smtClean="0"/>
              <a:t>TokenVals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defs</a:t>
            </a:r>
            <a:r>
              <a:rPr lang="en-US" dirty="0" smtClean="0"/>
              <a:t> of AST classes (ast.java)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0" y="34290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CUP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2514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Parser spec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xxx.cup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44590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Parser Source</a:t>
            </a:r>
          </a:p>
          <a:p>
            <a:pPr algn="ctr"/>
            <a:r>
              <a:rPr lang="en-US" dirty="0" smtClean="0"/>
              <a:t>(parser.java)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44590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Symbols</a:t>
            </a:r>
          </a:p>
          <a:p>
            <a:pPr algn="ctr"/>
            <a:r>
              <a:rPr lang="en-US" dirty="0" smtClean="0"/>
              <a:t>(sym.java)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7505700" y="3160931"/>
            <a:ext cx="0" cy="26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 flipH="1">
            <a:off x="6705600" y="4038600"/>
            <a:ext cx="800100" cy="42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7505700" y="4038600"/>
            <a:ext cx="952500" cy="48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6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CUP Input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Terminal &amp; nonterminal declarations</a:t>
            </a:r>
          </a:p>
          <a:p>
            <a:r>
              <a:rPr lang="en-US" dirty="0" smtClean="0"/>
              <a:t>Optional precedence and associativity declarations</a:t>
            </a:r>
          </a:p>
          <a:p>
            <a:r>
              <a:rPr lang="en-US" dirty="0" smtClean="0"/>
              <a:t>Grammar with rules and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1219200"/>
            <a:ext cx="41825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Grammar rules</a:t>
            </a:r>
            <a:endParaRPr lang="en-US" u="sng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intliteral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Expr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Expr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lparens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rparens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5245" y="3150275"/>
            <a:ext cx="29418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 and </a:t>
            </a:r>
            <a:r>
              <a:rPr lang="en-US" b="1" u="sng" dirty="0" err="1" smtClean="0"/>
              <a:t>Nonterminals</a:t>
            </a:r>
            <a:endParaRPr lang="en-US" u="sng" dirty="0" smtClean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erminal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intliteral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erminal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erminal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erminal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erminal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lparen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erminal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rparen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terminal Expr;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5334000"/>
            <a:ext cx="363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</a:t>
            </a:r>
            <a:r>
              <a:rPr lang="en-US" b="1" u="sng" dirty="0" smtClean="0"/>
              <a:t>recedence and Associativity</a:t>
            </a:r>
            <a:endParaRPr lang="en-US" u="sng" dirty="0" smtClean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recedence left plus;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recedence left times;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prededence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nonassoc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less;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8481" y="4038600"/>
            <a:ext cx="1284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lowest </a:t>
            </a:r>
          </a:p>
          <a:p>
            <a:r>
              <a:rPr lang="en-US" dirty="0" smtClean="0"/>
              <a:t>precedence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800975" y="4724400"/>
            <a:ext cx="798790" cy="1120121"/>
          </a:xfrm>
          <a:custGeom>
            <a:avLst/>
            <a:gdLst>
              <a:gd name="connsiteX0" fmla="*/ 209550 w 798790"/>
              <a:gd name="connsiteY0" fmla="*/ 0 h 1120121"/>
              <a:gd name="connsiteX1" fmla="*/ 685800 w 798790"/>
              <a:gd name="connsiteY1" fmla="*/ 352425 h 1120121"/>
              <a:gd name="connsiteX2" fmla="*/ 742950 w 798790"/>
              <a:gd name="connsiteY2" fmla="*/ 1028700 h 1120121"/>
              <a:gd name="connsiteX3" fmla="*/ 0 w 798790"/>
              <a:gd name="connsiteY3" fmla="*/ 1095375 h 112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8790" h="1120121">
                <a:moveTo>
                  <a:pt x="209550" y="0"/>
                </a:moveTo>
                <a:cubicBezTo>
                  <a:pt x="403225" y="90487"/>
                  <a:pt x="596900" y="180975"/>
                  <a:pt x="685800" y="352425"/>
                </a:cubicBezTo>
                <a:cubicBezTo>
                  <a:pt x="774700" y="523875"/>
                  <a:pt x="857250" y="904875"/>
                  <a:pt x="742950" y="1028700"/>
                </a:cubicBezTo>
                <a:cubicBezTo>
                  <a:pt x="628650" y="1152525"/>
                  <a:pt x="314325" y="1123950"/>
                  <a:pt x="0" y="109537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3" grpId="0"/>
      <p:bldP spid="7" grpId="0"/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CUP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114800" cy="4525963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Assume </a:t>
            </a:r>
            <a:r>
              <a:rPr lang="en-US" sz="2800" dirty="0" err="1" smtClean="0"/>
              <a:t>ExpNode</a:t>
            </a:r>
            <a:r>
              <a:rPr lang="en-US" sz="2800" dirty="0" smtClean="0"/>
              <a:t> Subclasses</a:t>
            </a:r>
          </a:p>
          <a:p>
            <a:pPr lvl="1"/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PlusNode</a:t>
            </a:r>
            <a:r>
              <a:rPr lang="en-US" sz="2200" dirty="0" smtClean="0"/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TimesNode</a:t>
            </a:r>
            <a:r>
              <a:rPr lang="en-US" sz="2200" dirty="0"/>
              <a:t> </a:t>
            </a:r>
            <a:r>
              <a:rPr lang="en-US" sz="2200" dirty="0" smtClean="0"/>
              <a:t>have 2 children for operands</a:t>
            </a:r>
          </a:p>
          <a:p>
            <a:pPr lvl="1"/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IdNode</a:t>
            </a:r>
            <a:r>
              <a:rPr lang="en-US" sz="2200" dirty="0" smtClean="0"/>
              <a:t> has a String field</a:t>
            </a:r>
          </a:p>
          <a:p>
            <a:pPr lvl="1"/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IntLitNode</a:t>
            </a:r>
            <a:r>
              <a:rPr lang="en-US" sz="2200" dirty="0"/>
              <a:t> </a:t>
            </a:r>
            <a:r>
              <a:rPr lang="en-US" sz="2200" dirty="0" smtClean="0"/>
              <a:t>has an </a:t>
            </a:r>
            <a:r>
              <a:rPr lang="en-US" sz="2200" dirty="0" err="1" smtClean="0"/>
              <a:t>int</a:t>
            </a:r>
            <a:r>
              <a:rPr lang="en-US" sz="2200" dirty="0" smtClean="0"/>
              <a:t> field</a:t>
            </a:r>
          </a:p>
          <a:p>
            <a:r>
              <a:rPr lang="en-US" sz="2800" dirty="0" smtClean="0"/>
              <a:t>Assume Token classes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IntLitTokenVal</a:t>
            </a:r>
            <a:r>
              <a:rPr lang="en-US" sz="2200" dirty="0" smtClean="0"/>
              <a:t> with field </a:t>
            </a:r>
            <a:r>
              <a:rPr lang="en-US" sz="2200" dirty="0" err="1" smtClean="0"/>
              <a:t>intVal</a:t>
            </a:r>
            <a:r>
              <a:rPr lang="en-US" sz="2200" dirty="0" smtClean="0"/>
              <a:t> for </a:t>
            </a:r>
            <a:r>
              <a:rPr lang="en-US" sz="2200" dirty="0" err="1"/>
              <a:t>i</a:t>
            </a:r>
            <a:r>
              <a:rPr lang="en-US" sz="2200" dirty="0" err="1" smtClean="0"/>
              <a:t>nt</a:t>
            </a:r>
            <a:r>
              <a:rPr lang="en-US" sz="2200" dirty="0" smtClean="0"/>
              <a:t> literal token </a:t>
            </a:r>
          </a:p>
          <a:p>
            <a:pPr lvl="1"/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IdTokenVal</a:t>
            </a:r>
            <a:r>
              <a:rPr lang="en-US" sz="2200" dirty="0" smtClean="0"/>
              <a:t> with field </a:t>
            </a:r>
            <a:r>
              <a:rPr lang="en-US" sz="2200" dirty="0" err="1" smtClean="0"/>
              <a:t>idVal</a:t>
            </a:r>
            <a:r>
              <a:rPr lang="en-US" sz="2200" dirty="0" smtClean="0"/>
              <a:t> for identifier token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1633478"/>
            <a:ext cx="50097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+mj-lt"/>
              </a:rPr>
              <a:t>Step 1: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Add types to terminals</a:t>
            </a:r>
          </a:p>
          <a:p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IntLitTokenVal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intliteral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erminal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dTokenVal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erminal plus;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erminal times;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erminal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lparen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erminal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rparen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 terminal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expr;</a:t>
            </a:r>
          </a:p>
        </p:txBody>
      </p:sp>
    </p:spTree>
    <p:extLst>
      <p:ext uri="{BB962C8B-B14F-4D97-AF65-F5344CB8AC3E}">
        <p14:creationId xmlns:p14="http://schemas.microsoft.com/office/powerpoint/2010/main" val="24708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Java CUP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872490"/>
            <a:ext cx="390683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::=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intliteral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id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:}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 Expr plus Expr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:}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Expr times Expr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{: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:}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lparen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rparen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{: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:}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;</a:t>
            </a:r>
          </a:p>
        </p:txBody>
      </p:sp>
    </p:spTree>
    <p:extLst>
      <p:ext uri="{BB962C8B-B14F-4D97-AF65-F5344CB8AC3E}">
        <p14:creationId xmlns:p14="http://schemas.microsoft.com/office/powerpoint/2010/main" val="12542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466</Words>
  <Application>Microsoft Macintosh PowerPoint</Application>
  <PresentationFormat>On-screen Show (4:3)</PresentationFormat>
  <Paragraphs>214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Courier New</vt:lpstr>
      <vt:lpstr>Arial</vt:lpstr>
      <vt:lpstr>Office Theme</vt:lpstr>
      <vt:lpstr>CS536</vt:lpstr>
      <vt:lpstr>Last Time</vt:lpstr>
      <vt:lpstr>This Time</vt:lpstr>
      <vt:lpstr>Translating Lists</vt:lpstr>
      <vt:lpstr>Parser Generators</vt:lpstr>
      <vt:lpstr>Java CUP</vt:lpstr>
      <vt:lpstr>Java CUP Input Spec</vt:lpstr>
      <vt:lpstr>Java CUP Example</vt:lpstr>
      <vt:lpstr>Java CUP Example</vt:lpstr>
      <vt:lpstr>Java CUP Example</vt:lpstr>
      <vt:lpstr>Java CUP Example</vt:lpstr>
      <vt:lpstr>Java CUP Example</vt:lpstr>
      <vt:lpstr>Java CUP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Microsoft Office User</cp:lastModifiedBy>
  <cp:revision>63</cp:revision>
  <dcterms:created xsi:type="dcterms:W3CDTF">2014-09-28T19:00:34Z</dcterms:created>
  <dcterms:modified xsi:type="dcterms:W3CDTF">2015-09-30T00:32:20Z</dcterms:modified>
</cp:coreProperties>
</file>