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8" r:id="rId3"/>
    <p:sldId id="276" r:id="rId4"/>
    <p:sldId id="265" r:id="rId5"/>
    <p:sldId id="274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91" r:id="rId19"/>
    <p:sldId id="280" r:id="rId20"/>
    <p:sldId id="283" r:id="rId21"/>
    <p:sldId id="286" r:id="rId22"/>
    <p:sldId id="282" r:id="rId23"/>
    <p:sldId id="285" r:id="rId24"/>
    <p:sldId id="316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79" r:id="rId35"/>
    <p:sldId id="262" r:id="rId36"/>
    <p:sldId id="31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595"/>
  </p:normalViewPr>
  <p:slideViewPr>
    <p:cSldViewPr>
      <p:cViewPr>
        <p:scale>
          <a:sx n="125" d="100"/>
          <a:sy n="125" d="100"/>
        </p:scale>
        <p:origin x="992" y="-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CYK…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057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Track every viable </a:t>
            </a:r>
            <a:r>
              <a:rPr lang="en-US" dirty="0" err="1" smtClean="0"/>
              <a:t>subtree</a:t>
            </a:r>
            <a:r>
              <a:rPr lang="en-US" dirty="0" smtClean="0"/>
              <a:t> from leaf to root. Here are all the </a:t>
            </a:r>
            <a:r>
              <a:rPr lang="en-US" dirty="0" err="1" smtClean="0"/>
              <a:t>subspans</a:t>
            </a:r>
            <a:r>
              <a:rPr lang="en-US" dirty="0" smtClean="0"/>
              <a:t> for a string of 6 terminals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48000" y="6019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33800" y="6019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19600" y="6019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6019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91200" y="6019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5,5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77000" y="6019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6,6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48000" y="5410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733800" y="5410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19600" y="5410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5410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791200" y="5410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5,6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048000" y="48006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733800" y="48006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419600" y="48006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105400" y="48006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048000" y="4191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733800" y="4191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2,5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419600" y="4191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48000" y="35814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733800" y="35814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,6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48000" y="2971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1562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420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278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994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288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2004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430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288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1430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81000"/>
              </p:ext>
            </p:extLst>
          </p:nvPr>
        </p:nvGraphicFramePr>
        <p:xfrm>
          <a:off x="5583267" y="2276280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61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908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57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19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999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288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811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,6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219200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480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295400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" grpId="0"/>
      <p:bldP spid="30" grpId="0"/>
      <p:bldP spid="31" grpId="0"/>
      <p:bldP spid="32" grpId="0"/>
      <p:bldP spid="44" grpId="0"/>
      <p:bldP spid="49" grpId="0"/>
      <p:bldP spid="10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57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17375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47084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22181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2971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26307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2"/>
            <a:endCxn id="47" idx="0"/>
          </p:cNvCxnSpPr>
          <p:nvPr/>
        </p:nvCxnSpPr>
        <p:spPr>
          <a:xfrm>
            <a:off x="2829006" y="3341132"/>
            <a:ext cx="28494" cy="328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7" idx="2"/>
            <a:endCxn id="38" idx="0"/>
          </p:cNvCxnSpPr>
          <p:nvPr/>
        </p:nvCxnSpPr>
        <p:spPr>
          <a:xfrm>
            <a:off x="2829006" y="3341132"/>
            <a:ext cx="2085894" cy="2373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2971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057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70218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2"/>
            <a:endCxn id="47" idx="0"/>
          </p:cNvCxnSpPr>
          <p:nvPr/>
        </p:nvCxnSpPr>
        <p:spPr>
          <a:xfrm>
            <a:off x="2829006" y="3341132"/>
            <a:ext cx="28494" cy="328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7" idx="2"/>
            <a:endCxn id="38" idx="0"/>
          </p:cNvCxnSpPr>
          <p:nvPr/>
        </p:nvCxnSpPr>
        <p:spPr>
          <a:xfrm>
            <a:off x="2829006" y="3341132"/>
            <a:ext cx="2085894" cy="2373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0" idx="2"/>
            <a:endCxn id="34" idx="0"/>
          </p:cNvCxnSpPr>
          <p:nvPr/>
        </p:nvCxnSpPr>
        <p:spPr>
          <a:xfrm>
            <a:off x="2162418" y="2426732"/>
            <a:ext cx="9282" cy="3288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0" idx="2"/>
            <a:endCxn id="53" idx="0"/>
          </p:cNvCxnSpPr>
          <p:nvPr/>
        </p:nvCxnSpPr>
        <p:spPr>
          <a:xfrm>
            <a:off x="2162418" y="2426732"/>
            <a:ext cx="695082" cy="25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2971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057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19200" y="114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11067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2"/>
            <a:endCxn id="47" idx="0"/>
          </p:cNvCxnSpPr>
          <p:nvPr/>
        </p:nvCxnSpPr>
        <p:spPr>
          <a:xfrm>
            <a:off x="2829006" y="3341132"/>
            <a:ext cx="28494" cy="328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7" idx="2"/>
            <a:endCxn id="38" idx="0"/>
          </p:cNvCxnSpPr>
          <p:nvPr/>
        </p:nvCxnSpPr>
        <p:spPr>
          <a:xfrm>
            <a:off x="2829006" y="3341132"/>
            <a:ext cx="2085894" cy="2373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0" idx="2"/>
            <a:endCxn id="34" idx="0"/>
          </p:cNvCxnSpPr>
          <p:nvPr/>
        </p:nvCxnSpPr>
        <p:spPr>
          <a:xfrm>
            <a:off x="2162418" y="2426732"/>
            <a:ext cx="9282" cy="3288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0" idx="2"/>
            <a:endCxn id="53" idx="0"/>
          </p:cNvCxnSpPr>
          <p:nvPr/>
        </p:nvCxnSpPr>
        <p:spPr>
          <a:xfrm>
            <a:off x="2162418" y="2426732"/>
            <a:ext cx="695082" cy="25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1" idx="2"/>
            <a:endCxn id="33" idx="0"/>
          </p:cNvCxnSpPr>
          <p:nvPr/>
        </p:nvCxnSpPr>
        <p:spPr>
          <a:xfrm>
            <a:off x="1457406" y="1512332"/>
            <a:ext cx="28494" cy="42026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1" idx="2"/>
            <a:endCxn id="55" idx="0"/>
          </p:cNvCxnSpPr>
          <p:nvPr/>
        </p:nvCxnSpPr>
        <p:spPr>
          <a:xfrm>
            <a:off x="1457406" y="1512332"/>
            <a:ext cx="714294" cy="263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38" y="2895600"/>
            <a:ext cx="35626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Cleaning up our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avoid unnecessary work</a:t>
            </a:r>
          </a:p>
          <a:p>
            <a:pPr lvl="1"/>
            <a:r>
              <a:rPr lang="en-US" dirty="0" smtClean="0"/>
              <a:t>Remove </a:t>
            </a:r>
            <a:r>
              <a:rPr lang="en-US" i="1" dirty="0" smtClean="0"/>
              <a:t>useless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Eliminating Useless </a:t>
            </a:r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nonterminal cannot derive a terminal symbol then it is useless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nonterminal cannot be derived from the start symbol, then it is useless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HW4 due Tue Oct 6</a:t>
            </a:r>
          </a:p>
          <a:p>
            <a:r>
              <a:rPr lang="en-US" dirty="0" smtClean="0"/>
              <a:t>Will assign P3 on Saturday morning</a:t>
            </a:r>
          </a:p>
          <a:p>
            <a:pPr lvl="1"/>
            <a:r>
              <a:rPr lang="en-US" dirty="0" smtClean="0"/>
              <a:t>After you submit P2</a:t>
            </a:r>
          </a:p>
          <a:p>
            <a:pPr lvl="1"/>
            <a:r>
              <a:rPr lang="en-US" dirty="0" smtClean="0"/>
              <a:t>Will be due after midterm</a:t>
            </a:r>
          </a:p>
          <a:p>
            <a:r>
              <a:rPr lang="en-US" dirty="0" smtClean="0"/>
              <a:t>Midterm is on Oct 22</a:t>
            </a:r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et me know THIS WEEK if you can’t make it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Useless </a:t>
            </a:r>
            <a:r>
              <a:rPr lang="en-US" dirty="0" err="1" smtClean="0"/>
              <a:t>Nonterms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cannot derive a terminal symbol, then it is useless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all terminal symbols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all symbols on the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 of a production are marked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the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no more non-terminals can be marked</a:t>
            </a:r>
          </a:p>
        </p:txBody>
      </p:sp>
    </p:spTree>
    <p:extLst>
      <p:ext uri="{BB962C8B-B14F-4D97-AF65-F5344CB8AC3E}">
        <p14:creationId xmlns:p14="http://schemas.microsoft.com/office/powerpoint/2010/main" val="33689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40416"/>
              </p:ext>
            </p:extLst>
          </p:nvPr>
        </p:nvGraphicFramePr>
        <p:xfrm>
          <a:off x="457200" y="1752600"/>
          <a:ext cx="8229599" cy="109728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X</a:t>
                      </a:r>
                      <a:r>
                        <a:rPr lang="en-US">
                          <a:effectLst/>
                          <a:latin typeface="inherit"/>
                        </a:rPr>
                        <a:t> |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Y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err="1">
                          <a:effectLst/>
                          <a:latin typeface="MathJax_Math-italic"/>
                        </a:rPr>
                        <a:t>Y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Useless </a:t>
            </a:r>
            <a:r>
              <a:rPr lang="en-US" dirty="0" err="1" smtClean="0"/>
              <a:t>Nonterms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cannot be derived from the start symbol, then it is useless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the start symbol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 of a production is marked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all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non-terminal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no more non-terminals can be marked</a:t>
            </a:r>
          </a:p>
        </p:txBody>
      </p:sp>
    </p:spTree>
    <p:extLst>
      <p:ext uri="{BB962C8B-B14F-4D97-AF65-F5344CB8AC3E}">
        <p14:creationId xmlns:p14="http://schemas.microsoft.com/office/powerpoint/2010/main" val="16416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346832"/>
              </p:ext>
            </p:extLst>
          </p:nvPr>
        </p:nvGraphicFramePr>
        <p:xfrm>
          <a:off x="457200" y="1752600"/>
          <a:ext cx="8229599" cy="146304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l-GR">
                          <a:effectLst/>
                          <a:latin typeface="inherit"/>
                        </a:rPr>
                        <a:t> | </a:t>
                      </a:r>
                      <a:r>
                        <a:rPr lang="el-GR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l-GR">
                          <a:effectLst/>
                          <a:latin typeface="inherit"/>
                        </a:rPr>
                        <a:t> | </a:t>
                      </a:r>
                      <a:r>
                        <a:rPr lang="el-GR" b="0" i="0" u="none" strike="noStrike">
                          <a:effectLst/>
                          <a:latin typeface="MathJax_Math-italic"/>
                        </a:rPr>
                        <a:t>ε</a:t>
                      </a:r>
                      <a:endParaRPr lang="el-GR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digit</a:t>
                      </a:r>
                      <a:r>
                        <a:rPr lang="en-US">
                          <a:effectLst/>
                          <a:latin typeface="inherit"/>
                        </a:rPr>
                        <a:t> |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digit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C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Steps</a:t>
            </a:r>
          </a:p>
          <a:p>
            <a:pPr lvl="1"/>
            <a:r>
              <a:rPr lang="en-US" dirty="0" smtClean="0"/>
              <a:t>Eliminate epsilon rules</a:t>
            </a:r>
          </a:p>
          <a:p>
            <a:pPr lvl="1"/>
            <a:r>
              <a:rPr lang="en-US" dirty="0" smtClean="0"/>
              <a:t>Eliminate unit rules</a:t>
            </a:r>
          </a:p>
          <a:p>
            <a:pPr lvl="1"/>
            <a:r>
              <a:rPr lang="en-US" dirty="0" smtClean="0"/>
              <a:t>Fix productions with terminals on RHS</a:t>
            </a:r>
          </a:p>
          <a:p>
            <a:pPr lvl="1"/>
            <a:r>
              <a:rPr lang="en-US" dirty="0" smtClean="0"/>
              <a:t>Fix productions with &gt; 2 </a:t>
            </a:r>
            <a:r>
              <a:rPr lang="en-US" dirty="0" err="1" smtClean="0"/>
              <a:t>nonterminals</a:t>
            </a:r>
            <a:r>
              <a:rPr lang="en-US" dirty="0" smtClean="0"/>
              <a:t> on RHS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Eliminate (Most) Epsilon Productions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</a:t>
            </a:r>
            <a:r>
              <a:rPr lang="en-US" i="1" dirty="0" smtClean="0"/>
              <a:t>A</a:t>
            </a:r>
            <a:r>
              <a:rPr lang="en-US" dirty="0" smtClean="0"/>
              <a:t> immediately derives epsilon</a:t>
            </a:r>
          </a:p>
          <a:p>
            <a:pPr lvl="1"/>
            <a:r>
              <a:rPr lang="en-US" dirty="0" smtClean="0"/>
              <a:t>Make copies of all rules with </a:t>
            </a:r>
            <a:r>
              <a:rPr lang="en-US" i="1" dirty="0" smtClean="0"/>
              <a:t>A</a:t>
            </a:r>
            <a:r>
              <a:rPr lang="en-US" dirty="0" smtClean="0"/>
              <a:t> on the RHS and delete all combinations of </a:t>
            </a:r>
            <a:r>
              <a:rPr lang="en-US" i="1" dirty="0" smtClean="0"/>
              <a:t>A</a:t>
            </a:r>
            <a:r>
              <a:rPr lang="en-US" dirty="0" smtClean="0"/>
              <a:t> in those copies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20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88712"/>
              </p:ext>
            </p:extLst>
          </p:nvPr>
        </p:nvGraphicFramePr>
        <p:xfrm>
          <a:off x="495300" y="1371600"/>
          <a:ext cx="8229599" cy="182880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17303"/>
              </p:ext>
            </p:extLst>
          </p:nvPr>
        </p:nvGraphicFramePr>
        <p:xfrm>
          <a:off x="457200" y="4343400"/>
          <a:ext cx="8229599" cy="182880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200525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32514"/>
              </p:ext>
            </p:extLst>
          </p:nvPr>
        </p:nvGraphicFramePr>
        <p:xfrm>
          <a:off x="457200" y="3459480"/>
          <a:ext cx="8229599" cy="329184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1" u="none" strike="noStrike" dirty="0" smtClean="0">
                          <a:effectLst/>
                          <a:latin typeface="MathJax_Math-italic"/>
                        </a:rPr>
                        <a:t>X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 </a:t>
                      </a: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 </a:t>
                      </a: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smtClean="0">
                          <a:effectLst/>
                          <a:latin typeface="inherit"/>
                        </a:rPr>
                        <a:t>A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45212"/>
              </p:ext>
            </p:extLst>
          </p:nvPr>
        </p:nvGraphicFramePr>
        <p:xfrm>
          <a:off x="495300" y="1295400"/>
          <a:ext cx="8229599" cy="109728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1" u="none" strike="noStrike" dirty="0" smtClean="0">
                          <a:effectLst/>
                          <a:latin typeface="MathJax_Math-italic"/>
                        </a:rPr>
                        <a:t>X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1" u="none" strike="noStrike" dirty="0">
                          <a:effectLst/>
                          <a:latin typeface="MathJax_Math-italic"/>
                        </a:rPr>
                        <a:t>A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smtClean="0">
                          <a:effectLst/>
                          <a:latin typeface="inherit"/>
                        </a:rPr>
                        <a:t>A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  <a:latin typeface="inherit"/>
                        </a:rPr>
                        <a:t>z</a:t>
                      </a:r>
                      <a:endParaRPr lang="el-GR" b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00525" y="2590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Unit Productions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Productions of the form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MathJax_Main"/>
              </a:rPr>
              <a:t>⟶ </a:t>
            </a:r>
            <a:r>
              <a:rPr lang="en-US" i="1" dirty="0" smtClean="0"/>
              <a:t>B</a:t>
            </a:r>
            <a:r>
              <a:rPr lang="en-US" dirty="0" smtClean="0"/>
              <a:t> are called unit productions</a:t>
            </a:r>
          </a:p>
          <a:p>
            <a:r>
              <a:rPr lang="en-US" dirty="0" smtClean="0"/>
              <a:t>Place B anywhere A could have appeared and remove the unit production</a:t>
            </a:r>
          </a:p>
        </p:txBody>
      </p:sp>
    </p:spTree>
    <p:extLst>
      <p:ext uri="{BB962C8B-B14F-4D97-AF65-F5344CB8AC3E}">
        <p14:creationId xmlns:p14="http://schemas.microsoft.com/office/powerpoint/2010/main" val="1749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40609"/>
              </p:ext>
            </p:extLst>
          </p:nvPr>
        </p:nvGraphicFramePr>
        <p:xfrm>
          <a:off x="533401" y="4495800"/>
          <a:ext cx="8229599" cy="146304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00525" y="35052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35009"/>
              </p:ext>
            </p:extLst>
          </p:nvPr>
        </p:nvGraphicFramePr>
        <p:xfrm>
          <a:off x="457200" y="1524000"/>
          <a:ext cx="8229599" cy="182880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Showed how to blindly use CUP for getting ASTs</a:t>
            </a:r>
          </a:p>
          <a:p>
            <a:r>
              <a:rPr lang="en-US" dirty="0" smtClean="0"/>
              <a:t>But we never saw HOW the parser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RHS 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productions with Terminals and something else on the RHS</a:t>
            </a:r>
          </a:p>
          <a:p>
            <a:pPr lvl="1"/>
            <a:r>
              <a:rPr lang="en-US" dirty="0" smtClean="0"/>
              <a:t>For each terminal </a:t>
            </a:r>
            <a:r>
              <a:rPr lang="en-US" b="1" dirty="0" smtClean="0"/>
              <a:t>t </a:t>
            </a:r>
            <a:r>
              <a:rPr lang="en-US" dirty="0" smtClean="0"/>
              <a:t> add the rule</a:t>
            </a:r>
          </a:p>
          <a:p>
            <a:pPr marL="914400" lvl="2" indent="0">
              <a:buNone/>
            </a:pPr>
            <a:r>
              <a:rPr lang="en-US" i="1" dirty="0" smtClean="0"/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MathJax_Main"/>
              </a:rPr>
              <a:t>⟶</a:t>
            </a:r>
            <a:r>
              <a:rPr lang="en-US" b="1" dirty="0"/>
              <a:t> </a:t>
            </a:r>
            <a:r>
              <a:rPr lang="en-US" b="1" dirty="0" smtClean="0"/>
              <a:t>t</a:t>
            </a:r>
            <a:endParaRPr lang="en-US" dirty="0" smtClean="0">
              <a:latin typeface="inherit"/>
            </a:endParaRPr>
          </a:p>
          <a:p>
            <a:pPr lvl="1"/>
            <a:r>
              <a:rPr lang="en-US" dirty="0" smtClean="0">
                <a:latin typeface="inherit"/>
              </a:rPr>
              <a:t>Replace t with </a:t>
            </a:r>
            <a:r>
              <a:rPr lang="en-US" i="1" dirty="0" smtClean="0">
                <a:latin typeface="inherit"/>
              </a:rPr>
              <a:t>X</a:t>
            </a:r>
            <a:r>
              <a:rPr lang="en-US" dirty="0" smtClean="0">
                <a:latin typeface="inherit"/>
              </a:rPr>
              <a:t> in the in the original rules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877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30662"/>
              </p:ext>
            </p:extLst>
          </p:nvPr>
        </p:nvGraphicFramePr>
        <p:xfrm>
          <a:off x="0" y="2895600"/>
          <a:ext cx="2895600" cy="1539240"/>
        </p:xfrm>
        <a:graphic>
          <a:graphicData uri="http://schemas.openxmlformats.org/drawingml/2006/table">
            <a:tbl>
              <a:tblPr/>
              <a:tblGrid>
                <a:gridCol w="609601"/>
                <a:gridCol w="838200"/>
                <a:gridCol w="1447799"/>
              </a:tblGrid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90340"/>
              </p:ext>
            </p:extLst>
          </p:nvPr>
        </p:nvGraphicFramePr>
        <p:xfrm>
          <a:off x="4191001" y="2346960"/>
          <a:ext cx="4952999" cy="3291840"/>
        </p:xfrm>
        <a:graphic>
          <a:graphicData uri="http://schemas.openxmlformats.org/drawingml/2006/table">
            <a:tbl>
              <a:tblPr/>
              <a:tblGrid>
                <a:gridCol w="1631108"/>
                <a:gridCol w="1690783"/>
                <a:gridCol w="1631108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R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L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C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2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2971800"/>
            <a:ext cx="1295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RHS </a:t>
            </a:r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productions with &gt; 2 </a:t>
            </a:r>
            <a:r>
              <a:rPr lang="en-US" dirty="0" err="1" smtClean="0"/>
              <a:t>Nonterminals</a:t>
            </a:r>
            <a:r>
              <a:rPr lang="en-US" dirty="0" smtClean="0"/>
              <a:t> on the RHS</a:t>
            </a:r>
          </a:p>
          <a:p>
            <a:pPr lvl="1"/>
            <a:r>
              <a:rPr lang="en-US" dirty="0" smtClean="0"/>
              <a:t>Replace all but the </a:t>
            </a:r>
            <a:r>
              <a:rPr lang="en-US" i="1" dirty="0" smtClean="0"/>
              <a:t>first </a:t>
            </a:r>
            <a:r>
              <a:rPr lang="en-US" dirty="0" smtClean="0"/>
              <a:t>nonterminal with a new nonterminal </a:t>
            </a:r>
          </a:p>
          <a:p>
            <a:pPr lvl="1"/>
            <a:r>
              <a:rPr lang="en-US" dirty="0" smtClean="0"/>
              <a:t>Add a rule from the new nonterminal to the replaced nonterminal sequence</a:t>
            </a:r>
          </a:p>
          <a:p>
            <a:pPr lvl="1"/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011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19723"/>
              </p:ext>
            </p:extLst>
          </p:nvPr>
        </p:nvGraphicFramePr>
        <p:xfrm>
          <a:off x="307975" y="1600200"/>
          <a:ext cx="8229599" cy="36576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R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191000" y="22860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50857"/>
              </p:ext>
            </p:extLst>
          </p:nvPr>
        </p:nvGraphicFramePr>
        <p:xfrm>
          <a:off x="304800" y="3368040"/>
          <a:ext cx="8229599" cy="73152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R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191000" y="43434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10138"/>
              </p:ext>
            </p:extLst>
          </p:nvPr>
        </p:nvGraphicFramePr>
        <p:xfrm>
          <a:off x="457201" y="5288280"/>
          <a:ext cx="8229599" cy="109728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X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 smtClean="0">
                          <a:effectLst/>
                          <a:latin typeface="inherit"/>
                        </a:rPr>
                        <a:t>X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inherit"/>
                        </a:rPr>
                        <a:t>N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77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is Tough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CYK parses an arbitrary CFG, but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Too slow!</a:t>
            </a:r>
          </a:p>
          <a:p>
            <a:r>
              <a:rPr lang="en-US" dirty="0" smtClean="0"/>
              <a:t>For special class of grammars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Includes LL(1) and LALR(1)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of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LL(1)</a:t>
            </a:r>
          </a:p>
          <a:p>
            <a:pPr lvl="1"/>
            <a:r>
              <a:rPr lang="en-US" dirty="0" smtClean="0"/>
              <a:t>Scans input from Left-to-right (first L)</a:t>
            </a:r>
          </a:p>
          <a:p>
            <a:pPr lvl="1"/>
            <a:r>
              <a:rPr lang="en-US" dirty="0" smtClean="0"/>
              <a:t>Builds a Leftmost Derivation (second L)</a:t>
            </a:r>
          </a:p>
          <a:p>
            <a:pPr lvl="1"/>
            <a:r>
              <a:rPr lang="en-US" dirty="0" smtClean="0"/>
              <a:t>Can peek (1) token ahead of the token being parsed</a:t>
            </a:r>
          </a:p>
          <a:p>
            <a:pPr lvl="1"/>
            <a:r>
              <a:rPr lang="en-US" dirty="0" smtClean="0"/>
              <a:t>Top-down “predictive parsers”</a:t>
            </a:r>
          </a:p>
          <a:p>
            <a:r>
              <a:rPr lang="en-US" dirty="0" smtClean="0"/>
              <a:t>LALR(1)</a:t>
            </a:r>
          </a:p>
          <a:p>
            <a:pPr lvl="1"/>
            <a:r>
              <a:rPr lang="en-US" dirty="0" smtClean="0"/>
              <a:t>Uses special </a:t>
            </a:r>
            <a:r>
              <a:rPr lang="en-US" dirty="0" err="1" smtClean="0"/>
              <a:t>lookahead</a:t>
            </a:r>
            <a:r>
              <a:rPr lang="en-US" dirty="0" smtClean="0"/>
              <a:t> procedure (LA)</a:t>
            </a:r>
          </a:p>
          <a:p>
            <a:pPr lvl="1"/>
            <a:r>
              <a:rPr lang="en-US" dirty="0" smtClean="0"/>
              <a:t>Scans input from Left-to-right (second L)</a:t>
            </a:r>
          </a:p>
          <a:p>
            <a:pPr lvl="1"/>
            <a:r>
              <a:rPr lang="en-US" dirty="0" smtClean="0"/>
              <a:t>Rightmost derivation (R)</a:t>
            </a:r>
          </a:p>
          <a:p>
            <a:pPr lvl="1"/>
            <a:r>
              <a:rPr lang="en-US" dirty="0" smtClean="0"/>
              <a:t>Can also peek (1) token ahead</a:t>
            </a:r>
          </a:p>
          <a:p>
            <a:r>
              <a:rPr lang="en-US" dirty="0" smtClean="0"/>
              <a:t>LALR(1) strictly more powerful, much harder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talked about how to parse with CYK and CNF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Dip our toe into parsing</a:t>
            </a:r>
          </a:p>
          <a:p>
            <a:pPr lvl="1"/>
            <a:r>
              <a:rPr lang="en-US" dirty="0" smtClean="0"/>
              <a:t>Approaches to Parsing</a:t>
            </a:r>
          </a:p>
          <a:p>
            <a:pPr lvl="1"/>
            <a:r>
              <a:rPr lang="en-US" dirty="0" smtClean="0"/>
              <a:t>CFG Transformations</a:t>
            </a:r>
          </a:p>
          <a:p>
            <a:pPr lvl="2"/>
            <a:r>
              <a:rPr lang="en-US" dirty="0" smtClean="0"/>
              <a:t>Useless </a:t>
            </a:r>
            <a:r>
              <a:rPr lang="en-US" dirty="0" err="1"/>
              <a:t>n</a:t>
            </a:r>
            <a:r>
              <a:rPr lang="en-US" dirty="0" err="1" smtClean="0"/>
              <a:t>onterminals</a:t>
            </a:r>
            <a:endParaRPr lang="en-US" dirty="0" smtClean="0"/>
          </a:p>
          <a:p>
            <a:pPr lvl="2"/>
            <a:r>
              <a:rPr lang="en-US" dirty="0" smtClean="0"/>
              <a:t>CNF: A form of grammar that’s easier to deal with</a:t>
            </a:r>
          </a:p>
          <a:p>
            <a:pPr lvl="1"/>
            <a:r>
              <a:rPr lang="en-US" dirty="0" smtClean="0"/>
              <a:t>CYK: </a:t>
            </a:r>
          </a:p>
          <a:p>
            <a:pPr lvl="2"/>
            <a:r>
              <a:rPr lang="en-US" dirty="0" smtClean="0"/>
              <a:t>powerful, heavyweight approach to parsing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r>
              <a:rPr lang="en-US" dirty="0" smtClean="0"/>
              <a:t>Top Down / “Goal driven”</a:t>
            </a:r>
          </a:p>
          <a:p>
            <a:pPr lvl="1"/>
            <a:r>
              <a:rPr lang="en-US" dirty="0" smtClean="0"/>
              <a:t>Start at root of parse tree, grow downward to match the string </a:t>
            </a:r>
          </a:p>
          <a:p>
            <a:r>
              <a:rPr lang="en-US" dirty="0" smtClean="0"/>
              <a:t>Bottom Up / “Data Driven”</a:t>
            </a:r>
          </a:p>
          <a:p>
            <a:pPr lvl="1"/>
            <a:r>
              <a:rPr lang="en-US" dirty="0" smtClean="0"/>
              <a:t>Start at terminal, generate </a:t>
            </a:r>
            <a:r>
              <a:rPr lang="en-US" dirty="0" err="1" smtClean="0"/>
              <a:t>subtrees</a:t>
            </a:r>
            <a:r>
              <a:rPr lang="en-US" dirty="0" smtClean="0"/>
              <a:t> until you get to the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21294" y="2450068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53615" y="3059668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959494" y="3088243"/>
            <a:ext cx="6562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745468"/>
            <a:ext cx="6562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5528" y="37454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70634" y="45074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6652736" y="2819400"/>
            <a:ext cx="767679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>
            <a:off x="7420415" y="2819400"/>
            <a:ext cx="867214" cy="26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6652735" y="3429000"/>
            <a:ext cx="1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>
            <a:off x="6652735" y="4114800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>
            <a:off x="8287629" y="3457575"/>
            <a:ext cx="0" cy="287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7151889" y="305966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6" idx="2"/>
            <a:endCxn id="23" idx="0"/>
          </p:cNvCxnSpPr>
          <p:nvPr/>
        </p:nvCxnSpPr>
        <p:spPr>
          <a:xfrm>
            <a:off x="7420415" y="2819400"/>
            <a:ext cx="20977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CYK: A general approach to </a:t>
            </a:r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err="1" smtClean="0"/>
              <a:t>Cocke</a:t>
            </a:r>
            <a:r>
              <a:rPr lang="en-US" i="1" dirty="0" smtClean="0"/>
              <a:t>–Younger–</a:t>
            </a:r>
            <a:r>
              <a:rPr lang="en-US" i="1" dirty="0" err="1" smtClean="0"/>
              <a:t>Kasami</a:t>
            </a:r>
            <a:r>
              <a:rPr lang="en-US" i="1" dirty="0" smtClean="0"/>
              <a:t> algorithm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525963"/>
          </a:xfrm>
        </p:spPr>
        <p:txBody>
          <a:bodyPr/>
          <a:lstStyle/>
          <a:p>
            <a:r>
              <a:rPr lang="en-US" dirty="0" smtClean="0"/>
              <a:t>Operates in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Works Bottom-Up</a:t>
            </a:r>
          </a:p>
          <a:p>
            <a:r>
              <a:rPr lang="en-US" dirty="0" smtClean="0"/>
              <a:t>Only takes a grammar in CNF</a:t>
            </a:r>
          </a:p>
          <a:p>
            <a:pPr lvl="1"/>
            <a:r>
              <a:rPr lang="en-US" dirty="0" smtClean="0"/>
              <a:t>This will not turn out to be a limitation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rules must be one of two forms:</a:t>
            </a:r>
          </a:p>
          <a:p>
            <a:pPr marL="457200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MathJax_Main"/>
              </a:rPr>
              <a:t>⟶ </a:t>
            </a:r>
            <a:r>
              <a:rPr lang="en-US" b="1" dirty="0" smtClean="0">
                <a:latin typeface="MathJax_Main"/>
              </a:rPr>
              <a:t>t</a:t>
            </a:r>
          </a:p>
          <a:p>
            <a:pPr marL="457200" lvl="1" indent="0">
              <a:buNone/>
            </a:pP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MathJax_Main"/>
              </a:rPr>
              <a:t>⟶ </a:t>
            </a:r>
            <a:r>
              <a:rPr lang="en-US" i="1" dirty="0" smtClean="0">
                <a:latin typeface="MathJax_Main"/>
              </a:rPr>
              <a:t>A B</a:t>
            </a:r>
            <a:endParaRPr lang="en-US" dirty="0" smtClean="0"/>
          </a:p>
          <a:p>
            <a:r>
              <a:rPr lang="en-US" dirty="0" smtClean="0"/>
              <a:t>The only rule allowed to derive epsilon is the start </a:t>
            </a:r>
            <a:r>
              <a:rPr lang="en-US" i="1" dirty="0" smtClean="0"/>
              <a:t>S</a:t>
            </a:r>
            <a:r>
              <a:rPr lang="en-US" dirty="0" smtClean="0"/>
              <a:t>, in which case it’s forbidden on the RHS of any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3484138" cy="232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CNF buys CYK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Fact that </a:t>
            </a:r>
            <a:r>
              <a:rPr lang="en-US" dirty="0" err="1" smtClean="0"/>
              <a:t>nonterminals</a:t>
            </a:r>
            <a:r>
              <a:rPr lang="en-US" dirty="0" smtClean="0"/>
              <a:t> come in pairs a</a:t>
            </a:r>
            <a:r>
              <a:rPr lang="en-US" dirty="0" smtClean="0">
                <a:latin typeface="MathJax_Main"/>
              </a:rPr>
              <a:t>llows you to think of </a:t>
            </a:r>
            <a:r>
              <a:rPr lang="en-US" dirty="0" err="1" smtClean="0">
                <a:latin typeface="MathJax_Main"/>
              </a:rPr>
              <a:t>subtree</a:t>
            </a:r>
            <a:r>
              <a:rPr lang="en-US" dirty="0" smtClean="0">
                <a:latin typeface="MathJax_Main"/>
              </a:rPr>
              <a:t> as a </a:t>
            </a:r>
            <a:r>
              <a:rPr lang="en-US" dirty="0" err="1" smtClean="0">
                <a:latin typeface="MathJax_Main"/>
              </a:rPr>
              <a:t>subspan</a:t>
            </a:r>
            <a:r>
              <a:rPr lang="en-US" dirty="0" smtClean="0">
                <a:latin typeface="MathJax_Main"/>
              </a:rPr>
              <a:t> of the input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5486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26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5506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10000" y="5334000"/>
            <a:ext cx="7901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48667" y="5334000"/>
            <a:ext cx="7901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7200" y="5105400"/>
            <a:ext cx="13997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5105400"/>
            <a:ext cx="3329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0" y="4800600"/>
            <a:ext cx="13997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0" y="4800600"/>
            <a:ext cx="3329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4495800"/>
            <a:ext cx="18569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CYK: Dynamic Programming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057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MathJax_Main"/>
              </a:rPr>
              <a:t>⟶ </a:t>
            </a:r>
            <a:r>
              <a:rPr lang="en-US" b="1" dirty="0" smtClean="0">
                <a:latin typeface="MathJax_Main"/>
              </a:rPr>
              <a:t>t </a:t>
            </a:r>
          </a:p>
          <a:p>
            <a:pPr marL="457200" lvl="1" indent="0">
              <a:buNone/>
            </a:pPr>
            <a:r>
              <a:rPr lang="en-US" b="1" dirty="0">
                <a:latin typeface="MathJax_Main"/>
              </a:rPr>
              <a:t>	</a:t>
            </a:r>
            <a:r>
              <a:rPr lang="en-US" dirty="0" smtClean="0">
                <a:latin typeface="MathJax_Main"/>
              </a:rPr>
              <a:t>Prods. form the leaves of the parse tree</a:t>
            </a:r>
            <a:endParaRPr lang="en-US" b="1" dirty="0" smtClean="0">
              <a:latin typeface="MathJax_Main"/>
            </a:endParaRPr>
          </a:p>
          <a:p>
            <a:pPr marL="457200" lvl="1" indent="0">
              <a:buNone/>
            </a:pP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MathJax_Main"/>
              </a:rPr>
              <a:t>⟶ </a:t>
            </a:r>
            <a:r>
              <a:rPr lang="en-US" i="1" dirty="0" smtClean="0">
                <a:latin typeface="MathJax_Main"/>
              </a:rPr>
              <a:t>A B</a:t>
            </a:r>
          </a:p>
          <a:p>
            <a:pPr marL="457200" lvl="1" indent="0">
              <a:buNone/>
            </a:pPr>
            <a:r>
              <a:rPr lang="en-US" i="1" dirty="0">
                <a:latin typeface="MathJax_Main"/>
              </a:rPr>
              <a:t>	</a:t>
            </a:r>
            <a:r>
              <a:rPr lang="en-US" dirty="0" smtClean="0">
                <a:latin typeface="MathJax_Main"/>
              </a:rPr>
              <a:t>Form binary nodes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9452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054" y="46598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200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058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154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250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4</a:t>
            </a:r>
            <a:r>
              <a:rPr lang="en-US" baseline="-25000" dirty="0" smtClean="0"/>
              <a:t>,4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20254" y="46598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3,4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1824" y="40502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1,4</a:t>
            </a:r>
            <a:endParaRPr lang="en-US" baseline="-25000" dirty="0"/>
          </a:p>
        </p:txBody>
      </p:sp>
      <p:cxnSp>
        <p:nvCxnSpPr>
          <p:cNvPr id="15" name="Straight Connector 14"/>
          <p:cNvCxnSpPr>
            <a:stCxn id="32" idx="2"/>
            <a:endCxn id="9" idx="0"/>
          </p:cNvCxnSpPr>
          <p:nvPr/>
        </p:nvCxnSpPr>
        <p:spPr>
          <a:xfrm flipH="1">
            <a:off x="1244069" y="4419600"/>
            <a:ext cx="58077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32" idx="2"/>
            <a:endCxn id="31" idx="0"/>
          </p:cNvCxnSpPr>
          <p:nvPr/>
        </p:nvCxnSpPr>
        <p:spPr>
          <a:xfrm>
            <a:off x="1824839" y="4419600"/>
            <a:ext cx="6384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31" idx="2"/>
            <a:endCxn id="29" idx="0"/>
          </p:cNvCxnSpPr>
          <p:nvPr/>
        </p:nvCxnSpPr>
        <p:spPr>
          <a:xfrm flipH="1">
            <a:off x="2158469" y="5029200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31" idx="2"/>
            <a:endCxn id="30" idx="0"/>
          </p:cNvCxnSpPr>
          <p:nvPr/>
        </p:nvCxnSpPr>
        <p:spPr>
          <a:xfrm>
            <a:off x="2463269" y="5029200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9" idx="2"/>
            <a:endCxn id="23" idx="0"/>
          </p:cNvCxnSpPr>
          <p:nvPr/>
        </p:nvCxnSpPr>
        <p:spPr>
          <a:xfrm flipH="1">
            <a:off x="863069" y="5029200"/>
            <a:ext cx="3810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9" idx="2"/>
            <a:endCxn id="28" idx="0"/>
          </p:cNvCxnSpPr>
          <p:nvPr/>
        </p:nvCxnSpPr>
        <p:spPr>
          <a:xfrm>
            <a:off x="1244069" y="5029200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3" idx="2"/>
            <a:endCxn id="10" idx="0"/>
          </p:cNvCxnSpPr>
          <p:nvPr/>
        </p:nvCxnSpPr>
        <p:spPr>
          <a:xfrm>
            <a:off x="863069" y="5638800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8" idx="2"/>
            <a:endCxn id="11" idx="0"/>
          </p:cNvCxnSpPr>
          <p:nvPr/>
        </p:nvCxnSpPr>
        <p:spPr>
          <a:xfrm>
            <a:off x="1548869" y="5638800"/>
            <a:ext cx="631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29" idx="2"/>
            <a:endCxn id="12" idx="0"/>
          </p:cNvCxnSpPr>
          <p:nvPr/>
        </p:nvCxnSpPr>
        <p:spPr>
          <a:xfrm>
            <a:off x="2158469" y="5638800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30" idx="2"/>
            <a:endCxn id="13" idx="0"/>
          </p:cNvCxnSpPr>
          <p:nvPr/>
        </p:nvCxnSpPr>
        <p:spPr>
          <a:xfrm>
            <a:off x="2768069" y="5638800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3799546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73198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94946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04546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196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6388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4</a:t>
            </a:r>
            <a:r>
              <a:rPr lang="en-US" baseline="-25000" dirty="0" smtClean="0"/>
              <a:t>,4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334000" y="46482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3,4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40386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  <a:r>
              <a:rPr lang="en-US" baseline="-25000" dirty="0" smtClean="0"/>
              <a:t>,4</a:t>
            </a:r>
            <a:endParaRPr lang="en-US" baseline="-25000" dirty="0"/>
          </a:p>
        </p:txBody>
      </p:sp>
      <p:cxnSp>
        <p:nvCxnSpPr>
          <p:cNvPr id="60" name="Straight Connector 59"/>
          <p:cNvCxnSpPr>
            <a:stCxn id="58" idx="2"/>
            <a:endCxn id="57" idx="0"/>
          </p:cNvCxnSpPr>
          <p:nvPr/>
        </p:nvCxnSpPr>
        <p:spPr>
          <a:xfrm>
            <a:off x="5272215" y="4407932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stCxn id="57" idx="2"/>
            <a:endCxn id="55" idx="0"/>
          </p:cNvCxnSpPr>
          <p:nvPr/>
        </p:nvCxnSpPr>
        <p:spPr>
          <a:xfrm flipH="1">
            <a:off x="5272215" y="5017532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57" idx="2"/>
            <a:endCxn id="56" idx="0"/>
          </p:cNvCxnSpPr>
          <p:nvPr/>
        </p:nvCxnSpPr>
        <p:spPr>
          <a:xfrm>
            <a:off x="5577015" y="5017532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72" idx="2"/>
            <a:endCxn id="53" idx="0"/>
          </p:cNvCxnSpPr>
          <p:nvPr/>
        </p:nvCxnSpPr>
        <p:spPr>
          <a:xfrm flipH="1">
            <a:off x="3976815" y="3874532"/>
            <a:ext cx="1019430" cy="1383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3" idx="2"/>
            <a:endCxn id="48" idx="0"/>
          </p:cNvCxnSpPr>
          <p:nvPr/>
        </p:nvCxnSpPr>
        <p:spPr>
          <a:xfrm>
            <a:off x="3976815" y="5627132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54" idx="2"/>
            <a:endCxn id="49" idx="0"/>
          </p:cNvCxnSpPr>
          <p:nvPr/>
        </p:nvCxnSpPr>
        <p:spPr>
          <a:xfrm>
            <a:off x="4662615" y="5627132"/>
            <a:ext cx="631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stCxn id="55" idx="2"/>
            <a:endCxn id="50" idx="0"/>
          </p:cNvCxnSpPr>
          <p:nvPr/>
        </p:nvCxnSpPr>
        <p:spPr>
          <a:xfrm>
            <a:off x="5272215" y="5627132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6" idx="2"/>
            <a:endCxn id="51" idx="0"/>
          </p:cNvCxnSpPr>
          <p:nvPr/>
        </p:nvCxnSpPr>
        <p:spPr>
          <a:xfrm>
            <a:off x="5881815" y="5627132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58" idx="2"/>
            <a:endCxn id="54" idx="0"/>
          </p:cNvCxnSpPr>
          <p:nvPr/>
        </p:nvCxnSpPr>
        <p:spPr>
          <a:xfrm flipH="1">
            <a:off x="4662615" y="4407932"/>
            <a:ext cx="609600" cy="8498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4753230" y="35052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1,4</a:t>
            </a:r>
            <a:endParaRPr lang="en-US" baseline="-25000" dirty="0"/>
          </a:p>
        </p:txBody>
      </p:sp>
      <p:cxnSp>
        <p:nvCxnSpPr>
          <p:cNvPr id="75" name="Straight Connector 74"/>
          <p:cNvCxnSpPr>
            <a:stCxn id="72" idx="2"/>
            <a:endCxn id="58" idx="0"/>
          </p:cNvCxnSpPr>
          <p:nvPr/>
        </p:nvCxnSpPr>
        <p:spPr>
          <a:xfrm>
            <a:off x="4996245" y="3874532"/>
            <a:ext cx="27597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 flipH="1">
            <a:off x="6629400" y="3505200"/>
            <a:ext cx="2391030" cy="2731532"/>
            <a:chOff x="6629400" y="3505200"/>
            <a:chExt cx="2391030" cy="2731532"/>
          </a:xfrm>
        </p:grpSpPr>
        <p:sp>
          <p:nvSpPr>
            <p:cNvPr id="77" name="TextBox 76"/>
            <p:cNvSpPr txBox="1"/>
            <p:nvPr/>
          </p:nvSpPr>
          <p:spPr>
            <a:xfrm>
              <a:off x="6695146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68798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/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546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/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00146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294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4</a:t>
              </a:r>
              <a:r>
                <a:rPr lang="en-US" baseline="-25000" dirty="0" smtClean="0"/>
                <a:t>,4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152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3,3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2</a:t>
              </a:r>
              <a:r>
                <a:rPr lang="en-US" baseline="-25000" dirty="0" smtClean="0"/>
                <a:t>,2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344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29600" y="46482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24800" y="40386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1,3</a:t>
              </a:r>
              <a:endParaRPr lang="en-US" baseline="-25000" dirty="0"/>
            </a:p>
          </p:txBody>
        </p:sp>
        <p:cxnSp>
          <p:nvCxnSpPr>
            <p:cNvPr id="87" name="Straight Connector 86"/>
            <p:cNvCxnSpPr>
              <a:stCxn id="86" idx="2"/>
              <a:endCxn id="85" idx="0"/>
            </p:cNvCxnSpPr>
            <p:nvPr/>
          </p:nvCxnSpPr>
          <p:spPr>
            <a:xfrm>
              <a:off x="8167815" y="4407932"/>
              <a:ext cx="30480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Connector 87"/>
            <p:cNvCxnSpPr>
              <a:stCxn id="85" idx="2"/>
              <a:endCxn id="83" idx="0"/>
            </p:cNvCxnSpPr>
            <p:nvPr/>
          </p:nvCxnSpPr>
          <p:spPr>
            <a:xfrm flipH="1">
              <a:off x="8167815" y="5017532"/>
              <a:ext cx="30480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>
              <a:stCxn id="85" idx="2"/>
              <a:endCxn id="84" idx="0"/>
            </p:cNvCxnSpPr>
            <p:nvPr/>
          </p:nvCxnSpPr>
          <p:spPr>
            <a:xfrm>
              <a:off x="8472615" y="5017532"/>
              <a:ext cx="30480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>
              <a:stCxn id="96" idx="2"/>
              <a:endCxn id="81" idx="0"/>
            </p:cNvCxnSpPr>
            <p:nvPr/>
          </p:nvCxnSpPr>
          <p:spPr>
            <a:xfrm flipH="1">
              <a:off x="6872415" y="3874532"/>
              <a:ext cx="1019430" cy="1383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>
              <a:stCxn id="81" idx="2"/>
              <a:endCxn id="77" idx="0"/>
            </p:cNvCxnSpPr>
            <p:nvPr/>
          </p:nvCxnSpPr>
          <p:spPr>
            <a:xfrm>
              <a:off x="6872415" y="5627132"/>
              <a:ext cx="18458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/>
            <p:cNvCxnSpPr>
              <a:stCxn id="82" idx="2"/>
              <a:endCxn id="78" idx="0"/>
            </p:cNvCxnSpPr>
            <p:nvPr/>
          </p:nvCxnSpPr>
          <p:spPr>
            <a:xfrm>
              <a:off x="7558215" y="5627132"/>
              <a:ext cx="631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/>
            <p:cNvCxnSpPr>
              <a:stCxn id="83" idx="2"/>
              <a:endCxn id="79" idx="0"/>
            </p:cNvCxnSpPr>
            <p:nvPr/>
          </p:nvCxnSpPr>
          <p:spPr>
            <a:xfrm>
              <a:off x="8167815" y="5627132"/>
              <a:ext cx="18458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Connector 93"/>
            <p:cNvCxnSpPr>
              <a:stCxn id="84" idx="2"/>
              <a:endCxn id="80" idx="0"/>
            </p:cNvCxnSpPr>
            <p:nvPr/>
          </p:nvCxnSpPr>
          <p:spPr>
            <a:xfrm>
              <a:off x="8777415" y="5627132"/>
              <a:ext cx="18458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Connector 94"/>
            <p:cNvCxnSpPr>
              <a:stCxn id="86" idx="2"/>
              <a:endCxn id="82" idx="0"/>
            </p:cNvCxnSpPr>
            <p:nvPr/>
          </p:nvCxnSpPr>
          <p:spPr>
            <a:xfrm flipH="1">
              <a:off x="7558215" y="4407932"/>
              <a:ext cx="609600" cy="8498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48830" y="35052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1,4</a:t>
              </a:r>
              <a:endParaRPr lang="en-US" baseline="-25000" dirty="0"/>
            </a:p>
          </p:txBody>
        </p:sp>
        <p:cxnSp>
          <p:nvCxnSpPr>
            <p:cNvPr id="97" name="Straight Connector 96"/>
            <p:cNvCxnSpPr>
              <a:stCxn id="96" idx="2"/>
              <a:endCxn id="86" idx="0"/>
            </p:cNvCxnSpPr>
            <p:nvPr/>
          </p:nvCxnSpPr>
          <p:spPr>
            <a:xfrm>
              <a:off x="7891845" y="3874532"/>
              <a:ext cx="275970" cy="1640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04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1387</Words>
  <Application>Microsoft Macintosh PowerPoint</Application>
  <PresentationFormat>On-screen Show (4:3)</PresentationFormat>
  <Paragraphs>806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inherit</vt:lpstr>
      <vt:lpstr>MathJax_Main</vt:lpstr>
      <vt:lpstr>MathJax_Math-italic</vt:lpstr>
      <vt:lpstr>Office Theme</vt:lpstr>
      <vt:lpstr>CS536</vt:lpstr>
      <vt:lpstr>Stuff</vt:lpstr>
      <vt:lpstr>Last Time</vt:lpstr>
      <vt:lpstr>This Time</vt:lpstr>
      <vt:lpstr>Approaches to Parsing</vt:lpstr>
      <vt:lpstr>CYK: A general approach to Parsing (Cocke–Younger–Kasami algorithm)</vt:lpstr>
      <vt:lpstr>Chomsky Normal Form</vt:lpstr>
      <vt:lpstr>What CNF buys CYK</vt:lpstr>
      <vt:lpstr>CYK: Dynamic Programming  </vt:lpstr>
      <vt:lpstr>Running CYK…</vt:lpstr>
      <vt:lpstr>CYK Example</vt:lpstr>
      <vt:lpstr>CYK Example</vt:lpstr>
      <vt:lpstr>CYK Example</vt:lpstr>
      <vt:lpstr>CYK Example</vt:lpstr>
      <vt:lpstr>CYK Example</vt:lpstr>
      <vt:lpstr>CYK Example</vt:lpstr>
      <vt:lpstr>CYK Example</vt:lpstr>
      <vt:lpstr>Cleaning up our grammars</vt:lpstr>
      <vt:lpstr>Eliminating Useless Nonterminals</vt:lpstr>
      <vt:lpstr>Eliminate Useless Nonterms</vt:lpstr>
      <vt:lpstr>Example: </vt:lpstr>
      <vt:lpstr>Eliminate Useless Nonterms</vt:lpstr>
      <vt:lpstr>Example: </vt:lpstr>
      <vt:lpstr>Chomsky Normal Form</vt:lpstr>
      <vt:lpstr>Eliminate (Most) Epsilon Productions</vt:lpstr>
      <vt:lpstr>Example 1</vt:lpstr>
      <vt:lpstr>Example 2</vt:lpstr>
      <vt:lpstr>Eliminate Unit Productions</vt:lpstr>
      <vt:lpstr>Example 1</vt:lpstr>
      <vt:lpstr>Fix RHS Terminals</vt:lpstr>
      <vt:lpstr>Example</vt:lpstr>
      <vt:lpstr>Fix RHS Nonterminals</vt:lpstr>
      <vt:lpstr>Example</vt:lpstr>
      <vt:lpstr>Parsing is Tough</vt:lpstr>
      <vt:lpstr>Classes of Grammars</vt:lpstr>
      <vt:lpstr>In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Microsoft Office User</cp:lastModifiedBy>
  <cp:revision>99</cp:revision>
  <cp:lastPrinted>2015-10-01T14:24:28Z</cp:lastPrinted>
  <dcterms:created xsi:type="dcterms:W3CDTF">2014-09-28T19:00:34Z</dcterms:created>
  <dcterms:modified xsi:type="dcterms:W3CDTF">2015-10-01T19:15:31Z</dcterms:modified>
</cp:coreProperties>
</file>