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8"/>
  </p:notesMasterIdLst>
  <p:sldIdLst>
    <p:sldId id="256" r:id="rId2"/>
    <p:sldId id="317" r:id="rId3"/>
    <p:sldId id="318" r:id="rId4"/>
    <p:sldId id="341" r:id="rId5"/>
    <p:sldId id="319" r:id="rId6"/>
    <p:sldId id="320" r:id="rId7"/>
    <p:sldId id="322" r:id="rId8"/>
    <p:sldId id="323" r:id="rId9"/>
    <p:sldId id="324" r:id="rId10"/>
    <p:sldId id="321" r:id="rId11"/>
    <p:sldId id="327" r:id="rId12"/>
    <p:sldId id="326" r:id="rId13"/>
    <p:sldId id="328" r:id="rId14"/>
    <p:sldId id="342" r:id="rId15"/>
    <p:sldId id="330" r:id="rId16"/>
    <p:sldId id="343" r:id="rId17"/>
    <p:sldId id="344" r:id="rId18"/>
    <p:sldId id="331" r:id="rId19"/>
    <p:sldId id="332" r:id="rId20"/>
    <p:sldId id="333" r:id="rId21"/>
    <p:sldId id="334" r:id="rId22"/>
    <p:sldId id="335" r:id="rId23"/>
    <p:sldId id="337" r:id="rId24"/>
    <p:sldId id="338" r:id="rId25"/>
    <p:sldId id="339" r:id="rId26"/>
    <p:sldId id="34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6419"/>
  </p:normalViewPr>
  <p:slideViewPr>
    <p:cSldViewPr>
      <p:cViewPr varScale="1">
        <p:scale>
          <a:sx n="175" d="100"/>
          <a:sy n="175" d="100"/>
        </p:scale>
        <p:origin x="2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ahvzDzKdB0" TargetMode="Externa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7" y="1143000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)</a:t>
            </a:r>
            <a:r>
              <a:rPr lang="en-US" sz="2800" dirty="0"/>
              <a:t> | </a:t>
            </a:r>
            <a:r>
              <a:rPr lang="en-US" sz="2800" b="1" dirty="0"/>
              <a:t>{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}</a:t>
            </a:r>
            <a:r>
              <a:rPr lang="en-US" sz="2800" dirty="0"/>
              <a:t> 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129136"/>
            <a:ext cx="3729903" cy="918865"/>
            <a:chOff x="3140109" y="945233"/>
            <a:chExt cx="4556091" cy="1694572"/>
          </a:xfrm>
        </p:grpSpPr>
        <p:sp>
          <p:nvSpPr>
            <p:cNvPr id="6" name="Rectangle 5"/>
            <p:cNvSpPr/>
            <p:nvPr/>
          </p:nvSpPr>
          <p:spPr>
            <a:xfrm>
              <a:off x="3505201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 S )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{</a:t>
              </a:r>
              <a:r>
                <a:rPr lang="en-US" sz="2400" dirty="0" smtClean="0"/>
                <a:t> S }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0109" y="1796636"/>
              <a:ext cx="3465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/>
                <a:t>S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5861" y="945233"/>
              <a:ext cx="343054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(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4062" y="945233"/>
              <a:ext cx="343054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6650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{</a:t>
              </a:r>
              <a:endParaRPr 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4851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}</a:t>
              </a:r>
              <a:endParaRPr lang="en-U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4200" y="953466"/>
              <a:ext cx="695508" cy="794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eof</a:t>
              </a:r>
              <a:endParaRPr lang="en-US" sz="2200" b="1" dirty="0"/>
            </a:p>
          </p:txBody>
        </p:sp>
      </p:grpSp>
      <p:sp>
        <p:nvSpPr>
          <p:cNvPr id="24" name="eof"/>
          <p:cNvSpPr/>
          <p:nvPr/>
        </p:nvSpPr>
        <p:spPr>
          <a:xfrm>
            <a:off x="1104901" y="5638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25" name="S1"/>
          <p:cNvSpPr/>
          <p:nvPr/>
        </p:nvSpPr>
        <p:spPr>
          <a:xfrm>
            <a:off x="1104901" y="5257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26" name="rparens"/>
          <p:cNvSpPr/>
          <p:nvPr/>
        </p:nvSpPr>
        <p:spPr>
          <a:xfrm>
            <a:off x="1104901" y="5257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)</a:t>
            </a:r>
          </a:p>
        </p:txBody>
      </p:sp>
      <p:sp>
        <p:nvSpPr>
          <p:cNvPr id="28" name="lparens"/>
          <p:cNvSpPr/>
          <p:nvPr/>
        </p:nvSpPr>
        <p:spPr>
          <a:xfrm>
            <a:off x="1104901" y="4495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</a:t>
            </a:r>
            <a:endParaRPr lang="en-US" b="1" dirty="0"/>
          </a:p>
        </p:txBody>
      </p:sp>
      <p:sp>
        <p:nvSpPr>
          <p:cNvPr id="29" name="rcurly"/>
          <p:cNvSpPr/>
          <p:nvPr/>
        </p:nvSpPr>
        <p:spPr>
          <a:xfrm>
            <a:off x="1104901" y="4876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}</a:t>
            </a:r>
          </a:p>
        </p:txBody>
      </p:sp>
      <p:sp>
        <p:nvSpPr>
          <p:cNvPr id="30" name="S2"/>
          <p:cNvSpPr/>
          <p:nvPr/>
        </p:nvSpPr>
        <p:spPr>
          <a:xfrm>
            <a:off x="1104901" y="4876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1" name="lcurly"/>
          <p:cNvSpPr/>
          <p:nvPr/>
        </p:nvSpPr>
        <p:spPr>
          <a:xfrm>
            <a:off x="1104901" y="4114800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{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33400" y="60198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“Work to do”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79748" y="1905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60748" y="1905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{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92544" y="1905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301746" y="1905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32348" y="19050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40" name="S2"/>
          <p:cNvSpPr/>
          <p:nvPr/>
        </p:nvSpPr>
        <p:spPr>
          <a:xfrm>
            <a:off x="1104901" y="4504765"/>
            <a:ext cx="571499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endParaRPr lang="en-US" i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5507084" y="2342028"/>
            <a:ext cx="1108862" cy="694304"/>
            <a:chOff x="5063338" y="3942228"/>
            <a:chExt cx="1108862" cy="694304"/>
          </a:xfrm>
        </p:grpSpPr>
        <p:sp>
          <p:nvSpPr>
            <p:cNvPr id="41" name="Down Arrow 40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01538" y="2353696"/>
            <a:ext cx="1108862" cy="694304"/>
            <a:chOff x="5063338" y="3942228"/>
            <a:chExt cx="1108862" cy="694304"/>
          </a:xfrm>
        </p:grpSpPr>
        <p:sp>
          <p:nvSpPr>
            <p:cNvPr id="45" name="Down Arrow 44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34938" y="2362200"/>
            <a:ext cx="1108862" cy="694304"/>
            <a:chOff x="5063338" y="3942228"/>
            <a:chExt cx="1108862" cy="694304"/>
          </a:xfrm>
        </p:grpSpPr>
        <p:sp>
          <p:nvSpPr>
            <p:cNvPr id="48" name="Down Arrow 47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92138" y="2362200"/>
            <a:ext cx="1108862" cy="694304"/>
            <a:chOff x="5063338" y="3942228"/>
            <a:chExt cx="1108862" cy="694304"/>
          </a:xfrm>
        </p:grpSpPr>
        <p:sp>
          <p:nvSpPr>
            <p:cNvPr id="51" name="Down Arrow 50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425538" y="2362200"/>
            <a:ext cx="1108862" cy="694304"/>
            <a:chOff x="5063338" y="3942228"/>
            <a:chExt cx="1108862" cy="694304"/>
          </a:xfrm>
        </p:grpSpPr>
        <p:sp>
          <p:nvSpPr>
            <p:cNvPr id="54" name="Down Arrow 53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63338" y="426720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9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5" grpId="0"/>
      <p:bldP spid="36" grpId="0"/>
      <p:bldP spid="37" grpId="0"/>
      <p:bldP spid="39" grpId="0"/>
      <p:bldP spid="40" grpId="0" animBg="1"/>
      <p:bldP spid="4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31144" y="3505200"/>
            <a:ext cx="3688656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2, bad input: You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7" y="1143000"/>
            <a:ext cx="2778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dirty="0"/>
              <a:t> →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)</a:t>
            </a:r>
            <a:r>
              <a:rPr lang="en-US" sz="2800" dirty="0"/>
              <a:t> | </a:t>
            </a:r>
            <a:r>
              <a:rPr lang="en-US" sz="2800" b="1" dirty="0"/>
              <a:t>{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b="1" dirty="0"/>
              <a:t>}</a:t>
            </a:r>
            <a:r>
              <a:rPr lang="en-US" sz="2800" dirty="0"/>
              <a:t> | </a:t>
            </a:r>
            <a:r>
              <a:rPr lang="el-GR" sz="2800" b="1" dirty="0"/>
              <a:t>ε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129136"/>
            <a:ext cx="3729903" cy="918865"/>
            <a:chOff x="3140109" y="945233"/>
            <a:chExt cx="4556091" cy="1694572"/>
          </a:xfrm>
        </p:grpSpPr>
        <p:sp>
          <p:nvSpPr>
            <p:cNvPr id="6" name="Rectangle 5"/>
            <p:cNvSpPr/>
            <p:nvPr/>
          </p:nvSpPr>
          <p:spPr>
            <a:xfrm>
              <a:off x="3505201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 S )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{</a:t>
              </a:r>
              <a:r>
                <a:rPr lang="en-US" sz="2400" dirty="0" smtClean="0"/>
                <a:t> S }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0109" y="1796636"/>
              <a:ext cx="3465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/>
                <a:t>S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5861" y="945233"/>
              <a:ext cx="343054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(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4062" y="945233"/>
              <a:ext cx="343054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46650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{</a:t>
              </a:r>
              <a:endParaRPr 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4851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}</a:t>
              </a:r>
              <a:endParaRPr lang="en-U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4200" y="953466"/>
              <a:ext cx="695508" cy="794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eof</a:t>
              </a:r>
              <a:endParaRPr lang="en-US" sz="22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43200" y="4876800"/>
            <a:ext cx="37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(</a:t>
            </a:r>
            <a:endParaRPr lang="en-US" sz="4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80574" y="4876800"/>
            <a:ext cx="37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(</a:t>
            </a:r>
            <a:endParaRPr lang="en-US" sz="4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70938" y="4876800"/>
            <a:ext cx="396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}</a:t>
            </a:r>
            <a:endParaRPr lang="en-US" sz="4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90369" y="4876800"/>
            <a:ext cx="1019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eof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59880" y="3817203"/>
            <a:ext cx="193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INPUT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66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Parser works great!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Given a single token we always knew exactly what production it started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49848" y="3657600"/>
            <a:ext cx="3729903" cy="918865"/>
            <a:chOff x="3140109" y="945233"/>
            <a:chExt cx="4556091" cy="1694572"/>
          </a:xfrm>
        </p:grpSpPr>
        <p:sp>
          <p:nvSpPr>
            <p:cNvPr id="7" name="Rectangle 6"/>
            <p:cNvSpPr/>
            <p:nvPr/>
          </p:nvSpPr>
          <p:spPr>
            <a:xfrm>
              <a:off x="3505201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( S )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{</a:t>
              </a:r>
              <a:r>
                <a:rPr lang="en-US" sz="2400" dirty="0" smtClean="0"/>
                <a:t> S }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828799"/>
              <a:ext cx="838200" cy="81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ε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0109" y="1796636"/>
              <a:ext cx="3465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/>
                <a:t>S</a:t>
              </a:r>
              <a:endParaRPr lang="en-US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5861" y="945233"/>
              <a:ext cx="343054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(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4062" y="945233"/>
              <a:ext cx="343054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650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{</a:t>
              </a:r>
              <a:endParaRPr lang="en-US" sz="2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84851" y="945233"/>
              <a:ext cx="354803" cy="851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}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34200" y="953466"/>
              <a:ext cx="695508" cy="794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eof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Outstanding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know if the language is LL(1)</a:t>
            </a:r>
          </a:p>
          <a:p>
            <a:pPr marL="914400" lvl="1" indent="-514350"/>
            <a:r>
              <a:rPr lang="en-US" dirty="0" smtClean="0"/>
              <a:t>Easy to imagine a Grammar where a single token is not enough to select a rule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build the selector table? </a:t>
            </a:r>
          </a:p>
          <a:p>
            <a:pPr lvl="1"/>
            <a:r>
              <a:rPr lang="en-US" dirty="0" smtClean="0"/>
              <a:t>It turns out that there is one answer to both: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9812" y="3377625"/>
            <a:ext cx="3879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dirty="0"/>
              <a:t> → </a:t>
            </a:r>
            <a:r>
              <a:rPr lang="en-US" sz="3200" b="1" dirty="0"/>
              <a:t>(</a:t>
            </a:r>
            <a:r>
              <a:rPr lang="en-US" sz="3200" dirty="0"/>
              <a:t> </a:t>
            </a:r>
            <a:r>
              <a:rPr lang="en-US" sz="3200" i="1" dirty="0"/>
              <a:t>S</a:t>
            </a:r>
            <a:r>
              <a:rPr lang="en-US" sz="3200" dirty="0"/>
              <a:t> </a:t>
            </a:r>
            <a:r>
              <a:rPr lang="en-US" sz="3200" b="1" dirty="0"/>
              <a:t>)</a:t>
            </a:r>
            <a:r>
              <a:rPr lang="en-US" sz="3200" dirty="0"/>
              <a:t> | </a:t>
            </a:r>
            <a:r>
              <a:rPr lang="en-US" sz="3200" b="1" dirty="0"/>
              <a:t>{</a:t>
            </a:r>
            <a:r>
              <a:rPr lang="en-US" sz="3200" dirty="0"/>
              <a:t> </a:t>
            </a:r>
            <a:r>
              <a:rPr lang="en-US" sz="3200" i="1" dirty="0"/>
              <a:t>S</a:t>
            </a:r>
            <a:r>
              <a:rPr lang="en-US" sz="3200" dirty="0"/>
              <a:t> </a:t>
            </a:r>
            <a:r>
              <a:rPr lang="en-US" sz="3200" b="1" dirty="0"/>
              <a:t>}</a:t>
            </a:r>
            <a:r>
              <a:rPr lang="en-US" sz="3200" dirty="0"/>
              <a:t> | </a:t>
            </a:r>
            <a:r>
              <a:rPr lang="el-GR" sz="3200" b="1" dirty="0" smtClean="0"/>
              <a:t>ε</a:t>
            </a:r>
            <a:r>
              <a:rPr lang="en-US" sz="3200" b="1" dirty="0" smtClean="0"/>
              <a:t> | ( )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5638800"/>
            <a:ext cx="86106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our selector table has 1 production per cell, then grammar is LL(1)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7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LL(1</a:t>
            </a:r>
            <a:r>
              <a:rPr lang="en-US" dirty="0" smtClean="0"/>
              <a:t>) Grammar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Necessary (but not sufficient conditions) for LL(1) Parsing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Free of left recursion</a:t>
            </a:r>
          </a:p>
          <a:p>
            <a:pPr lvl="2"/>
            <a:r>
              <a:rPr lang="en-US" dirty="0"/>
              <a:t>No nonterminal loops for a production</a:t>
            </a:r>
          </a:p>
          <a:p>
            <a:pPr lvl="2"/>
            <a:r>
              <a:rPr lang="en-US" dirty="0"/>
              <a:t>Why? Need to look past list to know when to cap </a:t>
            </a:r>
            <a:r>
              <a:rPr lang="en-US" dirty="0" smtClean="0"/>
              <a:t>it</a:t>
            </a:r>
            <a:endParaRPr lang="en-US" dirty="0" smtClean="0"/>
          </a:p>
          <a:p>
            <a:pPr lvl="1"/>
            <a:r>
              <a:rPr lang="en-US" dirty="0" smtClean="0"/>
              <a:t>Left factored</a:t>
            </a:r>
          </a:p>
          <a:p>
            <a:pPr lvl="2"/>
            <a:r>
              <a:rPr lang="en-US" dirty="0" smtClean="0"/>
              <a:t>No rules with common prefix</a:t>
            </a:r>
          </a:p>
          <a:p>
            <a:pPr lvl="2"/>
            <a:r>
              <a:rPr lang="en-US" dirty="0" smtClean="0"/>
              <a:t>Why? We’d need to look past the prefix to pick </a:t>
            </a:r>
            <a:r>
              <a:rPr lang="en-US" dirty="0" smtClean="0"/>
              <a:t>rule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Left-Recursion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467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Recall, a grammar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α</m:t>
                    </m:r>
                  </m:oMath>
                </a14:m>
                <a:r>
                  <a:rPr lang="en-US" dirty="0" smtClean="0"/>
                  <a:t> is left recursive</a:t>
                </a:r>
              </a:p>
              <a:p>
                <a:r>
                  <a:rPr lang="en-US" dirty="0" smtClean="0"/>
                  <a:t>A grammar is immediately left recursive if this can happen in one step: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                        A → A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| </a:t>
                </a:r>
                <a:r>
                  <a:rPr lang="el-GR" dirty="0" smtClean="0"/>
                  <a:t>β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Fortunately, it’s always possible to change the grammar to remove left-recursion without changing the language it recognizes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467600" cy="4525963"/>
              </a:xfrm>
              <a:blipFill rotWithShape="1">
                <a:blip r:embed="rId2"/>
                <a:stretch>
                  <a:fillRect l="-187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4478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Blackbox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600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47244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3886200"/>
            <a:ext cx="403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should we grow the tree top-down?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5257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8" name="Straight Connector 27"/>
          <p:cNvCxnSpPr>
            <a:stCxn id="23" idx="2"/>
            <a:endCxn id="26" idx="0"/>
          </p:cNvCxnSpPr>
          <p:nvPr/>
        </p:nvCxnSpPr>
        <p:spPr>
          <a:xfrm>
            <a:off x="1866900" y="5093732"/>
            <a:ext cx="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7308" y="23021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2302133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8" y="229766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3" y="1678633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6424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07424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6893124" y="5105400"/>
            <a:ext cx="3810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45424" y="5257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cxnSp>
        <p:nvCxnSpPr>
          <p:cNvPr id="50" name="Straight Connector 49"/>
          <p:cNvCxnSpPr>
            <a:stCxn id="43" idx="2"/>
            <a:endCxn id="46" idx="0"/>
          </p:cNvCxnSpPr>
          <p:nvPr/>
        </p:nvCxnSpPr>
        <p:spPr>
          <a:xfrm flipH="1">
            <a:off x="6512124" y="51054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4211" y="4800600"/>
            <a:ext cx="9973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(OR)</a:t>
            </a:r>
            <a:endParaRPr lang="en-US" sz="3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5943600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are no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59624" y="5943600"/>
            <a:ext cx="28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</a:t>
            </a:r>
            <a:r>
              <a:rPr lang="en-US" u="sng" dirty="0" smtClean="0">
                <a:solidFill>
                  <a:schemeClr val="accent1"/>
                </a:solidFill>
              </a:rPr>
              <a:t>are</a:t>
            </a:r>
            <a:r>
              <a:rPr lang="en-US" dirty="0" smtClean="0">
                <a:solidFill>
                  <a:schemeClr val="accent1"/>
                </a:solidFill>
              </a:rPr>
              <a:t>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66899" y="6412468"/>
            <a:ext cx="50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don’t know which without more </a:t>
            </a:r>
            <a:r>
              <a:rPr lang="en-US" b="1" dirty="0" err="1" smtClean="0"/>
              <a:t>lookahead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6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43" grpId="0" animBg="1"/>
      <p:bldP spid="44" grpId="0" animBg="1"/>
      <p:bldP spid="46" grpId="0" animBg="1"/>
      <p:bldP spid="58" grpId="0"/>
      <p:bldP spid="59" grpId="0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4478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Whitebox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600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47308" y="23021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2302133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8" y="229766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3" y="1678633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2895600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table: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71800" y="2819400"/>
            <a:ext cx="82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endParaRPr lang="en-US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0" y="2819400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/>
              <a:t>XList</a:t>
            </a:r>
            <a:r>
              <a:rPr lang="en-US" sz="2400" i="1" dirty="0"/>
              <a:t>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0600" y="2819400"/>
            <a:ext cx="685800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/>
              <a:t>ε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4967336" y="23622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eof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928522" y="5124443"/>
            <a:ext cx="762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5802868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Stack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5421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43915" y="587906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2821" y="46715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40429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40386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437036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6162" y="4817626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(Stack overflow)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/>
      <p:bldP spid="29" grpId="0" animBg="1"/>
      <p:bldP spid="30" grpId="0"/>
      <p:bldP spid="6" grpId="0" animBg="1"/>
      <p:bldP spid="31" grpId="0" animBg="1"/>
      <p:bldP spid="32" grpId="0" animBg="1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47" grpId="0" animBg="1"/>
      <p:bldP spid="47" grpId="1" animBg="1"/>
      <p:bldP spid="48" grpId="0" animBg="1"/>
      <p:bldP spid="49" grpId="0" animBg="1"/>
      <p:bldP spid="5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Left-Recursion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690336"/>
            <a:ext cx="20120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→ A </a:t>
            </a:r>
            <a:r>
              <a:rPr lang="el-GR" sz="3000" dirty="0"/>
              <a:t>α</a:t>
            </a:r>
            <a:r>
              <a:rPr lang="en-US" sz="3000" dirty="0"/>
              <a:t> | </a:t>
            </a:r>
            <a:r>
              <a:rPr lang="el-GR" sz="3000" dirty="0"/>
              <a:t>β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5836511" y="2690336"/>
            <a:ext cx="15191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/>
              <a:t>A</a:t>
            </a:r>
            <a:r>
              <a:rPr lang="en-US" sz="3000" dirty="0"/>
              <a:t> → </a:t>
            </a:r>
            <a:r>
              <a:rPr lang="el-GR" sz="3000" dirty="0" smtClean="0"/>
              <a:t>β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 smtClean="0"/>
              <a:t>A’</a:t>
            </a:r>
            <a:r>
              <a:rPr lang="en-US" sz="3000" dirty="0" smtClean="0"/>
              <a:t>→ </a:t>
            </a:r>
            <a:r>
              <a:rPr lang="el-GR" sz="3000" dirty="0" smtClean="0"/>
              <a:t>α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/>
              <a:t> </a:t>
            </a:r>
            <a:r>
              <a:rPr lang="en-US" sz="3000" i="1" dirty="0" smtClean="0"/>
              <a:t>    </a:t>
            </a:r>
            <a:r>
              <a:rPr lang="en-US" sz="3000" dirty="0" smtClean="0"/>
              <a:t>|  </a:t>
            </a:r>
            <a:r>
              <a:rPr lang="el-GR" sz="3000" dirty="0" smtClean="0"/>
              <a:t>ε</a:t>
            </a:r>
            <a:endParaRPr lang="en-US" sz="3000" i="1" dirty="0"/>
          </a:p>
        </p:txBody>
      </p:sp>
      <p:sp>
        <p:nvSpPr>
          <p:cNvPr id="7" name="Right Arrow 6"/>
          <p:cNvSpPr/>
          <p:nvPr/>
        </p:nvSpPr>
        <p:spPr>
          <a:xfrm>
            <a:off x="3810000" y="25146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(for a single immediately left-recursive rule)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4600" y="3429000"/>
            <a:ext cx="152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5181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l-GR" dirty="0"/>
              <a:t>β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oes </a:t>
            </a:r>
          </a:p>
          <a:p>
            <a:r>
              <a:rPr lang="en-US" dirty="0" smtClean="0"/>
              <a:t>not begin with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4021723"/>
            <a:ext cx="457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–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      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| 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→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928336"/>
            <a:ext cx="20120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→ A </a:t>
            </a:r>
            <a:r>
              <a:rPr lang="el-GR" sz="3000" dirty="0"/>
              <a:t>α</a:t>
            </a:r>
            <a:r>
              <a:rPr lang="en-US" sz="3000" dirty="0"/>
              <a:t> | </a:t>
            </a:r>
            <a:r>
              <a:rPr lang="el-GR" sz="3000" dirty="0"/>
              <a:t>β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5836511" y="1524000"/>
            <a:ext cx="15191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/>
              <a:t>A</a:t>
            </a:r>
            <a:r>
              <a:rPr lang="en-US" sz="3000" dirty="0"/>
              <a:t> → </a:t>
            </a:r>
            <a:r>
              <a:rPr lang="el-GR" sz="3000" dirty="0" smtClean="0"/>
              <a:t>β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 smtClean="0"/>
              <a:t>A’</a:t>
            </a:r>
            <a:r>
              <a:rPr lang="en-US" sz="3000" dirty="0" smtClean="0"/>
              <a:t>→ </a:t>
            </a:r>
            <a:r>
              <a:rPr lang="el-GR" sz="3000" dirty="0" smtClean="0"/>
              <a:t>α</a:t>
            </a:r>
            <a:r>
              <a:rPr lang="en-US" sz="3000" dirty="0" smtClean="0"/>
              <a:t> </a:t>
            </a:r>
            <a:r>
              <a:rPr lang="en-US" sz="3000" i="1" dirty="0" smtClean="0"/>
              <a:t>A’</a:t>
            </a:r>
          </a:p>
          <a:p>
            <a:r>
              <a:rPr lang="en-US" sz="3000" i="1" dirty="0"/>
              <a:t> </a:t>
            </a:r>
            <a:r>
              <a:rPr lang="en-US" sz="3000" i="1" dirty="0" smtClean="0"/>
              <a:t>    </a:t>
            </a:r>
            <a:r>
              <a:rPr lang="en-US" sz="3000" dirty="0" smtClean="0"/>
              <a:t>|  </a:t>
            </a:r>
            <a:r>
              <a:rPr lang="el-GR" sz="3000" dirty="0" smtClean="0"/>
              <a:t>ε</a:t>
            </a:r>
            <a:endParaRPr lang="en-US" sz="3000" i="1" dirty="0"/>
          </a:p>
        </p:txBody>
      </p:sp>
      <p:sp>
        <p:nvSpPr>
          <p:cNvPr id="14" name="Right Arrow 13"/>
          <p:cNvSpPr/>
          <p:nvPr/>
        </p:nvSpPr>
        <p:spPr>
          <a:xfrm>
            <a:off x="3810000" y="17526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33800" y="41148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410200" y="3812738"/>
            <a:ext cx="3581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Exp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’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→   -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 </a:t>
            </a:r>
            <a:endParaRPr lang="en-US" altLang="en-US" sz="2200" dirty="0" smtClean="0" bmk="">
              <a:solidFill>
                <a:srgbClr val="00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0" u="none" strike="noStrike" cap="none" normalizeH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      |    </a:t>
            </a:r>
            <a:r>
              <a:rPr lang="el-GR" sz="2400" dirty="0" smtClean="0"/>
              <a:t>ε</a:t>
            </a:r>
            <a:endParaRPr kumimoji="0" lang="en-US" altLang="en-US" sz="22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→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52400" y="33528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0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CYK</a:t>
            </a:r>
          </a:p>
          <a:p>
            <a:pPr lvl="1"/>
            <a:r>
              <a:rPr lang="en-US" dirty="0" smtClean="0"/>
              <a:t>Step 1: get a grammar in Chomsky Normal Form</a:t>
            </a:r>
          </a:p>
          <a:p>
            <a:pPr lvl="1"/>
            <a:r>
              <a:rPr lang="en-US" dirty="0" smtClean="0"/>
              <a:t>Step 2: Build all possible parse trees bottom-up</a:t>
            </a:r>
          </a:p>
          <a:p>
            <a:pPr lvl="2"/>
            <a:r>
              <a:rPr lang="en-US" dirty="0" smtClean="0"/>
              <a:t>Start with runs of 1 terminal</a:t>
            </a:r>
          </a:p>
          <a:p>
            <a:pPr lvl="2"/>
            <a:r>
              <a:rPr lang="en-US" dirty="0" smtClean="0"/>
              <a:t>Connect 1-terminal runs into 2-terminal runs</a:t>
            </a:r>
          </a:p>
          <a:p>
            <a:pPr lvl="2"/>
            <a:r>
              <a:rPr lang="en-US" dirty="0" smtClean="0"/>
              <a:t>Connect 1- and 2- terminal runs into 3-terminal runs</a:t>
            </a:r>
          </a:p>
          <a:p>
            <a:pPr lvl="2"/>
            <a:r>
              <a:rPr lang="en-US" dirty="0" smtClean="0"/>
              <a:t>Connect  1- and 3- or 2- and 2- terminal runs into 4 terminal runs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If we can connect the entire tree, rooted at the start symbol, we’ve found a valid 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check in on the Parse Tree…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897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886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3886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659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648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659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879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39471" y="5290101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46482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09600" y="1676400"/>
            <a:ext cx="3352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–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      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| 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→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endCxn id="6" idx="0"/>
          </p:cNvCxnSpPr>
          <p:nvPr/>
        </p:nvCxnSpPr>
        <p:spPr>
          <a:xfrm flipH="1">
            <a:off x="1409700" y="3569732"/>
            <a:ext cx="647700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endCxn id="7" idx="0"/>
          </p:cNvCxnSpPr>
          <p:nvPr/>
        </p:nvCxnSpPr>
        <p:spPr>
          <a:xfrm>
            <a:off x="2057400" y="3569732"/>
            <a:ext cx="114300" cy="3164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2039471" y="3569732"/>
            <a:ext cx="1046629" cy="3164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6" idx="2"/>
            <a:endCxn id="9" idx="0"/>
          </p:cNvCxnSpPr>
          <p:nvPr/>
        </p:nvCxnSpPr>
        <p:spPr>
          <a:xfrm flipH="1">
            <a:off x="723900" y="4267200"/>
            <a:ext cx="68580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>
          <a:xfrm>
            <a:off x="1409700" y="42672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6" idx="2"/>
            <a:endCxn id="12" idx="0"/>
          </p:cNvCxnSpPr>
          <p:nvPr/>
        </p:nvCxnSpPr>
        <p:spPr>
          <a:xfrm>
            <a:off x="1409700" y="4267200"/>
            <a:ext cx="91440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9" idx="2"/>
            <a:endCxn id="13" idx="0"/>
          </p:cNvCxnSpPr>
          <p:nvPr/>
        </p:nvCxnSpPr>
        <p:spPr>
          <a:xfrm>
            <a:off x="723900" y="5029200"/>
            <a:ext cx="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13" idx="2"/>
            <a:endCxn id="14" idx="0"/>
          </p:cNvCxnSpPr>
          <p:nvPr/>
        </p:nvCxnSpPr>
        <p:spPr>
          <a:xfrm>
            <a:off x="723900" y="5638800"/>
            <a:ext cx="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2" idx="2"/>
            <a:endCxn id="15" idx="0"/>
          </p:cNvCxnSpPr>
          <p:nvPr/>
        </p:nvCxnSpPr>
        <p:spPr>
          <a:xfrm flipH="1">
            <a:off x="2306171" y="5029200"/>
            <a:ext cx="17929" cy="2609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8" idx="2"/>
            <a:endCxn id="16" idx="0"/>
          </p:cNvCxnSpPr>
          <p:nvPr/>
        </p:nvCxnSpPr>
        <p:spPr>
          <a:xfrm>
            <a:off x="3086100" y="4255532"/>
            <a:ext cx="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3400" y="1676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105400" y="1600200"/>
            <a:ext cx="3581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→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 </a:t>
            </a:r>
            <a:r>
              <a:rPr kumimoji="0" lang="en-US" altLang="en-US" sz="22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Exp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’ 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i="1" dirty="0" err="1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</a:t>
            </a:r>
            <a:r>
              <a:rPr lang="en-US" altLang="en-US" sz="2200" dirty="0" smtClean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    →   - </a:t>
            </a:r>
            <a:r>
              <a:rPr kumimoji="0" lang="en-US" altLang="en-US" sz="22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Factor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</a:t>
            </a:r>
            <a:r>
              <a:rPr lang="en-US" altLang="en-US" sz="2200" i="1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Exp</a:t>
            </a:r>
            <a:r>
              <a:rPr lang="en-US" altLang="en-US" sz="2200" i="1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’ </a:t>
            </a:r>
            <a:endParaRPr lang="en-US" altLang="en-US" sz="2200" dirty="0" smtClean="0" bmk="">
              <a:solidFill>
                <a:srgbClr val="00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0" i="0" u="none" strike="noStrike" cap="none" normalizeH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          |    </a:t>
            </a:r>
            <a:r>
              <a:rPr lang="el-GR" sz="2400" dirty="0" smtClean="0"/>
              <a:t>ε</a:t>
            </a:r>
            <a:endParaRPr kumimoji="0" lang="en-US" altLang="en-US" sz="22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actor →   </a:t>
            </a:r>
            <a:r>
              <a:rPr kumimoji="0" lang="en-US" altLang="en-US" sz="22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intlit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|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(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200" dirty="0" err="1" bmk="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E</a:t>
            </a:r>
            <a:r>
              <a:rPr kumimoji="0" lang="en-US" altLang="en-US" sz="22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xp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r>
              <a:rPr kumimoji="0" lang="en-US" altLang="en-US" sz="2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3168134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3865602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72200" y="3853934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8" name="Straight Connector 47"/>
          <p:cNvCxnSpPr>
            <a:endCxn id="45" idx="0"/>
          </p:cNvCxnSpPr>
          <p:nvPr/>
        </p:nvCxnSpPr>
        <p:spPr>
          <a:xfrm flipH="1">
            <a:off x="4762500" y="3537466"/>
            <a:ext cx="647700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endCxn id="47" idx="0"/>
          </p:cNvCxnSpPr>
          <p:nvPr/>
        </p:nvCxnSpPr>
        <p:spPr>
          <a:xfrm>
            <a:off x="5392271" y="3537466"/>
            <a:ext cx="1046629" cy="3164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4495800" y="4451866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>
            <a:off x="4762500" y="4211598"/>
            <a:ext cx="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5334000" y="4595336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45836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1388" y="45836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56" name="Straight Connector 55"/>
          <p:cNvCxnSpPr>
            <a:stCxn id="47" idx="2"/>
            <a:endCxn id="53" idx="0"/>
          </p:cNvCxnSpPr>
          <p:nvPr/>
        </p:nvCxnSpPr>
        <p:spPr>
          <a:xfrm flipH="1">
            <a:off x="5600700" y="4223266"/>
            <a:ext cx="838200" cy="3720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47" idx="2"/>
            <a:endCxn id="54" idx="0"/>
          </p:cNvCxnSpPr>
          <p:nvPr/>
        </p:nvCxnSpPr>
        <p:spPr>
          <a:xfrm>
            <a:off x="6438900" y="4223266"/>
            <a:ext cx="0" cy="3604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55" idx="0"/>
          </p:cNvCxnSpPr>
          <p:nvPr/>
        </p:nvCxnSpPr>
        <p:spPr>
          <a:xfrm>
            <a:off x="6438900" y="4223266"/>
            <a:ext cx="1349188" cy="3604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6858000" y="5292804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43800" y="5281136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5800" y="5281136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63" name="Straight Connector 62"/>
          <p:cNvCxnSpPr>
            <a:endCxn id="60" idx="0"/>
          </p:cNvCxnSpPr>
          <p:nvPr/>
        </p:nvCxnSpPr>
        <p:spPr>
          <a:xfrm flipH="1">
            <a:off x="7124700" y="4964668"/>
            <a:ext cx="647700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stCxn id="55" idx="2"/>
            <a:endCxn id="61" idx="0"/>
          </p:cNvCxnSpPr>
          <p:nvPr/>
        </p:nvCxnSpPr>
        <p:spPr>
          <a:xfrm>
            <a:off x="7788088" y="4953000"/>
            <a:ext cx="22412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5" idx="2"/>
            <a:endCxn id="62" idx="0"/>
          </p:cNvCxnSpPr>
          <p:nvPr/>
        </p:nvCxnSpPr>
        <p:spPr>
          <a:xfrm>
            <a:off x="7788088" y="4953000"/>
            <a:ext cx="784412" cy="3281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134100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6400800" y="5029200"/>
            <a:ext cx="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7543800" y="59552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72" name="Straight Connector 71"/>
          <p:cNvCxnSpPr>
            <a:stCxn id="61" idx="2"/>
            <a:endCxn id="71" idx="0"/>
          </p:cNvCxnSpPr>
          <p:nvPr/>
        </p:nvCxnSpPr>
        <p:spPr>
          <a:xfrm>
            <a:off x="7810500" y="5650468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/>
          <p:cNvSpPr txBox="1"/>
          <p:nvPr/>
        </p:nvSpPr>
        <p:spPr>
          <a:xfrm>
            <a:off x="8305800" y="59436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ε</a:t>
            </a:r>
            <a:endParaRPr lang="en-US" b="1" dirty="0"/>
          </a:p>
        </p:txBody>
      </p:sp>
      <p:cxnSp>
        <p:nvCxnSpPr>
          <p:cNvPr id="75" name="Straight Connector 74"/>
          <p:cNvCxnSpPr>
            <a:endCxn id="74" idx="0"/>
          </p:cNvCxnSpPr>
          <p:nvPr/>
        </p:nvCxnSpPr>
        <p:spPr>
          <a:xfrm>
            <a:off x="8572500" y="5638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421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2" grpId="0"/>
      <p:bldP spid="44" grpId="0" animBg="1"/>
      <p:bldP spid="45" grpId="0" animBg="1"/>
      <p:bldP spid="47" grpId="0" animBg="1"/>
      <p:bldP spid="51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6" grpId="0" animBg="1"/>
      <p:bldP spid="71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We’ll fix that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Rule for Removing Immediate Left-Recursion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080736"/>
            <a:ext cx="67104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→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</a:t>
            </a:r>
            <a:r>
              <a:rPr lang="en-US" sz="3000" dirty="0"/>
              <a:t>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| … 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n</a:t>
            </a:r>
            <a:r>
              <a:rPr lang="en-US" sz="3000" dirty="0" smtClean="0"/>
              <a:t> | A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| A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| … A </a:t>
            </a:r>
            <a:r>
              <a:rPr lang="el-GR" sz="3000" dirty="0" smtClean="0"/>
              <a:t>β</a:t>
            </a:r>
            <a:r>
              <a:rPr lang="en-US" sz="3000" baseline="-25000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7519" y="4242137"/>
            <a:ext cx="5108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A </a:t>
            </a:r>
            <a:r>
              <a:rPr lang="en-US" sz="3000" dirty="0" smtClean="0"/>
              <a:t> →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A’ </a:t>
            </a:r>
            <a:r>
              <a:rPr lang="en-US" sz="3000" dirty="0"/>
              <a:t>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A’ | … | </a:t>
            </a:r>
            <a:r>
              <a:rPr lang="el-GR" sz="3000" dirty="0" smtClean="0"/>
              <a:t>α</a:t>
            </a:r>
            <a:r>
              <a:rPr lang="en-US" sz="3000" baseline="-25000" dirty="0" smtClean="0"/>
              <a:t>n</a:t>
            </a:r>
            <a:r>
              <a:rPr lang="en-US" sz="3000" dirty="0" smtClean="0"/>
              <a:t> A’</a:t>
            </a:r>
          </a:p>
          <a:p>
            <a:r>
              <a:rPr lang="en-US" sz="3000" dirty="0" smtClean="0"/>
              <a:t>A’ →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A’ |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A’ | … |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m</a:t>
            </a:r>
            <a:r>
              <a:rPr lang="en-US" sz="3000" dirty="0" smtClean="0"/>
              <a:t> A’ | </a:t>
            </a:r>
            <a:r>
              <a:rPr lang="el-GR" sz="3000" dirty="0" smtClean="0"/>
              <a:t>ε</a:t>
            </a:r>
            <a:endParaRPr lang="en-US" sz="30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962400" y="29718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Factored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nonterminal has two productions whose RHS has a common prefix it is not left factored and not LL(1)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err="1" smtClean="0"/>
              <a:t>Exp</a:t>
            </a:r>
            <a:r>
              <a:rPr lang="en-US" dirty="0" smtClean="0"/>
              <a:t> →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Exp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|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 left factored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Given productions of the form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</a:t>
            </a:r>
            <a:r>
              <a:rPr lang="en-US" dirty="0" smtClean="0"/>
              <a:t> →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l-GR" dirty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|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962400" y="37338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4950351"/>
            <a:ext cx="33748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600" i="1" dirty="0"/>
              <a:t>A</a:t>
            </a:r>
            <a:r>
              <a:rPr lang="en-US" sz="3600" dirty="0"/>
              <a:t> → </a:t>
            </a:r>
            <a:r>
              <a:rPr lang="el-GR" sz="3600" dirty="0"/>
              <a:t>α</a:t>
            </a:r>
            <a:r>
              <a:rPr lang="en-US" sz="3600" dirty="0"/>
              <a:t> </a:t>
            </a:r>
            <a:r>
              <a:rPr lang="en-US" sz="3600" i="1" dirty="0" smtClean="0"/>
              <a:t>A’</a:t>
            </a:r>
          </a:p>
          <a:p>
            <a:pPr lvl="1" algn="ctr"/>
            <a:r>
              <a:rPr lang="en-US" sz="3600" i="1" dirty="0" smtClean="0"/>
              <a:t>     A’</a:t>
            </a:r>
            <a:r>
              <a:rPr lang="en-US" sz="3600" dirty="0" smtClean="0"/>
              <a:t> → </a:t>
            </a:r>
            <a:r>
              <a:rPr lang="el-GR" sz="3600" dirty="0" smtClean="0"/>
              <a:t>β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| </a:t>
            </a:r>
            <a:r>
              <a:rPr lang="el-GR" sz="3600" dirty="0" smtClean="0"/>
              <a:t>β</a:t>
            </a:r>
            <a:r>
              <a:rPr lang="en-US" sz="3600" baseline="-250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0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151290" y="2322490"/>
            <a:ext cx="917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0" y="1707177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sz="2400" dirty="0" smtClean="0"/>
              <a:t>→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| </a:t>
            </a: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altLang="en-US" sz="2400" i="1" dirty="0" err="1" bmk="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xp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|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276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 err="1" smtClean="0"/>
              <a:t>Exp</a:t>
            </a:r>
            <a:r>
              <a:rPr lang="en-US" sz="2400" dirty="0" smtClean="0"/>
              <a:t>  → </a:t>
            </a:r>
            <a:r>
              <a:rPr lang="en-US" sz="2400" b="1" dirty="0"/>
              <a:t>(</a:t>
            </a:r>
            <a:r>
              <a:rPr lang="en-US" sz="2400" dirty="0"/>
              <a:t> </a:t>
            </a:r>
            <a:r>
              <a:rPr lang="en-US" sz="2400" i="1" dirty="0" err="1"/>
              <a:t>E</a:t>
            </a:r>
            <a:r>
              <a:rPr lang="en-US" sz="2400" i="1" dirty="0" err="1" smtClean="0"/>
              <a:t>xp</a:t>
            </a:r>
            <a:r>
              <a:rPr lang="en-US" sz="2400" dirty="0" smtClean="0"/>
              <a:t> 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| </a:t>
            </a:r>
            <a:r>
              <a:rPr lang="en-US" sz="2400" b="1" dirty="0"/>
              <a:t>(</a:t>
            </a:r>
            <a:r>
              <a:rPr lang="en-US" sz="2400" dirty="0"/>
              <a:t> 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</a:p>
          <a:p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→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Exp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|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4151290" y="4380134"/>
            <a:ext cx="917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5425588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Exp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b="1" dirty="0"/>
              <a:t>(</a:t>
            </a:r>
            <a:r>
              <a:rPr lang="en-US" sz="2400" dirty="0"/>
              <a:t> </a:t>
            </a:r>
            <a:r>
              <a:rPr lang="en-US" sz="2400" i="1" dirty="0" err="1" smtClean="0"/>
              <a:t>Exp</a:t>
            </a:r>
            <a:r>
              <a:rPr lang="en-US" sz="2400" i="1" dirty="0"/>
              <a:t>''</a:t>
            </a:r>
          </a:p>
          <a:p>
            <a:r>
              <a:rPr lang="en-US" sz="2400" i="1" dirty="0" err="1" smtClean="0"/>
              <a:t>Exp</a:t>
            </a:r>
            <a:r>
              <a:rPr lang="en-US" sz="2400" i="1" dirty="0"/>
              <a:t>''</a:t>
            </a:r>
            <a:r>
              <a:rPr lang="en-US" sz="2400" dirty="0"/>
              <a:t> -&gt; </a:t>
            </a:r>
            <a:r>
              <a:rPr lang="en-US" sz="2400" i="1" dirty="0" err="1" smtClean="0"/>
              <a:t>Exp</a:t>
            </a:r>
            <a:r>
              <a:rPr lang="en-US" sz="2400" dirty="0" smtClean="0"/>
              <a:t> </a:t>
            </a:r>
            <a:r>
              <a:rPr lang="en-US" sz="2400" dirty="0"/>
              <a:t>)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| ) </a:t>
            </a:r>
            <a:r>
              <a:rPr lang="en-US" sz="2400" i="1" dirty="0" err="1" smtClean="0"/>
              <a:t>Exp</a:t>
            </a:r>
            <a:r>
              <a:rPr lang="en-US" sz="2400" i="1" dirty="0"/>
              <a:t>'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Exp</a:t>
            </a:r>
            <a:r>
              <a:rPr lang="en-US" sz="2400" dirty="0"/>
              <a:t>' -&gt; </a:t>
            </a:r>
            <a:r>
              <a:rPr lang="en-US" sz="2400" dirty="0" err="1"/>
              <a:t>exp</a:t>
            </a:r>
            <a:r>
              <a:rPr lang="en-US" sz="2400" dirty="0"/>
              <a:t> </a:t>
            </a:r>
            <a:r>
              <a:rPr lang="en-US" sz="2400" dirty="0" err="1"/>
              <a:t>exp</a:t>
            </a:r>
            <a:r>
              <a:rPr lang="en-US" sz="2400" dirty="0"/>
              <a:t>' |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2438400"/>
            <a:ext cx="251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Remove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Immediate left-recursion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659868"/>
            <a:ext cx="14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Left-factoring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set ourselves up for success in building the selection table</a:t>
            </a:r>
          </a:p>
          <a:p>
            <a:pPr lvl="1"/>
            <a:r>
              <a:rPr lang="en-US" dirty="0" smtClean="0"/>
              <a:t>Two things that prevent a grammar from being LL(1) were identified and avoided</a:t>
            </a:r>
          </a:p>
          <a:p>
            <a:pPr lvl="2"/>
            <a:r>
              <a:rPr lang="en-US" dirty="0" smtClean="0"/>
              <a:t>Not Left-Factored grammars</a:t>
            </a:r>
          </a:p>
          <a:p>
            <a:pPr lvl="2"/>
            <a:r>
              <a:rPr lang="en-US" dirty="0" smtClean="0"/>
              <a:t>Left-recursive grammars</a:t>
            </a:r>
          </a:p>
          <a:p>
            <a:pPr lvl="1"/>
            <a:r>
              <a:rPr lang="en-US" dirty="0" smtClean="0"/>
              <a:t>Next time</a:t>
            </a:r>
          </a:p>
          <a:p>
            <a:pPr lvl="2"/>
            <a:r>
              <a:rPr lang="en-US" dirty="0" smtClean="0"/>
              <a:t>Build two data structures that combine to yield a selector table:</a:t>
            </a:r>
          </a:p>
          <a:p>
            <a:pPr lvl="3"/>
            <a:r>
              <a:rPr lang="en-US" dirty="0" smtClean="0"/>
              <a:t>FIRST set</a:t>
            </a:r>
          </a:p>
          <a:p>
            <a:pPr lvl="3"/>
            <a:r>
              <a:rPr lang="en-US" dirty="0" smtClean="0"/>
              <a:t>FOLLOW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properties of CYK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old algorithm</a:t>
            </a:r>
          </a:p>
          <a:p>
            <a:pPr lvl="1"/>
            <a:r>
              <a:rPr lang="en-US" dirty="0" smtClean="0"/>
              <a:t>Already well known in early 70s</a:t>
            </a:r>
          </a:p>
          <a:p>
            <a:r>
              <a:rPr lang="en-US" dirty="0" smtClean="0"/>
              <a:t>No problems with ambiguous grammars:</a:t>
            </a:r>
          </a:p>
          <a:p>
            <a:pPr lvl="1"/>
            <a:r>
              <a:rPr lang="en-US" dirty="0" smtClean="0"/>
              <a:t>Gives a solution for </a:t>
            </a:r>
            <a:r>
              <a:rPr lang="en-US" i="1" dirty="0" smtClean="0"/>
              <a:t>all</a:t>
            </a:r>
            <a:r>
              <a:rPr lang="en-US" dirty="0" smtClean="0"/>
              <a:t> possible parse tree simultaneously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utoShape 2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b/bc/Noam_Chomsky_Toronto_2011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88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46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862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I,N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57150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1562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420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278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136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99453" y="471287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288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146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200400" y="36692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430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288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4600" y="267866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1430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28800" y="177593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143000" y="838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583267" y="2276280"/>
          <a:ext cx="3103533" cy="3895920"/>
        </p:xfrm>
        <a:graphic>
          <a:graphicData uri="http://schemas.openxmlformats.org/drawingml/2006/table">
            <a:tbl>
              <a:tblPr/>
              <a:tblGrid>
                <a:gridCol w="1022047"/>
                <a:gridCol w="1059439"/>
                <a:gridCol w="1022047"/>
              </a:tblGrid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F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W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X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N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Z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C</a:t>
                      </a:r>
                      <a:r>
                        <a:rPr lang="en-US" sz="1600">
                          <a:effectLst/>
                          <a:latin typeface="inherit"/>
                        </a:rPr>
                        <a:t> </a:t>
                      </a:r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I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L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>
                          <a:effectLst/>
                          <a:latin typeface="MathJax_Math-italic"/>
                        </a:rPr>
                        <a:t>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 u="none" strike="noStrike" dirty="0">
                          <a:effectLst/>
                          <a:latin typeface="MathJax_Math-italic"/>
                        </a:rPr>
                        <a:t>C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84188" marR="84188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837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55398" y="6336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6336268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85222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97998" y="633626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61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90800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57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19388" y="52694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999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288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14600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81188" y="4202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,6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219200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480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33812" y="3212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295400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24212" y="2297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76188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" grpId="0"/>
      <p:bldP spid="30" grpId="0"/>
      <p:bldP spid="31" grpId="0"/>
      <p:bldP spid="32" grpId="0"/>
      <p:bldP spid="44" grpId="0"/>
      <p:bldP spid="49" grpId="0"/>
      <p:bldP spid="10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Balanced considerations</a:t>
            </a:r>
          </a:p>
          <a:p>
            <a:pPr lvl="1"/>
            <a:r>
              <a:rPr lang="en-US" dirty="0" smtClean="0"/>
              <a:t>Powerful enough to be useful</a:t>
            </a:r>
          </a:p>
          <a:p>
            <a:pPr lvl="1"/>
            <a:r>
              <a:rPr lang="en-US" dirty="0" smtClean="0"/>
              <a:t>Simple enough to be </a:t>
            </a:r>
            <a:r>
              <a:rPr lang="en-US" dirty="0" err="1" smtClean="0"/>
              <a:t>parseable</a:t>
            </a:r>
            <a:endParaRPr lang="en-US" dirty="0" smtClean="0"/>
          </a:p>
          <a:p>
            <a:r>
              <a:rPr lang="en-US" dirty="0" smtClean="0"/>
              <a:t>Syntax need not be complex for complex behaviors</a:t>
            </a:r>
          </a:p>
          <a:p>
            <a:pPr lvl="1"/>
            <a:r>
              <a:rPr lang="en-US" dirty="0" smtClean="0"/>
              <a:t>Guy Steele’s “Growing a Language”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https://www.youtube.com/watch?v=_</a:t>
            </a:r>
            <a:r>
              <a:rPr lang="en-US" sz="2000" dirty="0" smtClean="0">
                <a:hlinkClick r:id="rId2"/>
              </a:rPr>
              <a:t>ahvzDzKdB0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www.linnguagem.com.br/images/materias/languages-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0"/>
            <a:ext cx="20574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restricting our grammars we can</a:t>
            </a:r>
          </a:p>
          <a:p>
            <a:pPr lvl="1"/>
            <a:r>
              <a:rPr lang="en-US" dirty="0" smtClean="0"/>
              <a:t>Detect ambiguity</a:t>
            </a:r>
          </a:p>
          <a:p>
            <a:pPr lvl="1"/>
            <a:r>
              <a:rPr lang="en-US" dirty="0" smtClean="0"/>
              <a:t>Build linear-time, O(n) parsers</a:t>
            </a:r>
          </a:p>
          <a:p>
            <a:r>
              <a:rPr lang="en-US" dirty="0" smtClean="0"/>
              <a:t>LL(1) languages </a:t>
            </a:r>
          </a:p>
          <a:p>
            <a:pPr lvl="1"/>
            <a:r>
              <a:rPr lang="en-US" dirty="0" smtClean="0"/>
              <a:t>Particularly amenable to parsing</a:t>
            </a:r>
          </a:p>
          <a:p>
            <a:pPr lvl="1"/>
            <a:r>
              <a:rPr lang="en-US" dirty="0" err="1" smtClean="0"/>
              <a:t>Parseable</a:t>
            </a:r>
            <a:r>
              <a:rPr lang="en-US" dirty="0" smtClean="0"/>
              <a:t> by Predictive (top-down) parsers</a:t>
            </a:r>
          </a:p>
          <a:p>
            <a:pPr lvl="2"/>
            <a:r>
              <a:rPr lang="en-US" dirty="0" smtClean="0"/>
              <a:t>Sometimes called recursive descent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at the Start symbol</a:t>
            </a:r>
          </a:p>
          <a:p>
            <a:r>
              <a:rPr lang="en-US" dirty="0" smtClean="0"/>
              <a:t>“predict” what productions to use</a:t>
            </a:r>
          </a:p>
          <a:p>
            <a:pPr lvl="1"/>
            <a:r>
              <a:rPr lang="en-US" dirty="0" smtClean="0"/>
              <a:t>Example: if the current token to be parsed is an id, no need to try productions that start with integer literal</a:t>
            </a:r>
          </a:p>
          <a:p>
            <a:pPr lvl="1"/>
            <a:r>
              <a:rPr lang="en-US" dirty="0" smtClean="0"/>
              <a:t>This might seem simple, but keep in mind multiple levels of productions that have to be used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178274" y="3733800"/>
            <a:ext cx="3584726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1371600"/>
            <a:ext cx="4800600" cy="480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39588" y="1371600"/>
            <a:ext cx="3223412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Parser Sketch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3124200"/>
            <a:ext cx="1752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53340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“Work to do”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2743200"/>
            <a:ext cx="2590800" cy="762000"/>
            <a:chOff x="5791200" y="2743200"/>
            <a:chExt cx="2590800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784860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EOF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555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990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4250" y="3135868"/>
              <a:ext cx="5334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40865" y="2743200"/>
              <a:ext cx="14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 Stream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2971800" y="3124200"/>
            <a:ext cx="266700" cy="14478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6600" y="3657600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Row: nonterminal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" y="2438400"/>
            <a:ext cx="141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Col: terminal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 rot="16200000">
            <a:off x="1848525" y="2077125"/>
            <a:ext cx="189149" cy="17526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539588" y="3581400"/>
            <a:ext cx="1108862" cy="729734"/>
            <a:chOff x="5063338" y="3942228"/>
            <a:chExt cx="1108862" cy="729734"/>
          </a:xfrm>
        </p:grpSpPr>
        <p:sp>
          <p:nvSpPr>
            <p:cNvPr id="26" name="Down Arrow 25"/>
            <p:cNvSpPr/>
            <p:nvPr/>
          </p:nvSpPr>
          <p:spPr>
            <a:xfrm rot="10800000">
              <a:off x="5439002" y="3942228"/>
              <a:ext cx="428398" cy="3630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3338" y="4302630"/>
              <a:ext cx="110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current</a:t>
              </a:r>
              <a:endParaRPr lang="en-US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78274" y="3771900"/>
            <a:ext cx="361314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19245" y="1535668"/>
            <a:ext cx="156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261676"/>
            <a:ext cx="891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9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non-term)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scanner.getToken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terminal y 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match y with t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pop y from the stack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scanner.next_token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nonterminal X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get table[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pop X from the stack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push production’s RHS (each symbol from Right to Left)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one of the following: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stack is empty 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terminal that doesn’t match t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stack.top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non-term and parse table entry is empty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57200" y="5410200"/>
            <a:ext cx="76200" cy="457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0686" y="5640946"/>
            <a:ext cx="818260" cy="752530"/>
          </a:xfrm>
          <a:custGeom>
            <a:avLst/>
            <a:gdLst>
              <a:gd name="connsiteX0" fmla="*/ 200075 w 818260"/>
              <a:gd name="connsiteY0" fmla="*/ 0 h 752530"/>
              <a:gd name="connsiteX1" fmla="*/ 6891 w 818260"/>
              <a:gd name="connsiteY1" fmla="*/ 257578 h 752530"/>
              <a:gd name="connsiteX2" fmla="*/ 419015 w 818260"/>
              <a:gd name="connsiteY2" fmla="*/ 695460 h 752530"/>
              <a:gd name="connsiteX3" fmla="*/ 818260 w 818260"/>
              <a:gd name="connsiteY3" fmla="*/ 734096 h 7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260" h="752530">
                <a:moveTo>
                  <a:pt x="200075" y="0"/>
                </a:moveTo>
                <a:cubicBezTo>
                  <a:pt x="85238" y="70834"/>
                  <a:pt x="-29599" y="141668"/>
                  <a:pt x="6891" y="257578"/>
                </a:cubicBezTo>
                <a:cubicBezTo>
                  <a:pt x="43381" y="373488"/>
                  <a:pt x="283787" y="616040"/>
                  <a:pt x="419015" y="695460"/>
                </a:cubicBezTo>
                <a:cubicBezTo>
                  <a:pt x="554243" y="774880"/>
                  <a:pt x="686251" y="754488"/>
                  <a:pt x="818260" y="73409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6172200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reject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4953000"/>
            <a:ext cx="8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accept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91685" y="5166451"/>
            <a:ext cx="1635616" cy="107201"/>
          </a:xfrm>
          <a:custGeom>
            <a:avLst/>
            <a:gdLst>
              <a:gd name="connsiteX0" fmla="*/ 1635616 w 1635616"/>
              <a:gd name="connsiteY0" fmla="*/ 0 h 107201"/>
              <a:gd name="connsiteX1" fmla="*/ 373487 w 1635616"/>
              <a:gd name="connsiteY1" fmla="*/ 103031 h 107201"/>
              <a:gd name="connsiteX2" fmla="*/ 0 w 1635616"/>
              <a:gd name="connsiteY2" fmla="*/ 77273 h 10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616" h="107201">
                <a:moveTo>
                  <a:pt x="1635616" y="0"/>
                </a:moveTo>
                <a:lnTo>
                  <a:pt x="373487" y="103031"/>
                </a:lnTo>
                <a:cubicBezTo>
                  <a:pt x="100884" y="115910"/>
                  <a:pt x="50442" y="96591"/>
                  <a:pt x="0" y="7727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1247</Words>
  <Application>Microsoft Macintosh PowerPoint</Application>
  <PresentationFormat>On-screen Show (4:3)</PresentationFormat>
  <Paragraphs>386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Unicode MS</vt:lpstr>
      <vt:lpstr>Calibri</vt:lpstr>
      <vt:lpstr>Cambria Math</vt:lpstr>
      <vt:lpstr>Courier New</vt:lpstr>
      <vt:lpstr>inherit</vt:lpstr>
      <vt:lpstr>MathJax_Main</vt:lpstr>
      <vt:lpstr>MathJax_Math-italic</vt:lpstr>
      <vt:lpstr>Times New Roman</vt:lpstr>
      <vt:lpstr>Arial</vt:lpstr>
      <vt:lpstr>Office Theme</vt:lpstr>
      <vt:lpstr>CS536</vt:lpstr>
      <vt:lpstr>Last Time</vt:lpstr>
      <vt:lpstr>Some Interesting properties of CYK</vt:lpstr>
      <vt:lpstr>CYK Example</vt:lpstr>
      <vt:lpstr>Thinking about Language Design</vt:lpstr>
      <vt:lpstr>Restricting the Grammar</vt:lpstr>
      <vt:lpstr>Top-Down Parsers</vt:lpstr>
      <vt:lpstr>Predictive Parser Sketch</vt:lpstr>
      <vt:lpstr>Algorithm</vt:lpstr>
      <vt:lpstr>Example</vt:lpstr>
      <vt:lpstr>Example 2, bad input: You try</vt:lpstr>
      <vt:lpstr>This Parser works great!</vt:lpstr>
      <vt:lpstr>Two Outstanding Issues</vt:lpstr>
      <vt:lpstr>LL(1) Grammar Transformations</vt:lpstr>
      <vt:lpstr>Left-Recursion</vt:lpstr>
      <vt:lpstr>Why Left Recursion is a Problem (Blackbox View)</vt:lpstr>
      <vt:lpstr>Why Left Recursion is a Problem (Whitebox View)</vt:lpstr>
      <vt:lpstr>Removing Left-Recursion</vt:lpstr>
      <vt:lpstr>Example</vt:lpstr>
      <vt:lpstr>Let’s check in on the Parse Tree…</vt:lpstr>
      <vt:lpstr>… We’ll fix that later</vt:lpstr>
      <vt:lpstr>General Rule for Removing Immediate Left-Recursion</vt:lpstr>
      <vt:lpstr>Left Factored Grammars</vt:lpstr>
      <vt:lpstr>Left Factoring</vt:lpstr>
      <vt:lpstr>Combined Example</vt:lpstr>
      <vt:lpstr>Where are we at?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AWS ALBARGHOUTHI</cp:lastModifiedBy>
  <cp:revision>127</cp:revision>
  <dcterms:created xsi:type="dcterms:W3CDTF">2014-09-28T19:00:34Z</dcterms:created>
  <dcterms:modified xsi:type="dcterms:W3CDTF">2015-10-06T16:47:34Z</dcterms:modified>
</cp:coreProperties>
</file>